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tags/tag9.xml" ContentType="application/vnd.openxmlformats-officedocument.presentationml.tags+xml"/>
  <Override PartName="/ppt/notesSlides/notesSlide35.xml" ContentType="application/vnd.openxmlformats-officedocument.presentationml.notesSlide+xml"/>
  <Override PartName="/ppt/tags/tag10.xml" ContentType="application/vnd.openxmlformats-officedocument.presentationml.tags+xml"/>
  <Override PartName="/ppt/notesSlides/notesSlide36.xml" ContentType="application/vnd.openxmlformats-officedocument.presentationml.notesSlide+xml"/>
  <Override PartName="/ppt/tags/tag1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07" r:id="rId8"/>
    <p:sldMasterId id="2147484873" r:id="rId9"/>
  </p:sldMasterIdLst>
  <p:notesMasterIdLst>
    <p:notesMasterId r:id="rId99"/>
  </p:notesMasterIdLst>
  <p:handoutMasterIdLst>
    <p:handoutMasterId r:id="rId100"/>
  </p:handoutMasterIdLst>
  <p:sldIdLst>
    <p:sldId id="1044" r:id="rId10"/>
    <p:sldId id="1112" r:id="rId11"/>
    <p:sldId id="1155" r:id="rId12"/>
    <p:sldId id="1069" r:id="rId13"/>
    <p:sldId id="1114" r:id="rId14"/>
    <p:sldId id="1264" r:id="rId15"/>
    <p:sldId id="1265" r:id="rId16"/>
    <p:sldId id="1266" r:id="rId17"/>
    <p:sldId id="1180" r:id="rId18"/>
    <p:sldId id="1198" r:id="rId19"/>
    <p:sldId id="1193" r:id="rId20"/>
    <p:sldId id="1184" r:id="rId21"/>
    <p:sldId id="1190" r:id="rId22"/>
    <p:sldId id="1191" r:id="rId23"/>
    <p:sldId id="1204" r:id="rId24"/>
    <p:sldId id="1210" r:id="rId25"/>
    <p:sldId id="1282" r:id="rId26"/>
    <p:sldId id="1283" r:id="rId27"/>
    <p:sldId id="1202" r:id="rId28"/>
    <p:sldId id="1185" r:id="rId29"/>
    <p:sldId id="1269" r:id="rId30"/>
    <p:sldId id="1214" r:id="rId31"/>
    <p:sldId id="1268" r:id="rId32"/>
    <p:sldId id="1224" r:id="rId33"/>
    <p:sldId id="1199" r:id="rId34"/>
    <p:sldId id="1201" r:id="rId35"/>
    <p:sldId id="1227" r:id="rId36"/>
    <p:sldId id="1225" r:id="rId37"/>
    <p:sldId id="1226" r:id="rId38"/>
    <p:sldId id="1171" r:id="rId39"/>
    <p:sldId id="1236" r:id="rId40"/>
    <p:sldId id="1243" r:id="rId41"/>
    <p:sldId id="1212" r:id="rId42"/>
    <p:sldId id="1229" r:id="rId43"/>
    <p:sldId id="1228" r:id="rId44"/>
    <p:sldId id="1231" r:id="rId45"/>
    <p:sldId id="1213" r:id="rId46"/>
    <p:sldId id="1261" r:id="rId47"/>
    <p:sldId id="1260" r:id="rId48"/>
    <p:sldId id="1270" r:id="rId49"/>
    <p:sldId id="1273" r:id="rId50"/>
    <p:sldId id="1277" r:id="rId51"/>
    <p:sldId id="1278" r:id="rId52"/>
    <p:sldId id="1280" r:id="rId53"/>
    <p:sldId id="1281" r:id="rId54"/>
    <p:sldId id="1186" r:id="rId55"/>
    <p:sldId id="1255" r:id="rId56"/>
    <p:sldId id="1245" r:id="rId57"/>
    <p:sldId id="1244" r:id="rId58"/>
    <p:sldId id="1246" r:id="rId59"/>
    <p:sldId id="1247" r:id="rId60"/>
    <p:sldId id="1248" r:id="rId61"/>
    <p:sldId id="1196" r:id="rId62"/>
    <p:sldId id="1251" r:id="rId63"/>
    <p:sldId id="1252" r:id="rId64"/>
    <p:sldId id="1253" r:id="rId65"/>
    <p:sldId id="1249" r:id="rId66"/>
    <p:sldId id="1250" r:id="rId67"/>
    <p:sldId id="1176" r:id="rId68"/>
    <p:sldId id="1197" r:id="rId69"/>
    <p:sldId id="1220" r:id="rId70"/>
    <p:sldId id="1221" r:id="rId71"/>
    <p:sldId id="1222" r:id="rId72"/>
    <p:sldId id="1174" r:id="rId73"/>
    <p:sldId id="1177" r:id="rId74"/>
    <p:sldId id="1178" r:id="rId75"/>
    <p:sldId id="1262" r:id="rId76"/>
    <p:sldId id="1263" r:id="rId77"/>
    <p:sldId id="1267" r:id="rId78"/>
    <p:sldId id="1258" r:id="rId79"/>
    <p:sldId id="1259" r:id="rId80"/>
    <p:sldId id="1195" r:id="rId81"/>
    <p:sldId id="1124" r:id="rId82"/>
    <p:sldId id="1134" r:id="rId83"/>
    <p:sldId id="1153" r:id="rId84"/>
    <p:sldId id="1130" r:id="rId85"/>
    <p:sldId id="1144" r:id="rId86"/>
    <p:sldId id="1129" r:id="rId87"/>
    <p:sldId id="1142" r:id="rId88"/>
    <p:sldId id="1125" r:id="rId89"/>
    <p:sldId id="1108" r:id="rId90"/>
    <p:sldId id="1113" r:id="rId91"/>
    <p:sldId id="1141" r:id="rId92"/>
    <p:sldId id="1135" r:id="rId93"/>
    <p:sldId id="1136" r:id="rId94"/>
    <p:sldId id="1137" r:id="rId95"/>
    <p:sldId id="1138" r:id="rId96"/>
    <p:sldId id="1139" r:id="rId97"/>
    <p:sldId id="1140" r:id="rId98"/>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 Server L300" id="{14D9971C-FA74-4CE1-BFED-83ABF49CFCAF}">
          <p14:sldIdLst>
            <p14:sldId id="1044"/>
          </p14:sldIdLst>
        </p14:section>
        <p14:section name="Introducing Microsoft R" id="{FE161B09-82EE-46A3-A9C1-24610A369090}">
          <p14:sldIdLst>
            <p14:sldId id="1112"/>
            <p14:sldId id="1155"/>
            <p14:sldId id="1069"/>
            <p14:sldId id="1114"/>
          </p14:sldIdLst>
        </p14:section>
        <p14:section name="Microsoft R Server In Detail" id="{7CE57AA7-C458-45A3-82C7-408FF768A2AF}">
          <p14:sldIdLst>
            <p14:sldId id="1264"/>
            <p14:sldId id="1265"/>
            <p14:sldId id="1266"/>
            <p14:sldId id="1180"/>
          </p14:sldIdLst>
        </p14:section>
        <p14:section name="Choice" id="{1BC79D87-31A8-4D26-82F1-370D7DBCB2A0}">
          <p14:sldIdLst>
            <p14:sldId id="1198"/>
            <p14:sldId id="1193"/>
            <p14:sldId id="1184"/>
            <p14:sldId id="1190"/>
            <p14:sldId id="1191"/>
            <p14:sldId id="1204"/>
          </p14:sldIdLst>
        </p14:section>
        <p14:section name="Distributed Modeling" id="{E32FE9FF-52F2-4699-B4DA-BC2DF656E333}">
          <p14:sldIdLst>
            <p14:sldId id="1210"/>
            <p14:sldId id="1282"/>
            <p14:sldId id="1283"/>
            <p14:sldId id="1202"/>
          </p14:sldIdLst>
        </p14:section>
        <p14:section name="Scalability" id="{D4AD3749-8294-48B2-B0F8-5C3E2B84BBE5}">
          <p14:sldIdLst>
            <p14:sldId id="1185"/>
            <p14:sldId id="1269"/>
            <p14:sldId id="1214"/>
            <p14:sldId id="1268"/>
            <p14:sldId id="1224"/>
            <p14:sldId id="1199"/>
            <p14:sldId id="1201"/>
            <p14:sldId id="1227"/>
            <p14:sldId id="1225"/>
            <p14:sldId id="1226"/>
          </p14:sldIdLst>
        </p14:section>
        <p14:section name="Spark - Hadoop" id="{2302A9DC-2FE3-4493-9401-0BA36AA4342D}">
          <p14:sldIdLst>
            <p14:sldId id="1171"/>
            <p14:sldId id="1236"/>
            <p14:sldId id="1243"/>
            <p14:sldId id="1212"/>
            <p14:sldId id="1229"/>
            <p14:sldId id="1228"/>
            <p14:sldId id="1231"/>
            <p14:sldId id="1213"/>
          </p14:sldIdLst>
        </p14:section>
        <p14:section name="SQL Server ML Services" id="{0067DFEA-7B33-4FA4-AEEC-EAEBD2289722}">
          <p14:sldIdLst>
            <p14:sldId id="1261"/>
            <p14:sldId id="1260"/>
            <p14:sldId id="1270"/>
            <p14:sldId id="1273"/>
            <p14:sldId id="1277"/>
            <p14:sldId id="1278"/>
            <p14:sldId id="1280"/>
            <p14:sldId id="1281"/>
          </p14:sldIdLst>
        </p14:section>
        <p14:section name="Build Intelligent Apps" id="{75816017-C5C5-4250-B362-C7EFCA330536}">
          <p14:sldIdLst>
            <p14:sldId id="1186"/>
            <p14:sldId id="1255"/>
            <p14:sldId id="1245"/>
            <p14:sldId id="1244"/>
            <p14:sldId id="1246"/>
            <p14:sldId id="1247"/>
            <p14:sldId id="1248"/>
            <p14:sldId id="1196"/>
            <p14:sldId id="1251"/>
            <p14:sldId id="1252"/>
            <p14:sldId id="1253"/>
            <p14:sldId id="1249"/>
            <p14:sldId id="1250"/>
          </p14:sldIdLst>
        </p14:section>
        <p14:section name="Hybrid Clouds" id="{5F2B0DA8-343D-4150-BEAA-1FE965FF7350}">
          <p14:sldIdLst>
            <p14:sldId id="1176"/>
            <p14:sldId id="1197"/>
            <p14:sldId id="1220"/>
            <p14:sldId id="1221"/>
            <p14:sldId id="1222"/>
          </p14:sldIdLst>
        </p14:section>
        <p14:section name="Agility" id="{BBBD4C11-18C2-4137-B70C-02AAE1E882CB}">
          <p14:sldIdLst>
            <p14:sldId id="1174"/>
          </p14:sldIdLst>
        </p14:section>
        <p14:section name="Talent" id="{6CA119D2-53A0-40B8-B74A-E5A9D2BD37F4}">
          <p14:sldIdLst>
            <p14:sldId id="1177"/>
          </p14:sldIdLst>
        </p14:section>
        <p14:section name="Legacy Migration" id="{58856FDB-79D7-4BB7-9361-9C934C117CFD}">
          <p14:sldIdLst>
            <p14:sldId id="1178"/>
            <p14:sldId id="1262"/>
            <p14:sldId id="1263"/>
          </p14:sldIdLst>
        </p14:section>
        <p14:section name="Summary &amp; Next Steps" id="{F9179F86-8A47-4D52-B0B8-4627ECBA4B5C}">
          <p14:sldIdLst>
            <p14:sldId id="1267"/>
            <p14:sldId id="1258"/>
            <p14:sldId id="1259"/>
            <p14:sldId id="1195"/>
          </p14:sldIdLst>
        </p14:section>
        <p14:section name="History of R" id="{F2899343-B153-4FAF-8DED-9A4975F81493}">
          <p14:sldIdLst>
            <p14:sldId id="1124"/>
            <p14:sldId id="1134"/>
            <p14:sldId id="1153"/>
            <p14:sldId id="1130"/>
            <p14:sldId id="1144"/>
            <p14:sldId id="1129"/>
            <p14:sldId id="1142"/>
          </p14:sldIdLst>
        </p14:section>
        <p14:section name="Today's (and Tomorrow's) Challenges" id="{53161A97-1A40-4B8A-BB71-5EC47B32383D}">
          <p14:sldIdLst>
            <p14:sldId id="1125"/>
            <p14:sldId id="1108"/>
            <p14:sldId id="1113"/>
            <p14:sldId id="1141"/>
            <p14:sldId id="1135"/>
            <p14:sldId id="1136"/>
            <p14:sldId id="1137"/>
            <p14:sldId id="1138"/>
            <p14:sldId id="1139"/>
            <p14:sldId id="11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Michael Helbraun" initials="MH" lastIdx="13" clrIdx="7">
    <p:extLst>
      <p:ext uri="{19B8F6BF-5375-455C-9EA6-DF929625EA0E}">
        <p15:presenceInfo xmlns:p15="http://schemas.microsoft.com/office/powerpoint/2012/main" userId="S-1-5-21-124525095-708259637-1543119021-1521733" providerId="AD"/>
      </p:ext>
    </p:extLst>
  </p:cmAuthor>
  <p:cmAuthor id="1" name="Mary Feil-Jacobs" initials="MFJ" lastIdx="43" clrIdx="1"/>
  <p:cmAuthor id="8" name="Nagesh Pabbisetty" initials="NP" lastIdx="2" clrIdx="8">
    <p:extLst>
      <p:ext uri="{19B8F6BF-5375-455C-9EA6-DF929625EA0E}">
        <p15:presenceInfo xmlns:p15="http://schemas.microsoft.com/office/powerpoint/2012/main" userId="S-1-5-21-2146773085-903363285-719344707-278442" providerId="AD"/>
      </p:ext>
    </p:extLst>
  </p:cmAuthor>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Bill Jacobs" initials="BJ" lastIdx="21" clrIdx="3">
    <p:extLst>
      <p:ext uri="{19B8F6BF-5375-455C-9EA6-DF929625EA0E}">
        <p15:presenceInfo xmlns:p15="http://schemas.microsoft.com/office/powerpoint/2012/main" userId="S-1-5-21-124525095-708259637-1543119021-1521737" providerId="AD"/>
      </p:ext>
    </p:extLst>
  </p:cmAuthor>
  <p:cmAuthor id="4" name="Akshay Balwani" initials="AB" lastIdx="3" clrIdx="4">
    <p:extLst>
      <p:ext uri="{19B8F6BF-5375-455C-9EA6-DF929625EA0E}">
        <p15:presenceInfo xmlns:p15="http://schemas.microsoft.com/office/powerpoint/2012/main" userId="S-1-5-21-2127521184-1604012920-1887927527-22772849" providerId="AD"/>
      </p:ext>
    </p:extLst>
  </p:cmAuthor>
  <p:cmAuthor id="5" name="William Mendoza" initials="WM" lastIdx="4" clrIdx="5">
    <p:extLst>
      <p:ext uri="{19B8F6BF-5375-455C-9EA6-DF929625EA0E}">
        <p15:presenceInfo xmlns:p15="http://schemas.microsoft.com/office/powerpoint/2012/main" userId="S-1-5-21-2127521184-1604012920-1887927527-17644566" providerId="AD"/>
      </p:ext>
    </p:extLst>
  </p:cmAuthor>
  <p:cmAuthor id="6" name="Auri Mathisen" initials="AM" lastIdx="10" clrIdx="6">
    <p:extLst>
      <p:ext uri="{19B8F6BF-5375-455C-9EA6-DF929625EA0E}">
        <p15:presenceInfo xmlns:p15="http://schemas.microsoft.com/office/powerpoint/2012/main" userId="S-1-5-21-383413107-1061881802-891584314-125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0000"/>
    <a:srgbClr val="FE4A0A"/>
    <a:srgbClr val="EE8640"/>
    <a:srgbClr val="FFE9AB"/>
    <a:srgbClr val="FFCE43"/>
    <a:srgbClr val="FF6D6D"/>
    <a:srgbClr val="CAAFFF"/>
    <a:srgbClr val="9966FF"/>
    <a:srgbClr val="33FF8F"/>
    <a:srgbClr val="85E5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76"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7" Type="http://schemas.openxmlformats.org/officeDocument/2006/relationships/customXml" Target="../customXml/item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Master" Target="slideMasters/slideMaster1.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microsoft.com/office/2015/10/relationships/revisionInfo" Target="revisionInfo.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sumitk_microsoft_com/Documents/R/PerfScaleWork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icrosoft-my.sharepoint.com/personal/sumitk_microsoft_com/Documents/R/PerfScaleWorkShee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r>
              <a:rPr lang="en-US" err="1"/>
              <a:t>rxLogit</a:t>
            </a:r>
            <a:r>
              <a:rPr lang="en-US"/>
              <a:t> on a 100 node HDInsight cluster</a:t>
            </a:r>
          </a:p>
        </c:rich>
      </c:tx>
      <c:overlay val="0"/>
      <c:spPr>
        <a:noFill/>
        <a:ln>
          <a:noFill/>
        </a:ln>
        <a:effectLst/>
      </c:spPr>
      <c:txPr>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endParaRPr lang="en-US"/>
        </a:p>
      </c:txPr>
    </c:title>
    <c:autoTitleDeleted val="0"/>
    <c:plotArea>
      <c:layout/>
      <c:scatterChart>
        <c:scatterStyle val="smoothMarker"/>
        <c:varyColors val="0"/>
        <c:ser>
          <c:idx val="0"/>
          <c:order val="0"/>
          <c:tx>
            <c:strRef>
              <c:f>'rxLogit-100Node-Scale'!$B$11</c:f>
              <c:strCache>
                <c:ptCount val="1"/>
                <c:pt idx="0">
                  <c:v>Median Time</c:v>
                </c:pt>
              </c:strCache>
            </c:strRef>
          </c:tx>
          <c:spPr>
            <a:ln w="9525" cap="rnd">
              <a:solidFill>
                <a:schemeClr val="accent1"/>
              </a:solidFill>
              <a:round/>
            </a:ln>
            <a:effectLst/>
          </c:spPr>
          <c:marker>
            <c:symbol val="circle"/>
            <c:size val="5"/>
            <c:spPr>
              <a:solidFill>
                <a:schemeClr val="accent1">
                  <a:shade val="80000"/>
                  <a:satMod val="180000"/>
                </a:schemeClr>
              </a:solidFill>
              <a:ln w="9525">
                <a:solidFill>
                  <a:schemeClr val="accent1"/>
                </a:solidFill>
                <a:round/>
              </a:ln>
              <a:effectLst/>
            </c:spPr>
          </c:marker>
          <c:xVal>
            <c:numRef>
              <c:f>'rxLogit-100Node-Scale'!$A$12:$A$16</c:f>
              <c:numCache>
                <c:formatCode>0.00E+00</c:formatCode>
                <c:ptCount val="5"/>
                <c:pt idx="0">
                  <c:v>100000000</c:v>
                </c:pt>
                <c:pt idx="1">
                  <c:v>1010000000</c:v>
                </c:pt>
                <c:pt idx="2">
                  <c:v>3170000000</c:v>
                </c:pt>
                <c:pt idx="3">
                  <c:v>6340000000</c:v>
                </c:pt>
                <c:pt idx="4">
                  <c:v>12700000000</c:v>
                </c:pt>
              </c:numCache>
            </c:numRef>
          </c:xVal>
          <c:yVal>
            <c:numRef>
              <c:f>'rxLogit-100Node-Scale'!$B$12:$B$16</c:f>
              <c:numCache>
                <c:formatCode>General</c:formatCode>
                <c:ptCount val="5"/>
                <c:pt idx="0">
                  <c:v>142.38800000000001</c:v>
                </c:pt>
                <c:pt idx="1">
                  <c:v>438.64149999999995</c:v>
                </c:pt>
                <c:pt idx="2">
                  <c:v>745</c:v>
                </c:pt>
                <c:pt idx="3">
                  <c:v>1102.5990000000002</c:v>
                </c:pt>
                <c:pt idx="4">
                  <c:v>1778.8320000000001</c:v>
                </c:pt>
              </c:numCache>
            </c:numRef>
          </c:yVal>
          <c:smooth val="1"/>
          <c:extLst>
            <c:ext xmlns:c16="http://schemas.microsoft.com/office/drawing/2014/chart" uri="{C3380CC4-5D6E-409C-BE32-E72D297353CC}">
              <c16:uniqueId val="{00000000-1B77-4129-B283-8F0FCF1B20BC}"/>
            </c:ext>
          </c:extLst>
        </c:ser>
        <c:dLbls>
          <c:showLegendKey val="0"/>
          <c:showVal val="0"/>
          <c:showCatName val="0"/>
          <c:showSerName val="0"/>
          <c:showPercent val="0"/>
          <c:showBubbleSize val="0"/>
        </c:dLbls>
        <c:axId val="488861872"/>
        <c:axId val="488863184"/>
      </c:scatterChart>
      <c:valAx>
        <c:axId val="488861872"/>
        <c:scaling>
          <c:orientation val="minMax"/>
          <c:max val="13000000000"/>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r>
                  <a:rPr lang="en-US"/>
                  <a:t>Billions of rows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endParaRPr lang="en-US"/>
            </a:p>
          </c:txPr>
        </c:title>
        <c:numFmt formatCode="#,##0" sourceLinked="0"/>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488863184"/>
        <c:crosses val="autoZero"/>
        <c:crossBetween val="midCat"/>
        <c:majorUnit val="1000000000"/>
        <c:dispUnits>
          <c:builtInUnit val="billions"/>
        </c:dispUnits>
      </c:valAx>
      <c:valAx>
        <c:axId val="488863184"/>
        <c:scaling>
          <c:orientation val="minMax"/>
          <c:max val="180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2"/>
                    </a:solidFill>
                    <a:latin typeface="+mn-lt"/>
                    <a:ea typeface="+mn-ea"/>
                    <a:cs typeface="+mn-cs"/>
                  </a:defRPr>
                </a:pPr>
                <a:r>
                  <a:rPr lang="en-US"/>
                  <a:t>Elapsed Time (seconds)</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488861872"/>
        <c:crosses val="autoZero"/>
        <c:crossBetween val="midCat"/>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rxLogit</a:t>
            </a:r>
            <a:r>
              <a:rPr lang="en-US" baseline="0"/>
              <a:t> in </a:t>
            </a:r>
            <a:r>
              <a:rPr lang="en-US"/>
              <a:t>HDInsight</a:t>
            </a:r>
          </a:p>
        </c:rich>
      </c:tx>
      <c:layout>
        <c:manualLayout>
          <c:xMode val="edge"/>
          <c:yMode val="edge"/>
          <c:x val="0.31197157855445812"/>
          <c:y val="2.745184070165254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'HDI (3)'!$A$8</c:f>
              <c:strCache>
                <c:ptCount val="1"/>
                <c:pt idx="0">
                  <c:v>rxLogit with Local CC (HDI edge node)</c:v>
                </c:pt>
              </c:strCache>
            </c:strRef>
          </c:tx>
          <c:spPr>
            <a:ln w="28575" cap="rnd">
              <a:solidFill>
                <a:schemeClr val="accent6"/>
              </a:solidFill>
              <a:round/>
            </a:ln>
            <a:effectLst/>
          </c:spPr>
          <c:marker>
            <c:symbol val="none"/>
          </c:marker>
          <c:cat>
            <c:numRef>
              <c:f>'HDI (3)'!$B$7:$AF$7</c:f>
              <c:numCache>
                <c:formatCode>0.00</c:formatCode>
                <c:ptCount val="31"/>
                <c:pt idx="0">
                  <c:v>0.48</c:v>
                </c:pt>
                <c:pt idx="1">
                  <c:v>0.95</c:v>
                </c:pt>
                <c:pt idx="2">
                  <c:v>1.47</c:v>
                </c:pt>
                <c:pt idx="3">
                  <c:v>1.97</c:v>
                </c:pt>
                <c:pt idx="4">
                  <c:v>2.4900000000000002</c:v>
                </c:pt>
                <c:pt idx="5">
                  <c:v>3.02</c:v>
                </c:pt>
                <c:pt idx="6">
                  <c:v>3.56</c:v>
                </c:pt>
                <c:pt idx="7">
                  <c:v>4.0999999999999996</c:v>
                </c:pt>
                <c:pt idx="8">
                  <c:v>4.59</c:v>
                </c:pt>
                <c:pt idx="9">
                  <c:v>5.1100000000000003</c:v>
                </c:pt>
                <c:pt idx="10">
                  <c:v>5.6</c:v>
                </c:pt>
                <c:pt idx="11">
                  <c:v>6.09</c:v>
                </c:pt>
                <c:pt idx="12">
                  <c:v>6.51</c:v>
                </c:pt>
                <c:pt idx="13">
                  <c:v>11.55</c:v>
                </c:pt>
                <c:pt idx="14">
                  <c:v>16.82</c:v>
                </c:pt>
                <c:pt idx="15">
                  <c:v>21.9</c:v>
                </c:pt>
                <c:pt idx="16">
                  <c:v>26.99</c:v>
                </c:pt>
                <c:pt idx="17">
                  <c:v>32.06</c:v>
                </c:pt>
                <c:pt idx="18">
                  <c:v>37.24</c:v>
                </c:pt>
                <c:pt idx="19">
                  <c:v>42.57</c:v>
                </c:pt>
                <c:pt idx="20">
                  <c:v>47.92</c:v>
                </c:pt>
                <c:pt idx="21">
                  <c:v>53.33</c:v>
                </c:pt>
                <c:pt idx="22">
                  <c:v>58.72</c:v>
                </c:pt>
                <c:pt idx="23">
                  <c:v>64.239999999999995</c:v>
                </c:pt>
                <c:pt idx="24">
                  <c:v>69.930000000000007</c:v>
                </c:pt>
                <c:pt idx="25">
                  <c:v>75.900000000000006</c:v>
                </c:pt>
                <c:pt idx="26">
                  <c:v>81.17</c:v>
                </c:pt>
                <c:pt idx="27">
                  <c:v>87.66</c:v>
                </c:pt>
                <c:pt idx="28">
                  <c:v>94.78</c:v>
                </c:pt>
                <c:pt idx="29">
                  <c:v>101.93</c:v>
                </c:pt>
                <c:pt idx="30">
                  <c:v>109.07</c:v>
                </c:pt>
              </c:numCache>
            </c:numRef>
          </c:cat>
          <c:val>
            <c:numRef>
              <c:f>'HDI (3)'!$B$8:$AF$8</c:f>
              <c:numCache>
                <c:formatCode>General</c:formatCode>
                <c:ptCount val="3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numCache>
            </c:numRef>
          </c:val>
          <c:smooth val="0"/>
          <c:extLst>
            <c:ext xmlns:c16="http://schemas.microsoft.com/office/drawing/2014/chart" uri="{C3380CC4-5D6E-409C-BE32-E72D297353CC}">
              <c16:uniqueId val="{00000000-9AEF-4955-B28F-9648A7E451FB}"/>
            </c:ext>
          </c:extLst>
        </c:ser>
        <c:ser>
          <c:idx val="1"/>
          <c:order val="1"/>
          <c:tx>
            <c:strRef>
              <c:f>'HDI (3)'!$A$9</c:f>
              <c:strCache>
                <c:ptCount val="1"/>
                <c:pt idx="0">
                  <c:v>rxLogit with MR CC in HDI</c:v>
                </c:pt>
              </c:strCache>
            </c:strRef>
          </c:tx>
          <c:spPr>
            <a:ln w="28575" cap="rnd">
              <a:solidFill>
                <a:schemeClr val="accent5"/>
              </a:solidFill>
              <a:round/>
            </a:ln>
            <a:effectLst/>
          </c:spPr>
          <c:marker>
            <c:symbol val="none"/>
          </c:marker>
          <c:cat>
            <c:numRef>
              <c:f>'HDI (3)'!$B$7:$AF$7</c:f>
              <c:numCache>
                <c:formatCode>0.00</c:formatCode>
                <c:ptCount val="31"/>
                <c:pt idx="0">
                  <c:v>0.48</c:v>
                </c:pt>
                <c:pt idx="1">
                  <c:v>0.95</c:v>
                </c:pt>
                <c:pt idx="2">
                  <c:v>1.47</c:v>
                </c:pt>
                <c:pt idx="3">
                  <c:v>1.97</c:v>
                </c:pt>
                <c:pt idx="4">
                  <c:v>2.4900000000000002</c:v>
                </c:pt>
                <c:pt idx="5">
                  <c:v>3.02</c:v>
                </c:pt>
                <c:pt idx="6">
                  <c:v>3.56</c:v>
                </c:pt>
                <c:pt idx="7">
                  <c:v>4.0999999999999996</c:v>
                </c:pt>
                <c:pt idx="8">
                  <c:v>4.59</c:v>
                </c:pt>
                <c:pt idx="9">
                  <c:v>5.1100000000000003</c:v>
                </c:pt>
                <c:pt idx="10">
                  <c:v>5.6</c:v>
                </c:pt>
                <c:pt idx="11">
                  <c:v>6.09</c:v>
                </c:pt>
                <c:pt idx="12">
                  <c:v>6.51</c:v>
                </c:pt>
                <c:pt idx="13">
                  <c:v>11.55</c:v>
                </c:pt>
                <c:pt idx="14">
                  <c:v>16.82</c:v>
                </c:pt>
                <c:pt idx="15">
                  <c:v>21.9</c:v>
                </c:pt>
                <c:pt idx="16">
                  <c:v>26.99</c:v>
                </c:pt>
                <c:pt idx="17">
                  <c:v>32.06</c:v>
                </c:pt>
                <c:pt idx="18">
                  <c:v>37.24</c:v>
                </c:pt>
                <c:pt idx="19">
                  <c:v>42.57</c:v>
                </c:pt>
                <c:pt idx="20">
                  <c:v>47.92</c:v>
                </c:pt>
                <c:pt idx="21">
                  <c:v>53.33</c:v>
                </c:pt>
                <c:pt idx="22">
                  <c:v>58.72</c:v>
                </c:pt>
                <c:pt idx="23">
                  <c:v>64.239999999999995</c:v>
                </c:pt>
                <c:pt idx="24">
                  <c:v>69.930000000000007</c:v>
                </c:pt>
                <c:pt idx="25">
                  <c:v>75.900000000000006</c:v>
                </c:pt>
                <c:pt idx="26">
                  <c:v>81.17</c:v>
                </c:pt>
                <c:pt idx="27">
                  <c:v>87.66</c:v>
                </c:pt>
                <c:pt idx="28">
                  <c:v>94.78</c:v>
                </c:pt>
                <c:pt idx="29">
                  <c:v>101.93</c:v>
                </c:pt>
                <c:pt idx="30">
                  <c:v>109.07</c:v>
                </c:pt>
              </c:numCache>
            </c:numRef>
          </c:cat>
          <c:val>
            <c:numRef>
              <c:f>'HDI (3)'!$B$9:$AF$9</c:f>
              <c:numCache>
                <c:formatCode>General</c:formatCode>
                <c:ptCount val="31"/>
                <c:pt idx="0">
                  <c:v>0.13103946883584311</c:v>
                </c:pt>
                <c:pt idx="1">
                  <c:v>0.23488616763167122</c:v>
                </c:pt>
                <c:pt idx="2">
                  <c:v>0.32238638173831685</c:v>
                </c:pt>
                <c:pt idx="3">
                  <c:v>0.42464421715241235</c:v>
                </c:pt>
                <c:pt idx="4">
                  <c:v>0.47273527611862842</c:v>
                </c:pt>
                <c:pt idx="5">
                  <c:v>0.56917149592639305</c:v>
                </c:pt>
                <c:pt idx="6">
                  <c:v>0.65739226274210838</c:v>
                </c:pt>
                <c:pt idx="7">
                  <c:v>0.7180334982063542</c:v>
                </c:pt>
                <c:pt idx="8">
                  <c:v>0.79530066649598208</c:v>
                </c:pt>
                <c:pt idx="9">
                  <c:v>0.88848430969859304</c:v>
                </c:pt>
                <c:pt idx="10">
                  <c:v>0.95865309859316983</c:v>
                </c:pt>
                <c:pt idx="11">
                  <c:v>1.0074050097027314</c:v>
                </c:pt>
                <c:pt idx="12">
                  <c:v>1.0605969399717643</c:v>
                </c:pt>
                <c:pt idx="13">
                  <c:v>1.7970228363234682</c:v>
                </c:pt>
                <c:pt idx="14">
                  <c:v>2.0411693439510525</c:v>
                </c:pt>
                <c:pt idx="15">
                  <c:v>2.3325970130292548</c:v>
                </c:pt>
                <c:pt idx="16">
                  <c:v>2.5524424862993622</c:v>
                </c:pt>
                <c:pt idx="17">
                  <c:v>2.7225011283546854</c:v>
                </c:pt>
                <c:pt idx="18">
                  <c:v>2.872752808734401</c:v>
                </c:pt>
                <c:pt idx="19">
                  <c:v>2.8580778768265471</c:v>
                </c:pt>
                <c:pt idx="20">
                  <c:v>2.9401988978653542</c:v>
                </c:pt>
                <c:pt idx="21">
                  <c:v>3.0107421456759158</c:v>
                </c:pt>
                <c:pt idx="22">
                  <c:v>3.1639856800169159</c:v>
                </c:pt>
                <c:pt idx="23">
                  <c:v>3.2355188433614059</c:v>
                </c:pt>
                <c:pt idx="24">
                  <c:v>3.2839722969972316</c:v>
                </c:pt>
                <c:pt idx="25">
                  <c:v>3.2831869828677682</c:v>
                </c:pt>
                <c:pt idx="26">
                  <c:v>3.3095768557943033</c:v>
                </c:pt>
                <c:pt idx="27">
                  <c:v>3.5274886774278347</c:v>
                </c:pt>
                <c:pt idx="28">
                  <c:v>3.5637857206541832</c:v>
                </c:pt>
                <c:pt idx="29">
                  <c:v>3.6405475510255436</c:v>
                </c:pt>
                <c:pt idx="30">
                  <c:v>3.6842967899696908</c:v>
                </c:pt>
              </c:numCache>
            </c:numRef>
          </c:val>
          <c:smooth val="0"/>
          <c:extLst>
            <c:ext xmlns:c16="http://schemas.microsoft.com/office/drawing/2014/chart" uri="{C3380CC4-5D6E-409C-BE32-E72D297353CC}">
              <c16:uniqueId val="{00000001-9AEF-4955-B28F-9648A7E451FB}"/>
            </c:ext>
          </c:extLst>
        </c:ser>
        <c:ser>
          <c:idx val="2"/>
          <c:order val="2"/>
          <c:tx>
            <c:strRef>
              <c:f>'HDI (3)'!$A$10</c:f>
              <c:strCache>
                <c:ptCount val="1"/>
                <c:pt idx="0">
                  <c:v>rxLogit with Spark CC in HDI</c:v>
                </c:pt>
              </c:strCache>
            </c:strRef>
          </c:tx>
          <c:spPr>
            <a:ln w="28575" cap="rnd">
              <a:solidFill>
                <a:schemeClr val="accent4"/>
              </a:solidFill>
              <a:round/>
            </a:ln>
            <a:effectLst/>
          </c:spPr>
          <c:marker>
            <c:symbol val="none"/>
          </c:marker>
          <c:cat>
            <c:numRef>
              <c:f>'HDI (3)'!$B$7:$AF$7</c:f>
              <c:numCache>
                <c:formatCode>0.00</c:formatCode>
                <c:ptCount val="31"/>
                <c:pt idx="0">
                  <c:v>0.48</c:v>
                </c:pt>
                <c:pt idx="1">
                  <c:v>0.95</c:v>
                </c:pt>
                <c:pt idx="2">
                  <c:v>1.47</c:v>
                </c:pt>
                <c:pt idx="3">
                  <c:v>1.97</c:v>
                </c:pt>
                <c:pt idx="4">
                  <c:v>2.4900000000000002</c:v>
                </c:pt>
                <c:pt idx="5">
                  <c:v>3.02</c:v>
                </c:pt>
                <c:pt idx="6">
                  <c:v>3.56</c:v>
                </c:pt>
                <c:pt idx="7">
                  <c:v>4.0999999999999996</c:v>
                </c:pt>
                <c:pt idx="8">
                  <c:v>4.59</c:v>
                </c:pt>
                <c:pt idx="9">
                  <c:v>5.1100000000000003</c:v>
                </c:pt>
                <c:pt idx="10">
                  <c:v>5.6</c:v>
                </c:pt>
                <c:pt idx="11">
                  <c:v>6.09</c:v>
                </c:pt>
                <c:pt idx="12">
                  <c:v>6.51</c:v>
                </c:pt>
                <c:pt idx="13">
                  <c:v>11.55</c:v>
                </c:pt>
                <c:pt idx="14">
                  <c:v>16.82</c:v>
                </c:pt>
                <c:pt idx="15">
                  <c:v>21.9</c:v>
                </c:pt>
                <c:pt idx="16">
                  <c:v>26.99</c:v>
                </c:pt>
                <c:pt idx="17">
                  <c:v>32.06</c:v>
                </c:pt>
                <c:pt idx="18">
                  <c:v>37.24</c:v>
                </c:pt>
                <c:pt idx="19">
                  <c:v>42.57</c:v>
                </c:pt>
                <c:pt idx="20">
                  <c:v>47.92</c:v>
                </c:pt>
                <c:pt idx="21">
                  <c:v>53.33</c:v>
                </c:pt>
                <c:pt idx="22">
                  <c:v>58.72</c:v>
                </c:pt>
                <c:pt idx="23">
                  <c:v>64.239999999999995</c:v>
                </c:pt>
                <c:pt idx="24">
                  <c:v>69.930000000000007</c:v>
                </c:pt>
                <c:pt idx="25">
                  <c:v>75.900000000000006</c:v>
                </c:pt>
                <c:pt idx="26">
                  <c:v>81.17</c:v>
                </c:pt>
                <c:pt idx="27">
                  <c:v>87.66</c:v>
                </c:pt>
                <c:pt idx="28">
                  <c:v>94.78</c:v>
                </c:pt>
                <c:pt idx="29">
                  <c:v>101.93</c:v>
                </c:pt>
                <c:pt idx="30">
                  <c:v>109.07</c:v>
                </c:pt>
              </c:numCache>
            </c:numRef>
          </c:cat>
          <c:val>
            <c:numRef>
              <c:f>'HDI (3)'!$B$10:$AF$10</c:f>
              <c:numCache>
                <c:formatCode>General</c:formatCode>
                <c:ptCount val="31"/>
                <c:pt idx="0">
                  <c:v>0.59728092588612691</c:v>
                </c:pt>
                <c:pt idx="1">
                  <c:v>1.0218098603608514</c:v>
                </c:pt>
                <c:pt idx="2">
                  <c:v>1.3669259673312217</c:v>
                </c:pt>
                <c:pt idx="3">
                  <c:v>1.7785009447826998</c:v>
                </c:pt>
                <c:pt idx="4">
                  <c:v>2.1595089015677877</c:v>
                </c:pt>
                <c:pt idx="5">
                  <c:v>2.6122753028526766</c:v>
                </c:pt>
                <c:pt idx="6">
                  <c:v>2.8695876050969122</c:v>
                </c:pt>
                <c:pt idx="7">
                  <c:v>3.0153187702608215</c:v>
                </c:pt>
                <c:pt idx="8">
                  <c:v>3.7426659204328159</c:v>
                </c:pt>
                <c:pt idx="9">
                  <c:v>4.136851687596284</c:v>
                </c:pt>
                <c:pt idx="10">
                  <c:v>4.5575125808770673</c:v>
                </c:pt>
                <c:pt idx="11">
                  <c:v>4.8680633678013896</c:v>
                </c:pt>
                <c:pt idx="12">
                  <c:v>4.9135100572388239</c:v>
                </c:pt>
                <c:pt idx="13">
                  <c:v>7.5816402862457721</c:v>
                </c:pt>
                <c:pt idx="14">
                  <c:v>8.5063774383023354</c:v>
                </c:pt>
                <c:pt idx="15">
                  <c:v>10.903009485587333</c:v>
                </c:pt>
                <c:pt idx="16">
                  <c:v>11.322187999030984</c:v>
                </c:pt>
                <c:pt idx="17">
                  <c:v>12.925402304805052</c:v>
                </c:pt>
                <c:pt idx="18">
                  <c:v>14.244808247533777</c:v>
                </c:pt>
                <c:pt idx="19">
                  <c:v>13.047036965422157</c:v>
                </c:pt>
                <c:pt idx="20">
                  <c:v>14.002330937537227</c:v>
                </c:pt>
                <c:pt idx="21">
                  <c:v>15.138167988833047</c:v>
                </c:pt>
                <c:pt idx="22">
                  <c:v>15.916891329305914</c:v>
                </c:pt>
                <c:pt idx="23">
                  <c:v>15.971606317333638</c:v>
                </c:pt>
                <c:pt idx="24">
                  <c:v>17.133523819625832</c:v>
                </c:pt>
                <c:pt idx="25">
                  <c:v>17.423690099114232</c:v>
                </c:pt>
                <c:pt idx="26">
                  <c:v>17.706363291217475</c:v>
                </c:pt>
                <c:pt idx="27">
                  <c:v>21.136708676038051</c:v>
                </c:pt>
                <c:pt idx="28">
                  <c:v>20.066016616088753</c:v>
                </c:pt>
                <c:pt idx="29">
                  <c:v>22.731469337135596</c:v>
                </c:pt>
                <c:pt idx="30">
                  <c:v>23.796034059669001</c:v>
                </c:pt>
              </c:numCache>
            </c:numRef>
          </c:val>
          <c:smooth val="0"/>
          <c:extLst>
            <c:ext xmlns:c16="http://schemas.microsoft.com/office/drawing/2014/chart" uri="{C3380CC4-5D6E-409C-BE32-E72D297353CC}">
              <c16:uniqueId val="{00000002-9AEF-4955-B28F-9648A7E451FB}"/>
            </c:ext>
          </c:extLst>
        </c:ser>
        <c:dLbls>
          <c:showLegendKey val="0"/>
          <c:showVal val="0"/>
          <c:showCatName val="0"/>
          <c:showSerName val="0"/>
          <c:showPercent val="0"/>
          <c:showBubbleSize val="0"/>
        </c:dLbls>
        <c:smooth val="0"/>
        <c:axId val="420970872"/>
        <c:axId val="339872536"/>
      </c:lineChart>
      <c:catAx>
        <c:axId val="4209708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Number of rows (millions)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872536"/>
        <c:crosses val="autoZero"/>
        <c:auto val="1"/>
        <c:lblAlgn val="ctr"/>
        <c:lblOffset val="100"/>
        <c:tickLblSkip val="5"/>
        <c:tickMarkSkip val="10"/>
        <c:noMultiLvlLbl val="0"/>
      </c:catAx>
      <c:valAx>
        <c:axId val="339872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Times faster than local CC</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0970872"/>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HDInsight</a:t>
            </a:r>
            <a:r>
              <a:rPr lang="en-US" baseline="0"/>
              <a:t> - </a:t>
            </a:r>
            <a:r>
              <a:rPr lang="en-US"/>
              <a:t>Logistic Regression Comparisons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'HDI (3)'!$A$23</c:f>
              <c:strCache>
                <c:ptCount val="1"/>
                <c:pt idx="0">
                  <c:v>Cran R glm</c:v>
                </c:pt>
              </c:strCache>
            </c:strRef>
          </c:tx>
          <c:spPr>
            <a:ln w="28575" cap="rnd">
              <a:solidFill>
                <a:schemeClr val="accent6"/>
              </a:solidFill>
              <a:round/>
            </a:ln>
            <a:effectLst/>
          </c:spPr>
          <c:marker>
            <c:symbol val="none"/>
          </c:marker>
          <c:cat>
            <c:numRef>
              <c:f>'HDI (3)'!$B$22:$G$22</c:f>
              <c:numCache>
                <c:formatCode>0.00</c:formatCode>
                <c:ptCount val="6"/>
                <c:pt idx="0">
                  <c:v>0.48</c:v>
                </c:pt>
                <c:pt idx="1">
                  <c:v>0.95</c:v>
                </c:pt>
                <c:pt idx="2">
                  <c:v>1.47</c:v>
                </c:pt>
                <c:pt idx="3">
                  <c:v>1.97</c:v>
                </c:pt>
                <c:pt idx="4">
                  <c:v>2.4900000000000002</c:v>
                </c:pt>
                <c:pt idx="5">
                  <c:v>3.02</c:v>
                </c:pt>
              </c:numCache>
            </c:numRef>
          </c:cat>
          <c:val>
            <c:numRef>
              <c:f>'HDI (3)'!$B$23:$G$23</c:f>
              <c:numCache>
                <c:formatCode>General</c:formatCode>
                <c:ptCount val="6"/>
                <c:pt idx="0">
                  <c:v>1</c:v>
                </c:pt>
                <c:pt idx="1">
                  <c:v>1</c:v>
                </c:pt>
                <c:pt idx="2">
                  <c:v>1</c:v>
                </c:pt>
                <c:pt idx="3">
                  <c:v>1</c:v>
                </c:pt>
                <c:pt idx="4">
                  <c:v>1</c:v>
                </c:pt>
                <c:pt idx="5">
                  <c:v>1</c:v>
                </c:pt>
              </c:numCache>
            </c:numRef>
          </c:val>
          <c:smooth val="0"/>
          <c:extLst>
            <c:ext xmlns:c16="http://schemas.microsoft.com/office/drawing/2014/chart" uri="{C3380CC4-5D6E-409C-BE32-E72D297353CC}">
              <c16:uniqueId val="{00000000-1549-470F-BA71-C5E75BD69971}"/>
            </c:ext>
          </c:extLst>
        </c:ser>
        <c:ser>
          <c:idx val="4"/>
          <c:order val="1"/>
          <c:tx>
            <c:strRef>
              <c:f>'HDI (3)'!$A$27</c:f>
              <c:strCache>
                <c:ptCount val="1"/>
                <c:pt idx="0">
                  <c:v>rxLogit with Spark CC in HDI</c:v>
                </c:pt>
              </c:strCache>
            </c:strRef>
          </c:tx>
          <c:spPr>
            <a:ln w="28575" cap="rnd">
              <a:solidFill>
                <a:schemeClr val="accent5">
                  <a:lumMod val="60000"/>
                </a:schemeClr>
              </a:solidFill>
              <a:round/>
            </a:ln>
            <a:effectLst/>
          </c:spPr>
          <c:marker>
            <c:symbol val="none"/>
          </c:marker>
          <c:cat>
            <c:numRef>
              <c:f>'HDI (3)'!$B$22:$G$22</c:f>
              <c:numCache>
                <c:formatCode>0.00</c:formatCode>
                <c:ptCount val="6"/>
                <c:pt idx="0">
                  <c:v>0.48</c:v>
                </c:pt>
                <c:pt idx="1">
                  <c:v>0.95</c:v>
                </c:pt>
                <c:pt idx="2">
                  <c:v>1.47</c:v>
                </c:pt>
                <c:pt idx="3">
                  <c:v>1.97</c:v>
                </c:pt>
                <c:pt idx="4">
                  <c:v>2.4900000000000002</c:v>
                </c:pt>
                <c:pt idx="5">
                  <c:v>3.02</c:v>
                </c:pt>
              </c:numCache>
            </c:numRef>
          </c:cat>
          <c:val>
            <c:numRef>
              <c:f>'HDI (3)'!$B$27:$G$27</c:f>
              <c:numCache>
                <c:formatCode>General</c:formatCode>
                <c:ptCount val="6"/>
                <c:pt idx="0">
                  <c:v>15.104504461478458</c:v>
                </c:pt>
                <c:pt idx="1">
                  <c:v>22.617728100627367</c:v>
                </c:pt>
                <c:pt idx="2">
                  <c:v>40.275254642568783</c:v>
                </c:pt>
                <c:pt idx="3">
                  <c:v>51.693230556971891</c:v>
                </c:pt>
                <c:pt idx="4">
                  <c:v>88.077294054177784</c:v>
                </c:pt>
                <c:pt idx="5">
                  <c:v>122.33951250488472</c:v>
                </c:pt>
              </c:numCache>
            </c:numRef>
          </c:val>
          <c:smooth val="0"/>
          <c:extLst>
            <c:ext xmlns:c16="http://schemas.microsoft.com/office/drawing/2014/chart" uri="{C3380CC4-5D6E-409C-BE32-E72D297353CC}">
              <c16:uniqueId val="{00000004-1549-470F-BA71-C5E75BD69971}"/>
            </c:ext>
          </c:extLst>
        </c:ser>
        <c:dLbls>
          <c:showLegendKey val="0"/>
          <c:showVal val="0"/>
          <c:showCatName val="0"/>
          <c:showSerName val="0"/>
          <c:showPercent val="0"/>
          <c:showBubbleSize val="0"/>
        </c:dLbls>
        <c:smooth val="0"/>
        <c:axId val="418000712"/>
        <c:axId val="420972048"/>
      </c:lineChart>
      <c:catAx>
        <c:axId val="4180007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a:t>
                </a:r>
                <a:r>
                  <a:rPr lang="en-US" baseline="0"/>
                  <a:t>r of rows (millions)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0972048"/>
        <c:crosses val="autoZero"/>
        <c:auto val="1"/>
        <c:lblAlgn val="ctr"/>
        <c:lblOffset val="100"/>
        <c:noMultiLvlLbl val="0"/>
      </c:catAx>
      <c:valAx>
        <c:axId val="420972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a:t>Times  faster than CRAN</a:t>
                </a:r>
                <a:r>
                  <a:rPr lang="en-US" sz="900" baseline="0"/>
                  <a:t> R</a:t>
                </a:r>
                <a:endParaRPr lang="en-US" sz="9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8000712"/>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B945B-C4AD-42AE-891A-334E7B9DCFD7}" type="doc">
      <dgm:prSet loTypeId="urn:microsoft.com/office/officeart/2005/8/layout/chevron1" loCatId="process" qsTypeId="urn:microsoft.com/office/officeart/2005/8/quickstyle/simple1" qsCatId="simple" csTypeId="urn:microsoft.com/office/officeart/2005/8/colors/accent1_2" csCatId="accent1" phldr="1"/>
      <dgm:spPr/>
    </dgm:pt>
    <dgm:pt modelId="{95C8C903-A31E-4167-8EFA-65B1FB58C12E}">
      <dgm:prSet phldrT="[Text]"/>
      <dgm:spPr/>
      <dgm:t>
        <a:bodyPr/>
        <a:lstStyle/>
        <a:p>
          <a:r>
            <a:rPr lang="en-US"/>
            <a:t>1995</a:t>
          </a:r>
          <a:br>
            <a:rPr lang="en-US"/>
          </a:br>
          <a:r>
            <a:rPr lang="en-US"/>
            <a:t>First open source release</a:t>
          </a:r>
        </a:p>
      </dgm:t>
    </dgm:pt>
    <dgm:pt modelId="{973698B1-1D90-4B67-A18D-BC6D5CB0B43E}" type="parTrans" cxnId="{010E6B53-4635-4335-9529-BB50ED618691}">
      <dgm:prSet/>
      <dgm:spPr/>
      <dgm:t>
        <a:bodyPr/>
        <a:lstStyle/>
        <a:p>
          <a:endParaRPr lang="en-US"/>
        </a:p>
      </dgm:t>
    </dgm:pt>
    <dgm:pt modelId="{1AB2C965-9D79-477F-9934-2A657270DDD1}" type="sibTrans" cxnId="{010E6B53-4635-4335-9529-BB50ED618691}">
      <dgm:prSet/>
      <dgm:spPr/>
      <dgm:t>
        <a:bodyPr/>
        <a:lstStyle/>
        <a:p>
          <a:endParaRPr lang="en-US"/>
        </a:p>
      </dgm:t>
    </dgm:pt>
    <dgm:pt modelId="{8C59FDA8-6141-4088-A3CA-B1A67EBA0E8E}">
      <dgm:prSet phldrT="[Text]"/>
      <dgm:spPr/>
      <dgm:t>
        <a:bodyPr/>
        <a:lstStyle/>
        <a:p>
          <a:r>
            <a:rPr lang="en-US"/>
            <a:t>2007</a:t>
          </a:r>
          <a:br>
            <a:rPr lang="en-US"/>
          </a:br>
          <a:r>
            <a:rPr lang="en-US"/>
            <a:t>Commercialization of R</a:t>
          </a:r>
        </a:p>
      </dgm:t>
    </dgm:pt>
    <dgm:pt modelId="{0C0BCA9F-3675-4E26-A52D-1235CF9C5E73}" type="parTrans" cxnId="{0AA2D9B6-4735-47D5-AC0D-91F24A50313C}">
      <dgm:prSet/>
      <dgm:spPr/>
      <dgm:t>
        <a:bodyPr/>
        <a:lstStyle/>
        <a:p>
          <a:endParaRPr lang="en-US"/>
        </a:p>
      </dgm:t>
    </dgm:pt>
    <dgm:pt modelId="{8F355890-6A42-447B-85B3-D7DC7257E416}" type="sibTrans" cxnId="{0AA2D9B6-4735-47D5-AC0D-91F24A50313C}">
      <dgm:prSet/>
      <dgm:spPr/>
      <dgm:t>
        <a:bodyPr/>
        <a:lstStyle/>
        <a:p>
          <a:endParaRPr lang="en-US"/>
        </a:p>
      </dgm:t>
    </dgm:pt>
    <dgm:pt modelId="{0A51C65A-0575-4D75-9D79-B46713895DB0}">
      <dgm:prSet phldrT="[Text]"/>
      <dgm:spPr/>
      <dgm:t>
        <a:bodyPr/>
        <a:lstStyle/>
        <a:p>
          <a:r>
            <a:rPr lang="en-US"/>
            <a:t>2016</a:t>
          </a:r>
          <a:br>
            <a:rPr lang="en-US"/>
          </a:br>
          <a:r>
            <a:rPr lang="en-US"/>
            <a:t>Microsoft R Server 9.0 released</a:t>
          </a:r>
        </a:p>
      </dgm:t>
    </dgm:pt>
    <dgm:pt modelId="{7285E9E5-E1D2-49CF-B96D-D2237EFC4C98}" type="parTrans" cxnId="{D3AC38A6-D541-4FE5-A895-0C1DBB34DF9C}">
      <dgm:prSet/>
      <dgm:spPr/>
      <dgm:t>
        <a:bodyPr/>
        <a:lstStyle/>
        <a:p>
          <a:endParaRPr lang="en-US"/>
        </a:p>
      </dgm:t>
    </dgm:pt>
    <dgm:pt modelId="{7BD2E676-2E7D-4635-9560-78AE92E1C523}" type="sibTrans" cxnId="{D3AC38A6-D541-4FE5-A895-0C1DBB34DF9C}">
      <dgm:prSet/>
      <dgm:spPr/>
      <dgm:t>
        <a:bodyPr/>
        <a:lstStyle/>
        <a:p>
          <a:endParaRPr lang="en-US"/>
        </a:p>
      </dgm:t>
    </dgm:pt>
    <dgm:pt modelId="{ADF24354-8D06-4697-B867-2D3822AC9C7E}">
      <dgm:prSet phldrT="[Text]"/>
      <dgm:spPr/>
      <dgm:t>
        <a:bodyPr/>
        <a:lstStyle/>
        <a:p>
          <a:r>
            <a:rPr lang="en-US"/>
            <a:t>2015</a:t>
          </a:r>
          <a:br>
            <a:rPr lang="en-US"/>
          </a:br>
          <a:r>
            <a:rPr lang="en-US"/>
            <a:t>R Consortium formed</a:t>
          </a:r>
        </a:p>
      </dgm:t>
    </dgm:pt>
    <dgm:pt modelId="{874FDBAC-7DBC-4E2C-9050-8D03FB8BE05C}" type="parTrans" cxnId="{44E1B76F-3EBC-40EA-BD35-C2CC1B03613C}">
      <dgm:prSet/>
      <dgm:spPr/>
      <dgm:t>
        <a:bodyPr/>
        <a:lstStyle/>
        <a:p>
          <a:endParaRPr lang="en-US"/>
        </a:p>
      </dgm:t>
    </dgm:pt>
    <dgm:pt modelId="{829BB1E4-DF8E-481C-B7B3-F3C0C53DB12D}" type="sibTrans" cxnId="{44E1B76F-3EBC-40EA-BD35-C2CC1B03613C}">
      <dgm:prSet/>
      <dgm:spPr/>
      <dgm:t>
        <a:bodyPr/>
        <a:lstStyle/>
        <a:p>
          <a:endParaRPr lang="en-US"/>
        </a:p>
      </dgm:t>
    </dgm:pt>
    <dgm:pt modelId="{8EC4F177-33A7-4EB4-90B0-C074983E3544}">
      <dgm:prSet phldrT="[Text]"/>
      <dgm:spPr/>
      <dgm:t>
        <a:bodyPr/>
        <a:lstStyle/>
        <a:p>
          <a:r>
            <a:rPr lang="en-US"/>
            <a:t>2001</a:t>
          </a:r>
          <a:br>
            <a:rPr lang="en-US"/>
          </a:br>
          <a:r>
            <a:rPr lang="en-US"/>
            <a:t>R Foundation created</a:t>
          </a:r>
        </a:p>
      </dgm:t>
    </dgm:pt>
    <dgm:pt modelId="{241D910F-AF23-4BFD-9B76-502FDC77F06B}" type="sibTrans" cxnId="{4128B1BD-6B2F-4CEB-8E67-5A36A4175D6B}">
      <dgm:prSet/>
      <dgm:spPr/>
      <dgm:t>
        <a:bodyPr/>
        <a:lstStyle/>
        <a:p>
          <a:endParaRPr lang="en-US"/>
        </a:p>
      </dgm:t>
    </dgm:pt>
    <dgm:pt modelId="{DC68E629-97D3-4D0C-8CA6-1E90D799B3BE}" type="parTrans" cxnId="{4128B1BD-6B2F-4CEB-8E67-5A36A4175D6B}">
      <dgm:prSet/>
      <dgm:spPr/>
      <dgm:t>
        <a:bodyPr/>
        <a:lstStyle/>
        <a:p>
          <a:endParaRPr lang="en-US"/>
        </a:p>
      </dgm:t>
    </dgm:pt>
    <dgm:pt modelId="{6742B423-BA45-46E6-B2B1-F7A8A93EFFA9}" type="pres">
      <dgm:prSet presAssocID="{820B945B-C4AD-42AE-891A-334E7B9DCFD7}" presName="Name0" presStyleCnt="0">
        <dgm:presLayoutVars>
          <dgm:dir/>
          <dgm:animLvl val="lvl"/>
          <dgm:resizeHandles val="exact"/>
        </dgm:presLayoutVars>
      </dgm:prSet>
      <dgm:spPr/>
    </dgm:pt>
    <dgm:pt modelId="{AE69E828-A69F-48C0-A19C-FAB8387D6AD3}" type="pres">
      <dgm:prSet presAssocID="{95C8C903-A31E-4167-8EFA-65B1FB58C12E}" presName="parTxOnly" presStyleLbl="node1" presStyleIdx="0" presStyleCnt="5">
        <dgm:presLayoutVars>
          <dgm:chMax val="0"/>
          <dgm:chPref val="0"/>
          <dgm:bulletEnabled val="1"/>
        </dgm:presLayoutVars>
      </dgm:prSet>
      <dgm:spPr/>
    </dgm:pt>
    <dgm:pt modelId="{E21CCE33-DC4F-4A10-8B45-E9E9CA2CAD67}" type="pres">
      <dgm:prSet presAssocID="{1AB2C965-9D79-477F-9934-2A657270DDD1}" presName="parTxOnlySpace" presStyleCnt="0"/>
      <dgm:spPr/>
    </dgm:pt>
    <dgm:pt modelId="{CED0F1D6-6851-4E35-AC36-32FA03D31ADB}" type="pres">
      <dgm:prSet presAssocID="{8EC4F177-33A7-4EB4-90B0-C074983E3544}" presName="parTxOnly" presStyleLbl="node1" presStyleIdx="1" presStyleCnt="5">
        <dgm:presLayoutVars>
          <dgm:chMax val="0"/>
          <dgm:chPref val="0"/>
          <dgm:bulletEnabled val="1"/>
        </dgm:presLayoutVars>
      </dgm:prSet>
      <dgm:spPr/>
    </dgm:pt>
    <dgm:pt modelId="{7A6F47A7-E4D3-4744-B56E-541F75754376}" type="pres">
      <dgm:prSet presAssocID="{241D910F-AF23-4BFD-9B76-502FDC77F06B}" presName="parTxOnlySpace" presStyleCnt="0"/>
      <dgm:spPr/>
    </dgm:pt>
    <dgm:pt modelId="{1C2DB7B4-CFF5-4709-ACBB-411BC8BA2136}" type="pres">
      <dgm:prSet presAssocID="{8C59FDA8-6141-4088-A3CA-B1A67EBA0E8E}" presName="parTxOnly" presStyleLbl="node1" presStyleIdx="2" presStyleCnt="5">
        <dgm:presLayoutVars>
          <dgm:chMax val="0"/>
          <dgm:chPref val="0"/>
          <dgm:bulletEnabled val="1"/>
        </dgm:presLayoutVars>
      </dgm:prSet>
      <dgm:spPr/>
    </dgm:pt>
    <dgm:pt modelId="{010632AE-2B26-4B6F-BE64-3F6D066D2BDE}" type="pres">
      <dgm:prSet presAssocID="{8F355890-6A42-447B-85B3-D7DC7257E416}" presName="parTxOnlySpace" presStyleCnt="0"/>
      <dgm:spPr/>
    </dgm:pt>
    <dgm:pt modelId="{4DF1CB97-A0BE-4A87-8652-3D25FF7E66D8}" type="pres">
      <dgm:prSet presAssocID="{ADF24354-8D06-4697-B867-2D3822AC9C7E}" presName="parTxOnly" presStyleLbl="node1" presStyleIdx="3" presStyleCnt="5">
        <dgm:presLayoutVars>
          <dgm:chMax val="0"/>
          <dgm:chPref val="0"/>
          <dgm:bulletEnabled val="1"/>
        </dgm:presLayoutVars>
      </dgm:prSet>
      <dgm:spPr/>
    </dgm:pt>
    <dgm:pt modelId="{7F2F7877-86AC-4D22-A227-2069F39E6E93}" type="pres">
      <dgm:prSet presAssocID="{829BB1E4-DF8E-481C-B7B3-F3C0C53DB12D}" presName="parTxOnlySpace" presStyleCnt="0"/>
      <dgm:spPr/>
    </dgm:pt>
    <dgm:pt modelId="{97BB5CC0-2561-4818-AF1F-2C052E732DE2}" type="pres">
      <dgm:prSet presAssocID="{0A51C65A-0575-4D75-9D79-B46713895DB0}" presName="parTxOnly" presStyleLbl="node1" presStyleIdx="4" presStyleCnt="5">
        <dgm:presLayoutVars>
          <dgm:chMax val="0"/>
          <dgm:chPref val="0"/>
          <dgm:bulletEnabled val="1"/>
        </dgm:presLayoutVars>
      </dgm:prSet>
      <dgm:spPr/>
    </dgm:pt>
  </dgm:ptLst>
  <dgm:cxnLst>
    <dgm:cxn modelId="{63B72712-EE36-4001-B5FE-5B7DAD5847AF}" type="presOf" srcId="{8EC4F177-33A7-4EB4-90B0-C074983E3544}" destId="{CED0F1D6-6851-4E35-AC36-32FA03D31ADB}" srcOrd="0" destOrd="0" presId="urn:microsoft.com/office/officeart/2005/8/layout/chevron1"/>
    <dgm:cxn modelId="{825E032F-6273-410F-9C9F-D7C6F26D97A6}" type="presOf" srcId="{ADF24354-8D06-4697-B867-2D3822AC9C7E}" destId="{4DF1CB97-A0BE-4A87-8652-3D25FF7E66D8}" srcOrd="0" destOrd="0" presId="urn:microsoft.com/office/officeart/2005/8/layout/chevron1"/>
    <dgm:cxn modelId="{A9882567-916F-4C8F-96EF-8BF3BDA00D48}" type="presOf" srcId="{95C8C903-A31E-4167-8EFA-65B1FB58C12E}" destId="{AE69E828-A69F-48C0-A19C-FAB8387D6AD3}" srcOrd="0" destOrd="0" presId="urn:microsoft.com/office/officeart/2005/8/layout/chevron1"/>
    <dgm:cxn modelId="{44E1B76F-3EBC-40EA-BD35-C2CC1B03613C}" srcId="{820B945B-C4AD-42AE-891A-334E7B9DCFD7}" destId="{ADF24354-8D06-4697-B867-2D3822AC9C7E}" srcOrd="3" destOrd="0" parTransId="{874FDBAC-7DBC-4E2C-9050-8D03FB8BE05C}" sibTransId="{829BB1E4-DF8E-481C-B7B3-F3C0C53DB12D}"/>
    <dgm:cxn modelId="{010E6B53-4635-4335-9529-BB50ED618691}" srcId="{820B945B-C4AD-42AE-891A-334E7B9DCFD7}" destId="{95C8C903-A31E-4167-8EFA-65B1FB58C12E}" srcOrd="0" destOrd="0" parTransId="{973698B1-1D90-4B67-A18D-BC6D5CB0B43E}" sibTransId="{1AB2C965-9D79-477F-9934-2A657270DDD1}"/>
    <dgm:cxn modelId="{3A550B7B-1003-43AA-8B44-63A660553FDC}" type="presOf" srcId="{8C59FDA8-6141-4088-A3CA-B1A67EBA0E8E}" destId="{1C2DB7B4-CFF5-4709-ACBB-411BC8BA2136}" srcOrd="0" destOrd="0" presId="urn:microsoft.com/office/officeart/2005/8/layout/chevron1"/>
    <dgm:cxn modelId="{18262AA3-EE08-4EA5-A3CA-B35661E2F8B2}" type="presOf" srcId="{820B945B-C4AD-42AE-891A-334E7B9DCFD7}" destId="{6742B423-BA45-46E6-B2B1-F7A8A93EFFA9}" srcOrd="0" destOrd="0" presId="urn:microsoft.com/office/officeart/2005/8/layout/chevron1"/>
    <dgm:cxn modelId="{D3AC38A6-D541-4FE5-A895-0C1DBB34DF9C}" srcId="{820B945B-C4AD-42AE-891A-334E7B9DCFD7}" destId="{0A51C65A-0575-4D75-9D79-B46713895DB0}" srcOrd="4" destOrd="0" parTransId="{7285E9E5-E1D2-49CF-B96D-D2237EFC4C98}" sibTransId="{7BD2E676-2E7D-4635-9560-78AE92E1C523}"/>
    <dgm:cxn modelId="{85CACCB3-8771-46B8-B20B-2C1D353AF6AC}" type="presOf" srcId="{0A51C65A-0575-4D75-9D79-B46713895DB0}" destId="{97BB5CC0-2561-4818-AF1F-2C052E732DE2}" srcOrd="0" destOrd="0" presId="urn:microsoft.com/office/officeart/2005/8/layout/chevron1"/>
    <dgm:cxn modelId="{0AA2D9B6-4735-47D5-AC0D-91F24A50313C}" srcId="{820B945B-C4AD-42AE-891A-334E7B9DCFD7}" destId="{8C59FDA8-6141-4088-A3CA-B1A67EBA0E8E}" srcOrd="2" destOrd="0" parTransId="{0C0BCA9F-3675-4E26-A52D-1235CF9C5E73}" sibTransId="{8F355890-6A42-447B-85B3-D7DC7257E416}"/>
    <dgm:cxn modelId="{4128B1BD-6B2F-4CEB-8E67-5A36A4175D6B}" srcId="{820B945B-C4AD-42AE-891A-334E7B9DCFD7}" destId="{8EC4F177-33A7-4EB4-90B0-C074983E3544}" srcOrd="1" destOrd="0" parTransId="{DC68E629-97D3-4D0C-8CA6-1E90D799B3BE}" sibTransId="{241D910F-AF23-4BFD-9B76-502FDC77F06B}"/>
    <dgm:cxn modelId="{D83BA9F3-418E-4BA3-A6AD-0A00E768FE45}" type="presParOf" srcId="{6742B423-BA45-46E6-B2B1-F7A8A93EFFA9}" destId="{AE69E828-A69F-48C0-A19C-FAB8387D6AD3}" srcOrd="0" destOrd="0" presId="urn:microsoft.com/office/officeart/2005/8/layout/chevron1"/>
    <dgm:cxn modelId="{A549629E-ED8B-4D4A-9B5F-94759A2DAAAF}" type="presParOf" srcId="{6742B423-BA45-46E6-B2B1-F7A8A93EFFA9}" destId="{E21CCE33-DC4F-4A10-8B45-E9E9CA2CAD67}" srcOrd="1" destOrd="0" presId="urn:microsoft.com/office/officeart/2005/8/layout/chevron1"/>
    <dgm:cxn modelId="{A7851B82-F29C-4789-A715-6EF0D2DC7FD7}" type="presParOf" srcId="{6742B423-BA45-46E6-B2B1-F7A8A93EFFA9}" destId="{CED0F1D6-6851-4E35-AC36-32FA03D31ADB}" srcOrd="2" destOrd="0" presId="urn:microsoft.com/office/officeart/2005/8/layout/chevron1"/>
    <dgm:cxn modelId="{3CE9B20B-01D2-49DE-9977-3DEC471145DD}" type="presParOf" srcId="{6742B423-BA45-46E6-B2B1-F7A8A93EFFA9}" destId="{7A6F47A7-E4D3-4744-B56E-541F75754376}" srcOrd="3" destOrd="0" presId="urn:microsoft.com/office/officeart/2005/8/layout/chevron1"/>
    <dgm:cxn modelId="{2BD40F7D-B36D-44B4-8190-34125EC7B5F9}" type="presParOf" srcId="{6742B423-BA45-46E6-B2B1-F7A8A93EFFA9}" destId="{1C2DB7B4-CFF5-4709-ACBB-411BC8BA2136}" srcOrd="4" destOrd="0" presId="urn:microsoft.com/office/officeart/2005/8/layout/chevron1"/>
    <dgm:cxn modelId="{3061C289-6AB1-4808-9821-25D68795C19D}" type="presParOf" srcId="{6742B423-BA45-46E6-B2B1-F7A8A93EFFA9}" destId="{010632AE-2B26-4B6F-BE64-3F6D066D2BDE}" srcOrd="5" destOrd="0" presId="urn:microsoft.com/office/officeart/2005/8/layout/chevron1"/>
    <dgm:cxn modelId="{FBCE593D-80B0-4698-837D-A2D9DC1A146C}" type="presParOf" srcId="{6742B423-BA45-46E6-B2B1-F7A8A93EFFA9}" destId="{4DF1CB97-A0BE-4A87-8652-3D25FF7E66D8}" srcOrd="6" destOrd="0" presId="urn:microsoft.com/office/officeart/2005/8/layout/chevron1"/>
    <dgm:cxn modelId="{07AD5101-9B6B-4992-B879-0BC80B577FD1}" type="presParOf" srcId="{6742B423-BA45-46E6-B2B1-F7A8A93EFFA9}" destId="{7F2F7877-86AC-4D22-A227-2069F39E6E93}" srcOrd="7" destOrd="0" presId="urn:microsoft.com/office/officeart/2005/8/layout/chevron1"/>
    <dgm:cxn modelId="{F090D22A-809D-4C5A-A2D7-05DED22C4BA7}" type="presParOf" srcId="{6742B423-BA45-46E6-B2B1-F7A8A93EFFA9}" destId="{97BB5CC0-2561-4818-AF1F-2C052E732DE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16A607-9541-4E5C-A8E6-7A8156B24D2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2A1ECEF-89CF-4E08-903E-3D8BF70A00AA}">
      <dgm:prSet phldrT="[Text]"/>
      <dgm:spPr/>
      <dgm:t>
        <a:bodyPr/>
        <a:lstStyle/>
        <a:p>
          <a:r>
            <a:rPr lang="en-US"/>
            <a:t>The Business</a:t>
          </a:r>
        </a:p>
      </dgm:t>
    </dgm:pt>
    <dgm:pt modelId="{215B976A-5F40-48B0-961F-BEBE37C9BEBA}" type="parTrans" cxnId="{4B88C9AB-A8BA-4DA7-8911-11C8DF79718E}">
      <dgm:prSet/>
      <dgm:spPr/>
      <dgm:t>
        <a:bodyPr/>
        <a:lstStyle/>
        <a:p>
          <a:endParaRPr lang="en-US"/>
        </a:p>
      </dgm:t>
    </dgm:pt>
    <dgm:pt modelId="{689C8EE5-3F50-4F8A-B0E6-58A0856A7169}" type="sibTrans" cxnId="{4B88C9AB-A8BA-4DA7-8911-11C8DF79718E}">
      <dgm:prSet/>
      <dgm:spPr/>
      <dgm:t>
        <a:bodyPr/>
        <a:lstStyle/>
        <a:p>
          <a:endParaRPr lang="en-US"/>
        </a:p>
      </dgm:t>
    </dgm:pt>
    <dgm:pt modelId="{03B787E2-2292-4030-BA6B-C607FA1AFF2C}">
      <dgm:prSet phldrT="[Text]"/>
      <dgm:spPr/>
      <dgm:t>
        <a:bodyPr/>
        <a:lstStyle/>
        <a:p>
          <a:r>
            <a:rPr lang="en-US"/>
            <a:t>Analytics Driven Competitiveness</a:t>
          </a:r>
        </a:p>
      </dgm:t>
    </dgm:pt>
    <dgm:pt modelId="{FB04E448-9D84-4646-BC0D-ACC6F2C257F6}" type="parTrans" cxnId="{FB9718FD-C8F4-4F4F-9D3A-31DCB0B32BD5}">
      <dgm:prSet/>
      <dgm:spPr/>
      <dgm:t>
        <a:bodyPr/>
        <a:lstStyle/>
        <a:p>
          <a:endParaRPr lang="en-US"/>
        </a:p>
      </dgm:t>
    </dgm:pt>
    <dgm:pt modelId="{690FCF2F-3BF9-49AD-9CA7-C051DE92C00B}" type="sibTrans" cxnId="{FB9718FD-C8F4-4F4F-9D3A-31DCB0B32BD5}">
      <dgm:prSet/>
      <dgm:spPr/>
      <dgm:t>
        <a:bodyPr/>
        <a:lstStyle/>
        <a:p>
          <a:endParaRPr lang="en-US"/>
        </a:p>
      </dgm:t>
    </dgm:pt>
    <dgm:pt modelId="{80C67CEE-9A3A-4970-9E78-E2D008166696}">
      <dgm:prSet phldrT="[Text]"/>
      <dgm:spPr/>
      <dgm:t>
        <a:bodyPr/>
        <a:lstStyle/>
        <a:p>
          <a:r>
            <a:rPr lang="en-US"/>
            <a:t>IT</a:t>
          </a:r>
        </a:p>
      </dgm:t>
    </dgm:pt>
    <dgm:pt modelId="{5273A838-5FF9-4C79-A089-784FF755AC7D}" type="parTrans" cxnId="{FE940E1B-B419-42EE-AA19-9A3F5B490BDE}">
      <dgm:prSet/>
      <dgm:spPr/>
      <dgm:t>
        <a:bodyPr/>
        <a:lstStyle/>
        <a:p>
          <a:endParaRPr lang="en-US"/>
        </a:p>
      </dgm:t>
    </dgm:pt>
    <dgm:pt modelId="{1905913C-0A5E-44F3-95D2-A7E58CBC6D04}" type="sibTrans" cxnId="{FE940E1B-B419-42EE-AA19-9A3F5B490BDE}">
      <dgm:prSet/>
      <dgm:spPr/>
      <dgm:t>
        <a:bodyPr/>
        <a:lstStyle/>
        <a:p>
          <a:endParaRPr lang="en-US"/>
        </a:p>
      </dgm:t>
    </dgm:pt>
    <dgm:pt modelId="{FBB3213D-D960-4E49-A48B-74E637B1C2FC}">
      <dgm:prSet phldrT="[Text]"/>
      <dgm:spPr/>
      <dgm:t>
        <a:bodyPr/>
        <a:lstStyle/>
        <a:p>
          <a:r>
            <a:rPr lang="en-US"/>
            <a:t>Modeling Productivity</a:t>
          </a:r>
        </a:p>
      </dgm:t>
    </dgm:pt>
    <dgm:pt modelId="{5014CEBF-6F2F-4511-A819-0CDF5FEB624B}" type="parTrans" cxnId="{859D403C-DABD-4F74-AA8F-826E0FE2DD6D}">
      <dgm:prSet/>
      <dgm:spPr/>
      <dgm:t>
        <a:bodyPr/>
        <a:lstStyle/>
        <a:p>
          <a:endParaRPr lang="en-US"/>
        </a:p>
      </dgm:t>
    </dgm:pt>
    <dgm:pt modelId="{84775184-4B75-4013-AB8F-7E1DBF87916A}" type="sibTrans" cxnId="{859D403C-DABD-4F74-AA8F-826E0FE2DD6D}">
      <dgm:prSet/>
      <dgm:spPr/>
      <dgm:t>
        <a:bodyPr/>
        <a:lstStyle/>
        <a:p>
          <a:endParaRPr lang="en-US"/>
        </a:p>
      </dgm:t>
    </dgm:pt>
    <dgm:pt modelId="{00613B34-9EE5-4EB1-9EDE-10665BF8E391}">
      <dgm:prSet phldrT="[Text]"/>
      <dgm:spPr/>
      <dgm:t>
        <a:bodyPr/>
        <a:lstStyle/>
        <a:p>
          <a:r>
            <a:rPr lang="en-US"/>
            <a:t>Data Science Team</a:t>
          </a:r>
        </a:p>
      </dgm:t>
    </dgm:pt>
    <dgm:pt modelId="{F34B1843-7093-4B00-AD60-E6913A831317}" type="parTrans" cxnId="{5AF6C30F-55B4-44B8-BA16-6C83AE837BF0}">
      <dgm:prSet/>
      <dgm:spPr/>
      <dgm:t>
        <a:bodyPr/>
        <a:lstStyle/>
        <a:p>
          <a:endParaRPr lang="en-US"/>
        </a:p>
      </dgm:t>
    </dgm:pt>
    <dgm:pt modelId="{928556E5-17EB-470D-AF78-36FE429BEF6D}" type="sibTrans" cxnId="{5AF6C30F-55B4-44B8-BA16-6C83AE837BF0}">
      <dgm:prSet/>
      <dgm:spPr/>
      <dgm:t>
        <a:bodyPr/>
        <a:lstStyle/>
        <a:p>
          <a:endParaRPr lang="en-US"/>
        </a:p>
      </dgm:t>
    </dgm:pt>
    <dgm:pt modelId="{76E13678-85D3-4942-97BA-1585C8E597D3}">
      <dgm:prSet phldrT="[Text]"/>
      <dgm:spPr/>
      <dgm:t>
        <a:bodyPr/>
        <a:lstStyle/>
        <a:p>
          <a:r>
            <a:rPr lang="en-US"/>
            <a:t>Data</a:t>
          </a:r>
        </a:p>
      </dgm:t>
    </dgm:pt>
    <dgm:pt modelId="{C69154E1-6720-4A80-BF58-3FB1BC7CD570}" type="parTrans" cxnId="{EB1CD090-E4AB-40C7-8FB9-742B9B6D1E88}">
      <dgm:prSet/>
      <dgm:spPr/>
      <dgm:t>
        <a:bodyPr/>
        <a:lstStyle/>
        <a:p>
          <a:endParaRPr lang="en-US"/>
        </a:p>
      </dgm:t>
    </dgm:pt>
    <dgm:pt modelId="{F2AE189B-137F-4FD2-8B83-98E454E696B5}" type="sibTrans" cxnId="{EB1CD090-E4AB-40C7-8FB9-742B9B6D1E88}">
      <dgm:prSet/>
      <dgm:spPr/>
      <dgm:t>
        <a:bodyPr/>
        <a:lstStyle/>
        <a:p>
          <a:endParaRPr lang="en-US"/>
        </a:p>
      </dgm:t>
    </dgm:pt>
    <dgm:pt modelId="{888A77B8-ABF7-4E09-B230-F709E997B2FD}">
      <dgm:prSet phldrT="[Text]"/>
      <dgm:spPr/>
      <dgm:t>
        <a:bodyPr/>
        <a:lstStyle/>
        <a:p>
          <a:r>
            <a:rPr lang="en-US"/>
            <a:t>Talent Maximization</a:t>
          </a:r>
        </a:p>
      </dgm:t>
    </dgm:pt>
    <dgm:pt modelId="{C8FBAAF6-DA67-4042-9344-4E718BFDE66D}" type="parTrans" cxnId="{D48E72A5-6F2F-45C0-9CD5-B9E6C0CE523F}">
      <dgm:prSet/>
      <dgm:spPr/>
      <dgm:t>
        <a:bodyPr/>
        <a:lstStyle/>
        <a:p>
          <a:endParaRPr lang="en-US"/>
        </a:p>
      </dgm:t>
    </dgm:pt>
    <dgm:pt modelId="{D3DDD6D2-797E-43AD-A76C-BD75F938F1D6}" type="sibTrans" cxnId="{D48E72A5-6F2F-45C0-9CD5-B9E6C0CE523F}">
      <dgm:prSet/>
      <dgm:spPr/>
      <dgm:t>
        <a:bodyPr/>
        <a:lstStyle/>
        <a:p>
          <a:endParaRPr lang="en-US"/>
        </a:p>
      </dgm:t>
    </dgm:pt>
    <dgm:pt modelId="{E18103B0-F40B-4AB3-A0D2-BB93FD4A82FD}">
      <dgm:prSet phldrT="[Text]"/>
      <dgm:spPr/>
      <dgm:t>
        <a:bodyPr/>
        <a:lstStyle/>
        <a:p>
          <a:r>
            <a:rPr lang="en-US"/>
            <a:t>Tool Choice</a:t>
          </a:r>
        </a:p>
      </dgm:t>
    </dgm:pt>
    <dgm:pt modelId="{360D1963-393C-4594-A1BC-7920FAD54679}" type="parTrans" cxnId="{7A84F82B-0064-4FB5-A8EA-ED77CE15DE2E}">
      <dgm:prSet/>
      <dgm:spPr/>
      <dgm:t>
        <a:bodyPr/>
        <a:lstStyle/>
        <a:p>
          <a:endParaRPr lang="en-US"/>
        </a:p>
      </dgm:t>
    </dgm:pt>
    <dgm:pt modelId="{A355CA60-F665-491E-9EC5-C30BF1E262A2}" type="sibTrans" cxnId="{7A84F82B-0064-4FB5-A8EA-ED77CE15DE2E}">
      <dgm:prSet/>
      <dgm:spPr/>
      <dgm:t>
        <a:bodyPr/>
        <a:lstStyle/>
        <a:p>
          <a:endParaRPr lang="en-US"/>
        </a:p>
      </dgm:t>
    </dgm:pt>
    <dgm:pt modelId="{0AD4D46C-9347-455B-AD9C-44B56A89B53F}">
      <dgm:prSet phldrT="[Text]"/>
      <dgm:spPr/>
      <dgm:t>
        <a:bodyPr/>
        <a:lstStyle/>
        <a:p>
          <a:r>
            <a:rPr lang="en-US"/>
            <a:t>Collaboration</a:t>
          </a:r>
        </a:p>
      </dgm:t>
    </dgm:pt>
    <dgm:pt modelId="{91D733D4-1264-403E-9403-72E9A5637974}" type="parTrans" cxnId="{103E2DC4-CDBC-4E20-91FA-DFF7186E9FD6}">
      <dgm:prSet/>
      <dgm:spPr/>
      <dgm:t>
        <a:bodyPr/>
        <a:lstStyle/>
        <a:p>
          <a:endParaRPr lang="en-US"/>
        </a:p>
      </dgm:t>
    </dgm:pt>
    <dgm:pt modelId="{B21F533B-419B-452E-92E4-E7CD0D55323C}" type="sibTrans" cxnId="{103E2DC4-CDBC-4E20-91FA-DFF7186E9FD6}">
      <dgm:prSet/>
      <dgm:spPr/>
      <dgm:t>
        <a:bodyPr/>
        <a:lstStyle/>
        <a:p>
          <a:endParaRPr lang="en-US"/>
        </a:p>
      </dgm:t>
    </dgm:pt>
    <dgm:pt modelId="{184F3009-EC95-43CE-BFFE-DC1D11A82996}">
      <dgm:prSet phldrT="[Text]"/>
      <dgm:spPr/>
      <dgm:t>
        <a:bodyPr/>
        <a:lstStyle/>
        <a:p>
          <a:r>
            <a:rPr lang="en-US"/>
            <a:t>Scope of Utilization</a:t>
          </a:r>
        </a:p>
      </dgm:t>
    </dgm:pt>
    <dgm:pt modelId="{E066B1BC-5B4F-4179-90A0-7EB8DD50466C}" type="parTrans" cxnId="{72DF56F2-7552-46D1-9E03-D4697FF67182}">
      <dgm:prSet/>
      <dgm:spPr/>
      <dgm:t>
        <a:bodyPr/>
        <a:lstStyle/>
        <a:p>
          <a:endParaRPr lang="en-US"/>
        </a:p>
      </dgm:t>
    </dgm:pt>
    <dgm:pt modelId="{74C056DF-88A4-4345-A463-807B2317C130}" type="sibTrans" cxnId="{72DF56F2-7552-46D1-9E03-D4697FF67182}">
      <dgm:prSet/>
      <dgm:spPr/>
      <dgm:t>
        <a:bodyPr/>
        <a:lstStyle/>
        <a:p>
          <a:endParaRPr lang="en-US"/>
        </a:p>
      </dgm:t>
    </dgm:pt>
    <dgm:pt modelId="{40797182-9E6F-4EC9-8A4E-8622B869FADA}">
      <dgm:prSet phldrT="[Text]"/>
      <dgm:spPr/>
      <dgm:t>
        <a:bodyPr/>
        <a:lstStyle/>
        <a:p>
          <a:r>
            <a:rPr lang="en-US"/>
            <a:t>Tools</a:t>
          </a:r>
        </a:p>
      </dgm:t>
    </dgm:pt>
    <dgm:pt modelId="{0F19DF87-C20F-4BED-9715-923F0FEDADDE}" type="parTrans" cxnId="{64DF126D-8D81-4BF6-A80A-F39F8337BBB4}">
      <dgm:prSet/>
      <dgm:spPr/>
      <dgm:t>
        <a:bodyPr/>
        <a:lstStyle/>
        <a:p>
          <a:endParaRPr lang="en-US"/>
        </a:p>
      </dgm:t>
    </dgm:pt>
    <dgm:pt modelId="{4B320E22-D348-42C7-BEB6-33CE2EDB72EE}" type="sibTrans" cxnId="{64DF126D-8D81-4BF6-A80A-F39F8337BBB4}">
      <dgm:prSet/>
      <dgm:spPr/>
      <dgm:t>
        <a:bodyPr/>
        <a:lstStyle/>
        <a:p>
          <a:endParaRPr lang="en-US"/>
        </a:p>
      </dgm:t>
    </dgm:pt>
    <dgm:pt modelId="{F1D613DC-CCBB-49CE-B39F-27447F260F15}">
      <dgm:prSet phldrT="[Text]"/>
      <dgm:spPr/>
      <dgm:t>
        <a:bodyPr/>
        <a:lstStyle/>
        <a:p>
          <a:r>
            <a:rPr lang="en-US"/>
            <a:t>Agility</a:t>
          </a:r>
        </a:p>
      </dgm:t>
    </dgm:pt>
    <dgm:pt modelId="{73202CAB-B35B-47C1-93FD-67054517E3A0}" type="parTrans" cxnId="{BB49820A-9A8A-4783-8C66-AB8816A982C8}">
      <dgm:prSet/>
      <dgm:spPr/>
      <dgm:t>
        <a:bodyPr/>
        <a:lstStyle/>
        <a:p>
          <a:endParaRPr lang="en-US"/>
        </a:p>
      </dgm:t>
    </dgm:pt>
    <dgm:pt modelId="{347926E6-7AC5-4344-84F4-6604A226E4AB}" type="sibTrans" cxnId="{BB49820A-9A8A-4783-8C66-AB8816A982C8}">
      <dgm:prSet/>
      <dgm:spPr/>
      <dgm:t>
        <a:bodyPr/>
        <a:lstStyle/>
        <a:p>
          <a:endParaRPr lang="en-US"/>
        </a:p>
      </dgm:t>
    </dgm:pt>
    <dgm:pt modelId="{DE6E3CD8-1BCB-4CB6-99B7-A7F0570C6924}">
      <dgm:prSet phldrT="[Text]"/>
      <dgm:spPr/>
      <dgm:t>
        <a:bodyPr/>
        <a:lstStyle/>
        <a:p>
          <a:r>
            <a:rPr lang="en-US"/>
            <a:t>Offload  Unnecessary Burden</a:t>
          </a:r>
        </a:p>
      </dgm:t>
    </dgm:pt>
    <dgm:pt modelId="{F96B6B6B-3AA4-44A8-92E3-7CC716B1CB6B}" type="parTrans" cxnId="{332C502E-A7C9-4CC3-91BF-8E7F2BA022BD}">
      <dgm:prSet/>
      <dgm:spPr/>
      <dgm:t>
        <a:bodyPr/>
        <a:lstStyle/>
        <a:p>
          <a:endParaRPr lang="en-US"/>
        </a:p>
      </dgm:t>
    </dgm:pt>
    <dgm:pt modelId="{3649A292-531D-42E7-AC07-20BCE884C14B}" type="sibTrans" cxnId="{332C502E-A7C9-4CC3-91BF-8E7F2BA022BD}">
      <dgm:prSet/>
      <dgm:spPr/>
      <dgm:t>
        <a:bodyPr/>
        <a:lstStyle/>
        <a:p>
          <a:endParaRPr lang="en-US"/>
        </a:p>
      </dgm:t>
    </dgm:pt>
    <dgm:pt modelId="{6FE551C0-BBD0-456F-B9C8-D4BA6C3A2BD2}">
      <dgm:prSet phldrT="[Text]"/>
      <dgm:spPr/>
      <dgm:t>
        <a:bodyPr/>
        <a:lstStyle/>
        <a:p>
          <a:r>
            <a:rPr lang="en-US"/>
            <a:t>Tools</a:t>
          </a:r>
        </a:p>
      </dgm:t>
    </dgm:pt>
    <dgm:pt modelId="{6DC7521F-25C6-41F6-8F9E-6020F9A0F221}" type="parTrans" cxnId="{80353ACF-BBED-4954-ABD7-DB4C3BC74B45}">
      <dgm:prSet/>
      <dgm:spPr/>
      <dgm:t>
        <a:bodyPr/>
        <a:lstStyle/>
        <a:p>
          <a:endParaRPr lang="en-US"/>
        </a:p>
      </dgm:t>
    </dgm:pt>
    <dgm:pt modelId="{83FB9E7A-4AA0-4A49-9442-35ED191C4B51}" type="sibTrans" cxnId="{80353ACF-BBED-4954-ABD7-DB4C3BC74B45}">
      <dgm:prSet/>
      <dgm:spPr/>
      <dgm:t>
        <a:bodyPr/>
        <a:lstStyle/>
        <a:p>
          <a:endParaRPr lang="en-US"/>
        </a:p>
      </dgm:t>
    </dgm:pt>
    <dgm:pt modelId="{6E905029-E945-4284-80BE-A518D9890866}">
      <dgm:prSet phldrT="[Text]"/>
      <dgm:spPr/>
      <dgm:t>
        <a:bodyPr/>
        <a:lstStyle/>
        <a:p>
          <a:r>
            <a:rPr lang="en-US"/>
            <a:t>Ingest Infrastructure</a:t>
          </a:r>
        </a:p>
      </dgm:t>
    </dgm:pt>
    <dgm:pt modelId="{73874EF5-2CE4-405A-AB69-FA553FE15195}" type="parTrans" cxnId="{8D6C701F-68F5-45C8-A3F3-43D0889A0548}">
      <dgm:prSet/>
      <dgm:spPr/>
      <dgm:t>
        <a:bodyPr/>
        <a:lstStyle/>
        <a:p>
          <a:endParaRPr lang="en-US"/>
        </a:p>
      </dgm:t>
    </dgm:pt>
    <dgm:pt modelId="{5EF24A33-BF3D-41C7-99C8-47C756033C0A}" type="sibTrans" cxnId="{8D6C701F-68F5-45C8-A3F3-43D0889A0548}">
      <dgm:prSet/>
      <dgm:spPr/>
      <dgm:t>
        <a:bodyPr/>
        <a:lstStyle/>
        <a:p>
          <a:endParaRPr lang="en-US"/>
        </a:p>
      </dgm:t>
    </dgm:pt>
    <dgm:pt modelId="{626DB87F-DE0C-43D6-B1D6-EB0EF3172566}">
      <dgm:prSet phldrT="[Text]"/>
      <dgm:spPr/>
      <dgm:t>
        <a:bodyPr/>
        <a:lstStyle/>
        <a:p>
          <a:r>
            <a:rPr lang="en-US"/>
            <a:t>Management  Governance Platforms</a:t>
          </a:r>
        </a:p>
      </dgm:t>
    </dgm:pt>
    <dgm:pt modelId="{9DA4B2A7-067A-4452-A747-EDDBAC05FAC1}" type="parTrans" cxnId="{9F8E55EE-F302-4529-AF92-6002B8A2FAEF}">
      <dgm:prSet/>
      <dgm:spPr/>
      <dgm:t>
        <a:bodyPr/>
        <a:lstStyle/>
        <a:p>
          <a:endParaRPr lang="en-US"/>
        </a:p>
      </dgm:t>
    </dgm:pt>
    <dgm:pt modelId="{1C08F736-EADB-426F-AB61-E8932581A4A3}" type="sibTrans" cxnId="{9F8E55EE-F302-4529-AF92-6002B8A2FAEF}">
      <dgm:prSet/>
      <dgm:spPr/>
      <dgm:t>
        <a:bodyPr/>
        <a:lstStyle/>
        <a:p>
          <a:endParaRPr lang="en-US"/>
        </a:p>
      </dgm:t>
    </dgm:pt>
    <dgm:pt modelId="{6263AA82-8A7F-40A0-9BAA-80295879583C}">
      <dgm:prSet phldrT="[Text]"/>
      <dgm:spPr/>
      <dgm:t>
        <a:bodyPr/>
        <a:lstStyle/>
        <a:p>
          <a:r>
            <a:rPr lang="en-US"/>
            <a:t>Platforms</a:t>
          </a:r>
        </a:p>
      </dgm:t>
    </dgm:pt>
    <dgm:pt modelId="{20D01CF3-3DCB-4DD5-9843-B9AF01C26E5C}" type="parTrans" cxnId="{37BE7FF3-8CD6-4958-912F-4E17B47730C5}">
      <dgm:prSet/>
      <dgm:spPr/>
      <dgm:t>
        <a:bodyPr/>
        <a:lstStyle/>
        <a:p>
          <a:endParaRPr lang="en-US"/>
        </a:p>
      </dgm:t>
    </dgm:pt>
    <dgm:pt modelId="{7B923C72-9C7C-4F15-BF62-B97544C44762}" type="sibTrans" cxnId="{37BE7FF3-8CD6-4958-912F-4E17B47730C5}">
      <dgm:prSet/>
      <dgm:spPr/>
      <dgm:t>
        <a:bodyPr/>
        <a:lstStyle/>
        <a:p>
          <a:endParaRPr lang="en-US"/>
        </a:p>
      </dgm:t>
    </dgm:pt>
    <dgm:pt modelId="{55B8DC01-3D6C-4B52-88C9-0F321BE7081F}">
      <dgm:prSet phldrT="[Text]"/>
      <dgm:spPr/>
      <dgm:t>
        <a:bodyPr/>
        <a:lstStyle/>
        <a:p>
          <a:r>
            <a:rPr lang="en-US"/>
            <a:t>Democratization</a:t>
          </a:r>
        </a:p>
      </dgm:t>
    </dgm:pt>
    <dgm:pt modelId="{44A76F63-21D6-42C6-8E1A-01269717B029}" type="parTrans" cxnId="{C2484520-0C82-43D1-9D54-8C004A7CD19F}">
      <dgm:prSet/>
      <dgm:spPr/>
      <dgm:t>
        <a:bodyPr/>
        <a:lstStyle/>
        <a:p>
          <a:endParaRPr lang="en-US"/>
        </a:p>
      </dgm:t>
    </dgm:pt>
    <dgm:pt modelId="{6F6CA0F8-833C-4DB5-B1CE-C209F9CECFC9}" type="sibTrans" cxnId="{C2484520-0C82-43D1-9D54-8C004A7CD19F}">
      <dgm:prSet/>
      <dgm:spPr/>
      <dgm:t>
        <a:bodyPr/>
        <a:lstStyle/>
        <a:p>
          <a:endParaRPr lang="en-US"/>
        </a:p>
      </dgm:t>
    </dgm:pt>
    <dgm:pt modelId="{751CECE9-5121-4B5C-8257-92A562038059}">
      <dgm:prSet phldrT="[Text]"/>
      <dgm:spPr/>
      <dgm:t>
        <a:bodyPr/>
        <a:lstStyle/>
        <a:p>
          <a:r>
            <a:rPr lang="en-US"/>
            <a:t>Operationalization</a:t>
          </a:r>
        </a:p>
      </dgm:t>
    </dgm:pt>
    <dgm:pt modelId="{73903EA5-4EF9-4A97-9E54-BA6C261125A4}" type="parTrans" cxnId="{3134FBA8-E9E8-46D7-9315-18F7CF0209AD}">
      <dgm:prSet/>
      <dgm:spPr/>
      <dgm:t>
        <a:bodyPr/>
        <a:lstStyle/>
        <a:p>
          <a:endParaRPr lang="en-US"/>
        </a:p>
      </dgm:t>
    </dgm:pt>
    <dgm:pt modelId="{084F0EF0-7F90-4CEF-8DF5-B542DEF93A7D}" type="sibTrans" cxnId="{3134FBA8-E9E8-46D7-9315-18F7CF0209AD}">
      <dgm:prSet/>
      <dgm:spPr/>
      <dgm:t>
        <a:bodyPr/>
        <a:lstStyle/>
        <a:p>
          <a:endParaRPr lang="en-US"/>
        </a:p>
      </dgm:t>
    </dgm:pt>
    <dgm:pt modelId="{266F417A-A124-4482-A9AB-E952CDC6AF4E}">
      <dgm:prSet phldrT="[Text]"/>
      <dgm:spPr/>
      <dgm:t>
        <a:bodyPr/>
        <a:lstStyle/>
        <a:p>
          <a:r>
            <a:rPr lang="en-US"/>
            <a:t>Expanding Diversity</a:t>
          </a:r>
        </a:p>
      </dgm:t>
    </dgm:pt>
    <dgm:pt modelId="{C4A7F343-572A-42C8-87AD-5EB396FFBBC9}" type="parTrans" cxnId="{F41FFC64-75CB-4E1A-9501-934D38085DB2}">
      <dgm:prSet/>
      <dgm:spPr/>
      <dgm:t>
        <a:bodyPr/>
        <a:lstStyle/>
        <a:p>
          <a:endParaRPr lang="en-US"/>
        </a:p>
      </dgm:t>
    </dgm:pt>
    <dgm:pt modelId="{F1AFE1B0-F3C5-4021-B460-757440BE8C00}" type="sibTrans" cxnId="{F41FFC64-75CB-4E1A-9501-934D38085DB2}">
      <dgm:prSet/>
      <dgm:spPr/>
      <dgm:t>
        <a:bodyPr/>
        <a:lstStyle/>
        <a:p>
          <a:endParaRPr lang="en-US"/>
        </a:p>
      </dgm:t>
    </dgm:pt>
    <dgm:pt modelId="{2FDA36DD-8D9B-4407-B831-7205C3AD3843}">
      <dgm:prSet phldrT="[Text]"/>
      <dgm:spPr/>
      <dgm:t>
        <a:bodyPr/>
        <a:lstStyle/>
        <a:p>
          <a:r>
            <a:rPr lang="en-US"/>
            <a:t>Storage Costs</a:t>
          </a:r>
        </a:p>
      </dgm:t>
    </dgm:pt>
    <dgm:pt modelId="{4BA1C8B8-7708-428C-9EE5-2E83185E606D}" type="parTrans" cxnId="{556DD6C2-9947-460F-9D55-70BC51831928}">
      <dgm:prSet/>
      <dgm:spPr/>
      <dgm:t>
        <a:bodyPr/>
        <a:lstStyle/>
        <a:p>
          <a:endParaRPr lang="en-US"/>
        </a:p>
      </dgm:t>
    </dgm:pt>
    <dgm:pt modelId="{49AE63A4-952C-477E-80C5-63093DF663D8}" type="sibTrans" cxnId="{556DD6C2-9947-460F-9D55-70BC51831928}">
      <dgm:prSet/>
      <dgm:spPr/>
      <dgm:t>
        <a:bodyPr/>
        <a:lstStyle/>
        <a:p>
          <a:endParaRPr lang="en-US"/>
        </a:p>
      </dgm:t>
    </dgm:pt>
    <dgm:pt modelId="{1D751D2F-837B-4101-8817-E833595EF5CF}">
      <dgm:prSet phldrT="[Text]"/>
      <dgm:spPr/>
      <dgm:t>
        <a:bodyPr/>
        <a:lstStyle/>
        <a:p>
          <a:r>
            <a:rPr lang="en-US"/>
            <a:t>Time To Value</a:t>
          </a:r>
        </a:p>
      </dgm:t>
    </dgm:pt>
    <dgm:pt modelId="{91A7604C-E0B3-4D0F-9C3A-FF5F9BAE2597}" type="parTrans" cxnId="{A735FFF6-C735-4BC2-81EA-30E7D126908A}">
      <dgm:prSet/>
      <dgm:spPr/>
      <dgm:t>
        <a:bodyPr/>
        <a:lstStyle/>
        <a:p>
          <a:endParaRPr lang="en-US"/>
        </a:p>
      </dgm:t>
    </dgm:pt>
    <dgm:pt modelId="{0660D161-3BB4-4904-B887-5622FB8777E9}" type="sibTrans" cxnId="{A735FFF6-C735-4BC2-81EA-30E7D126908A}">
      <dgm:prSet/>
      <dgm:spPr/>
      <dgm:t>
        <a:bodyPr/>
        <a:lstStyle/>
        <a:p>
          <a:endParaRPr lang="en-US"/>
        </a:p>
      </dgm:t>
    </dgm:pt>
    <dgm:pt modelId="{8C178107-87B7-4ABF-A302-CABA864DAA27}">
      <dgm:prSet phldrT="[Text]"/>
      <dgm:spPr/>
      <dgm:t>
        <a:bodyPr/>
        <a:lstStyle/>
        <a:p>
          <a:r>
            <a:rPr lang="en-US"/>
            <a:t>Modernization</a:t>
          </a:r>
        </a:p>
      </dgm:t>
    </dgm:pt>
    <dgm:pt modelId="{D6664C49-8303-43C3-B216-C10E3EAB5494}" type="parTrans" cxnId="{D7E77FF6-BB3F-4DE8-B719-98B05DCCBFED}">
      <dgm:prSet/>
      <dgm:spPr/>
      <dgm:t>
        <a:bodyPr/>
        <a:lstStyle/>
        <a:p>
          <a:endParaRPr lang="en-US"/>
        </a:p>
      </dgm:t>
    </dgm:pt>
    <dgm:pt modelId="{CF072EA8-B3F2-4523-859B-77333E3EE33E}" type="sibTrans" cxnId="{D7E77FF6-BB3F-4DE8-B719-98B05DCCBFED}">
      <dgm:prSet/>
      <dgm:spPr/>
      <dgm:t>
        <a:bodyPr/>
        <a:lstStyle/>
        <a:p>
          <a:endParaRPr lang="en-US"/>
        </a:p>
      </dgm:t>
    </dgm:pt>
    <dgm:pt modelId="{610CD30C-C668-49FF-9F9D-E0B360A66D2A}">
      <dgm:prSet phldrT="[Text]"/>
      <dgm:spPr/>
      <dgm:t>
        <a:bodyPr/>
        <a:lstStyle/>
        <a:p>
          <a:r>
            <a:rPr lang="en-US"/>
            <a:t>Depth of Insights</a:t>
          </a:r>
        </a:p>
      </dgm:t>
    </dgm:pt>
    <dgm:pt modelId="{90AC9E1F-CF1D-40D7-BA43-2AF1D5720AD8}" type="parTrans" cxnId="{ABBA3F80-D22C-46CF-81A4-41312D92DAC4}">
      <dgm:prSet/>
      <dgm:spPr/>
      <dgm:t>
        <a:bodyPr/>
        <a:lstStyle/>
        <a:p>
          <a:endParaRPr lang="en-US"/>
        </a:p>
      </dgm:t>
    </dgm:pt>
    <dgm:pt modelId="{6C69C74C-EA35-4C6F-971E-DEBCD76AA5A8}" type="sibTrans" cxnId="{ABBA3F80-D22C-46CF-81A4-41312D92DAC4}">
      <dgm:prSet/>
      <dgm:spPr/>
      <dgm:t>
        <a:bodyPr/>
        <a:lstStyle/>
        <a:p>
          <a:endParaRPr lang="en-US"/>
        </a:p>
      </dgm:t>
    </dgm:pt>
    <dgm:pt modelId="{BED2D48F-EB84-45D7-BCC2-3B86EA89C394}">
      <dgm:prSet phldrT="[Text]"/>
      <dgm:spPr/>
      <dgm:t>
        <a:bodyPr/>
        <a:lstStyle/>
        <a:p>
          <a:r>
            <a:rPr lang="en-US"/>
            <a:t>Net New Revenue Streams</a:t>
          </a:r>
        </a:p>
      </dgm:t>
    </dgm:pt>
    <dgm:pt modelId="{47517E1E-FC0C-4877-8878-408E21214158}" type="parTrans" cxnId="{53446344-B83F-4389-8263-E84B4E6A6340}">
      <dgm:prSet/>
      <dgm:spPr/>
      <dgm:t>
        <a:bodyPr/>
        <a:lstStyle/>
        <a:p>
          <a:endParaRPr lang="en-US"/>
        </a:p>
      </dgm:t>
    </dgm:pt>
    <dgm:pt modelId="{A85E1345-7CC9-4A63-A4EB-EFEE1903929F}" type="sibTrans" cxnId="{53446344-B83F-4389-8263-E84B4E6A6340}">
      <dgm:prSet/>
      <dgm:spPr/>
      <dgm:t>
        <a:bodyPr/>
        <a:lstStyle/>
        <a:p>
          <a:endParaRPr lang="en-US"/>
        </a:p>
      </dgm:t>
    </dgm:pt>
    <dgm:pt modelId="{11F14D3A-9D33-4494-9EAD-86FBBCCAFB1F}" type="pres">
      <dgm:prSet presAssocID="{4316A607-9541-4E5C-A8E6-7A8156B24D25}" presName="Name0" presStyleCnt="0">
        <dgm:presLayoutVars>
          <dgm:dir/>
          <dgm:animLvl val="lvl"/>
          <dgm:resizeHandles val="exact"/>
        </dgm:presLayoutVars>
      </dgm:prSet>
      <dgm:spPr/>
    </dgm:pt>
    <dgm:pt modelId="{551A2B17-30D9-43F0-AA88-5D6EA74110CC}" type="pres">
      <dgm:prSet presAssocID="{42A1ECEF-89CF-4E08-903E-3D8BF70A00AA}" presName="composite" presStyleCnt="0"/>
      <dgm:spPr/>
    </dgm:pt>
    <dgm:pt modelId="{41EE169B-5149-40A9-8C9D-974A922FB0F0}" type="pres">
      <dgm:prSet presAssocID="{42A1ECEF-89CF-4E08-903E-3D8BF70A00AA}" presName="parTx" presStyleLbl="alignNode1" presStyleIdx="0" presStyleCnt="3">
        <dgm:presLayoutVars>
          <dgm:chMax val="0"/>
          <dgm:chPref val="0"/>
          <dgm:bulletEnabled val="1"/>
        </dgm:presLayoutVars>
      </dgm:prSet>
      <dgm:spPr/>
    </dgm:pt>
    <dgm:pt modelId="{C1D0D4D4-8337-45AD-8787-3FCEEF8A3A66}" type="pres">
      <dgm:prSet presAssocID="{42A1ECEF-89CF-4E08-903E-3D8BF70A00AA}" presName="desTx" presStyleLbl="alignAccFollowNode1" presStyleIdx="0" presStyleCnt="3">
        <dgm:presLayoutVars>
          <dgm:bulletEnabled val="1"/>
        </dgm:presLayoutVars>
      </dgm:prSet>
      <dgm:spPr/>
    </dgm:pt>
    <dgm:pt modelId="{3CE99C83-347B-4A43-9B19-475C790726B1}" type="pres">
      <dgm:prSet presAssocID="{689C8EE5-3F50-4F8A-B0E6-58A0856A7169}" presName="space" presStyleCnt="0"/>
      <dgm:spPr/>
    </dgm:pt>
    <dgm:pt modelId="{25643A80-FD67-49FD-AA51-D81138C88296}" type="pres">
      <dgm:prSet presAssocID="{80C67CEE-9A3A-4970-9E78-E2D008166696}" presName="composite" presStyleCnt="0"/>
      <dgm:spPr/>
    </dgm:pt>
    <dgm:pt modelId="{B265D382-1842-4697-894D-E87F3415CBAB}" type="pres">
      <dgm:prSet presAssocID="{80C67CEE-9A3A-4970-9E78-E2D008166696}" presName="parTx" presStyleLbl="alignNode1" presStyleIdx="1" presStyleCnt="3">
        <dgm:presLayoutVars>
          <dgm:chMax val="0"/>
          <dgm:chPref val="0"/>
          <dgm:bulletEnabled val="1"/>
        </dgm:presLayoutVars>
      </dgm:prSet>
      <dgm:spPr/>
    </dgm:pt>
    <dgm:pt modelId="{5C347435-6892-4ACF-AACF-3D72BD8E4697}" type="pres">
      <dgm:prSet presAssocID="{80C67CEE-9A3A-4970-9E78-E2D008166696}" presName="desTx" presStyleLbl="alignAccFollowNode1" presStyleIdx="1" presStyleCnt="3">
        <dgm:presLayoutVars>
          <dgm:bulletEnabled val="1"/>
        </dgm:presLayoutVars>
      </dgm:prSet>
      <dgm:spPr/>
    </dgm:pt>
    <dgm:pt modelId="{56970D2A-D023-4DB5-8A76-261B372051E7}" type="pres">
      <dgm:prSet presAssocID="{1905913C-0A5E-44F3-95D2-A7E58CBC6D04}" presName="space" presStyleCnt="0"/>
      <dgm:spPr/>
    </dgm:pt>
    <dgm:pt modelId="{E76BF7F0-1A73-4841-8EEF-FBF4628AD5F6}" type="pres">
      <dgm:prSet presAssocID="{00613B34-9EE5-4EB1-9EDE-10665BF8E391}" presName="composite" presStyleCnt="0"/>
      <dgm:spPr/>
    </dgm:pt>
    <dgm:pt modelId="{B6D1471F-BF1E-4A0C-BFF4-300021C60BB1}" type="pres">
      <dgm:prSet presAssocID="{00613B34-9EE5-4EB1-9EDE-10665BF8E391}" presName="parTx" presStyleLbl="alignNode1" presStyleIdx="2" presStyleCnt="3">
        <dgm:presLayoutVars>
          <dgm:chMax val="0"/>
          <dgm:chPref val="0"/>
          <dgm:bulletEnabled val="1"/>
        </dgm:presLayoutVars>
      </dgm:prSet>
      <dgm:spPr/>
    </dgm:pt>
    <dgm:pt modelId="{ACF45335-36B2-4CD6-954E-B247C9A4BE47}" type="pres">
      <dgm:prSet presAssocID="{00613B34-9EE5-4EB1-9EDE-10665BF8E391}" presName="desTx" presStyleLbl="alignAccFollowNode1" presStyleIdx="2" presStyleCnt="3">
        <dgm:presLayoutVars>
          <dgm:bulletEnabled val="1"/>
        </dgm:presLayoutVars>
      </dgm:prSet>
      <dgm:spPr/>
    </dgm:pt>
  </dgm:ptLst>
  <dgm:cxnLst>
    <dgm:cxn modelId="{BB49820A-9A8A-4783-8C66-AB8816A982C8}" srcId="{FBB3213D-D960-4E49-A48B-74E637B1C2FC}" destId="{F1D613DC-CCBB-49CE-B39F-27447F260F15}" srcOrd="1" destOrd="0" parTransId="{73202CAB-B35B-47C1-93FD-67054517E3A0}" sibTransId="{347926E6-7AC5-4344-84F4-6604A226E4AB}"/>
    <dgm:cxn modelId="{F27D600C-4C0F-4AF7-A55F-869652D71B1B}" type="presOf" srcId="{40797182-9E6F-4EC9-8A4E-8622B869FADA}" destId="{ACF45335-36B2-4CD6-954E-B247C9A4BE47}" srcOrd="0" destOrd="1" presId="urn:microsoft.com/office/officeart/2005/8/layout/hList1"/>
    <dgm:cxn modelId="{5AF6C30F-55B4-44B8-BA16-6C83AE837BF0}" srcId="{4316A607-9541-4E5C-A8E6-7A8156B24D25}" destId="{00613B34-9EE5-4EB1-9EDE-10665BF8E391}" srcOrd="2" destOrd="0" parTransId="{F34B1843-7093-4B00-AD60-E6913A831317}" sibTransId="{928556E5-17EB-470D-AF78-36FE429BEF6D}"/>
    <dgm:cxn modelId="{FB598A10-44A0-42BD-BCD2-EE155719996F}" type="presOf" srcId="{626DB87F-DE0C-43D6-B1D6-EB0EF3172566}" destId="{5C347435-6892-4ACF-AACF-3D72BD8E4697}" srcOrd="0" destOrd="3" presId="urn:microsoft.com/office/officeart/2005/8/layout/hList1"/>
    <dgm:cxn modelId="{FE940E1B-B419-42EE-AA19-9A3F5B490BDE}" srcId="{4316A607-9541-4E5C-A8E6-7A8156B24D25}" destId="{80C67CEE-9A3A-4970-9E78-E2D008166696}" srcOrd="1" destOrd="0" parTransId="{5273A838-5FF9-4C79-A089-784FF755AC7D}" sibTransId="{1905913C-0A5E-44F3-95D2-A7E58CBC6D04}"/>
    <dgm:cxn modelId="{8D6C701F-68F5-45C8-A3F3-43D0889A0548}" srcId="{76E13678-85D3-4942-97BA-1585C8E597D3}" destId="{6E905029-E945-4284-80BE-A518D9890866}" srcOrd="0" destOrd="0" parTransId="{73874EF5-2CE4-405A-AB69-FA553FE15195}" sibTransId="{5EF24A33-BF3D-41C7-99C8-47C756033C0A}"/>
    <dgm:cxn modelId="{C2484520-0C82-43D1-9D54-8C004A7CD19F}" srcId="{6263AA82-8A7F-40A0-9BAA-80295879583C}" destId="{55B8DC01-3D6C-4B52-88C9-0F321BE7081F}" srcOrd="2" destOrd="0" parTransId="{44A76F63-21D6-42C6-8E1A-01269717B029}" sibTransId="{6F6CA0F8-833C-4DB5-B1CE-C209F9CECFC9}"/>
    <dgm:cxn modelId="{F4C11223-4558-4CE4-86C1-3750FF165BDD}" type="presOf" srcId="{55B8DC01-3D6C-4B52-88C9-0F321BE7081F}" destId="{5C347435-6892-4ACF-AACF-3D72BD8E4697}" srcOrd="0" destOrd="8" presId="urn:microsoft.com/office/officeart/2005/8/layout/hList1"/>
    <dgm:cxn modelId="{DD6C1624-1E7D-4FD4-A73F-F2501ED01901}" type="presOf" srcId="{03B787E2-2292-4030-BA6B-C607FA1AFF2C}" destId="{C1D0D4D4-8337-45AD-8787-3FCEEF8A3A66}" srcOrd="0" destOrd="0" presId="urn:microsoft.com/office/officeart/2005/8/layout/hList1"/>
    <dgm:cxn modelId="{4CBE882A-9AD4-4B46-A3F5-895631E8A077}" type="presOf" srcId="{80C67CEE-9A3A-4970-9E78-E2D008166696}" destId="{B265D382-1842-4697-894D-E87F3415CBAB}" srcOrd="0" destOrd="0" presId="urn:microsoft.com/office/officeart/2005/8/layout/hList1"/>
    <dgm:cxn modelId="{7A84F82B-0064-4FB5-A8EA-ED77CE15DE2E}" srcId="{888A77B8-ABF7-4E09-B230-F709E997B2FD}" destId="{E18103B0-F40B-4AB3-A0D2-BB93FD4A82FD}" srcOrd="0" destOrd="0" parTransId="{360D1963-393C-4594-A1BC-7920FAD54679}" sibTransId="{A355CA60-F665-491E-9EC5-C30BF1E262A2}"/>
    <dgm:cxn modelId="{332C502E-A7C9-4CC3-91BF-8E7F2BA022BD}" srcId="{888A77B8-ABF7-4E09-B230-F709E997B2FD}" destId="{DE6E3CD8-1BCB-4CB6-99B7-A7F0570C6924}" srcOrd="1" destOrd="0" parTransId="{F96B6B6B-3AA4-44A8-92E3-7CC716B1CB6B}" sibTransId="{3649A292-531D-42E7-AC07-20BCE884C14B}"/>
    <dgm:cxn modelId="{8C2B0835-2062-44DA-94A8-27A246414569}" type="presOf" srcId="{76E13678-85D3-4942-97BA-1585C8E597D3}" destId="{5C347435-6892-4ACF-AACF-3D72BD8E4697}" srcOrd="0" destOrd="0" presId="urn:microsoft.com/office/officeart/2005/8/layout/hList1"/>
    <dgm:cxn modelId="{ECEFBB35-006A-4D10-89EB-00E4FCCF89C4}" type="presOf" srcId="{751CECE9-5121-4B5C-8257-92A562038059}" destId="{5C347435-6892-4ACF-AACF-3D72BD8E4697}" srcOrd="0" destOrd="9" presId="urn:microsoft.com/office/officeart/2005/8/layout/hList1"/>
    <dgm:cxn modelId="{859D403C-DABD-4F74-AA8F-826E0FE2DD6D}" srcId="{00613B34-9EE5-4EB1-9EDE-10665BF8E391}" destId="{FBB3213D-D960-4E49-A48B-74E637B1C2FC}" srcOrd="0" destOrd="0" parTransId="{5014CEBF-6F2F-4511-A819-0CDF5FEB624B}" sibTransId="{84775184-4B75-4013-AB8F-7E1DBF87916A}"/>
    <dgm:cxn modelId="{FAC84C5C-940E-4963-8B79-05AC8BAD6EAA}" type="presOf" srcId="{E18103B0-F40B-4AB3-A0D2-BB93FD4A82FD}" destId="{ACF45335-36B2-4CD6-954E-B247C9A4BE47}" srcOrd="0" destOrd="4" presId="urn:microsoft.com/office/officeart/2005/8/layout/hList1"/>
    <dgm:cxn modelId="{27B21261-E734-4886-B30B-423A9FAE93E2}" type="presOf" srcId="{00613B34-9EE5-4EB1-9EDE-10665BF8E391}" destId="{B6D1471F-BF1E-4A0C-BFF4-300021C60BB1}" srcOrd="0" destOrd="0" presId="urn:microsoft.com/office/officeart/2005/8/layout/hList1"/>
    <dgm:cxn modelId="{30C30664-B51D-43C4-8D3E-1E48CCA2ABEF}" type="presOf" srcId="{4316A607-9541-4E5C-A8E6-7A8156B24D25}" destId="{11F14D3A-9D33-4494-9EAD-86FBBCCAFB1F}" srcOrd="0" destOrd="0" presId="urn:microsoft.com/office/officeart/2005/8/layout/hList1"/>
    <dgm:cxn modelId="{53446344-B83F-4389-8263-E84B4E6A6340}" srcId="{42A1ECEF-89CF-4E08-903E-3D8BF70A00AA}" destId="{BED2D48F-EB84-45D7-BCC2-3B86EA89C394}" srcOrd="4" destOrd="0" parTransId="{47517E1E-FC0C-4877-8878-408E21214158}" sibTransId="{A85E1345-7CC9-4A63-A4EB-EFEE1903929F}"/>
    <dgm:cxn modelId="{F41FFC64-75CB-4E1A-9501-934D38085DB2}" srcId="{76E13678-85D3-4942-97BA-1585C8E597D3}" destId="{266F417A-A124-4482-A9AB-E952CDC6AF4E}" srcOrd="1" destOrd="0" parTransId="{C4A7F343-572A-42C8-87AD-5EB396FFBBC9}" sibTransId="{F1AFE1B0-F3C5-4021-B460-757440BE8C00}"/>
    <dgm:cxn modelId="{5D3A076D-E614-4989-9F0C-D41E6E5042D6}" type="presOf" srcId="{0AD4D46C-9347-455B-AD9C-44B56A89B53F}" destId="{ACF45335-36B2-4CD6-954E-B247C9A4BE47}" srcOrd="0" destOrd="6" presId="urn:microsoft.com/office/officeart/2005/8/layout/hList1"/>
    <dgm:cxn modelId="{64DF126D-8D81-4BF6-A80A-F39F8337BBB4}" srcId="{FBB3213D-D960-4E49-A48B-74E637B1C2FC}" destId="{40797182-9E6F-4EC9-8A4E-8622B869FADA}" srcOrd="0" destOrd="0" parTransId="{0F19DF87-C20F-4BED-9715-923F0FEDADDE}" sibTransId="{4B320E22-D348-42C7-BEB6-33CE2EDB72EE}"/>
    <dgm:cxn modelId="{A63A3B4D-83BC-4E94-A0D0-370428CAC1C0}" type="presOf" srcId="{888A77B8-ABF7-4E09-B230-F709E997B2FD}" destId="{ACF45335-36B2-4CD6-954E-B247C9A4BE47}" srcOrd="0" destOrd="3" presId="urn:microsoft.com/office/officeart/2005/8/layout/hList1"/>
    <dgm:cxn modelId="{ABBA3F80-D22C-46CF-81A4-41312D92DAC4}" srcId="{42A1ECEF-89CF-4E08-903E-3D8BF70A00AA}" destId="{610CD30C-C668-49FF-9F9D-E0B360A66D2A}" srcOrd="3" destOrd="0" parTransId="{90AC9E1F-CF1D-40D7-BA43-2AF1D5720AD8}" sibTransId="{6C69C74C-EA35-4C6F-971E-DEBCD76AA5A8}"/>
    <dgm:cxn modelId="{65ED4580-650C-41A3-8949-3B7846C2B80C}" type="presOf" srcId="{2FDA36DD-8D9B-4407-B831-7205C3AD3843}" destId="{5C347435-6892-4ACF-AACF-3D72BD8E4697}" srcOrd="0" destOrd="4" presId="urn:microsoft.com/office/officeart/2005/8/layout/hList1"/>
    <dgm:cxn modelId="{5202F685-0D88-4C23-8F96-C7C13575D0F7}" type="presOf" srcId="{1D751D2F-837B-4101-8817-E833595EF5CF}" destId="{C1D0D4D4-8337-45AD-8787-3FCEEF8A3A66}" srcOrd="0" destOrd="2" presId="urn:microsoft.com/office/officeart/2005/8/layout/hList1"/>
    <dgm:cxn modelId="{EB1CD090-E4AB-40C7-8FB9-742B9B6D1E88}" srcId="{80C67CEE-9A3A-4970-9E78-E2D008166696}" destId="{76E13678-85D3-4942-97BA-1585C8E597D3}" srcOrd="0" destOrd="0" parTransId="{C69154E1-6720-4A80-BF58-3FB1BC7CD570}" sibTransId="{F2AE189B-137F-4FD2-8B83-98E454E696B5}"/>
    <dgm:cxn modelId="{41462D91-20FB-4851-82A9-FD0B75D2FB8B}" type="presOf" srcId="{184F3009-EC95-43CE-BFFE-DC1D11A82996}" destId="{C1D0D4D4-8337-45AD-8787-3FCEEF8A3A66}" srcOrd="0" destOrd="1" presId="urn:microsoft.com/office/officeart/2005/8/layout/hList1"/>
    <dgm:cxn modelId="{198D5592-462B-4825-AA2B-983FBA74B649}" type="presOf" srcId="{8C178107-87B7-4ABF-A302-CABA864DAA27}" destId="{5C347435-6892-4ACF-AACF-3D72BD8E4697}" srcOrd="0" destOrd="6" presId="urn:microsoft.com/office/officeart/2005/8/layout/hList1"/>
    <dgm:cxn modelId="{B81E179E-C21B-40FE-A16D-32FFBCE15A10}" type="presOf" srcId="{6E905029-E945-4284-80BE-A518D9890866}" destId="{5C347435-6892-4ACF-AACF-3D72BD8E4697}" srcOrd="0" destOrd="1" presId="urn:microsoft.com/office/officeart/2005/8/layout/hList1"/>
    <dgm:cxn modelId="{D48E72A5-6F2F-45C0-9CD5-B9E6C0CE523F}" srcId="{00613B34-9EE5-4EB1-9EDE-10665BF8E391}" destId="{888A77B8-ABF7-4E09-B230-F709E997B2FD}" srcOrd="1" destOrd="0" parTransId="{C8FBAAF6-DA67-4042-9344-4E718BFDE66D}" sibTransId="{D3DDD6D2-797E-43AD-A76C-BD75F938F1D6}"/>
    <dgm:cxn modelId="{5078B9A8-351E-46B0-932A-F119351927F4}" type="presOf" srcId="{6263AA82-8A7F-40A0-9BAA-80295879583C}" destId="{5C347435-6892-4ACF-AACF-3D72BD8E4697}" srcOrd="0" destOrd="5" presId="urn:microsoft.com/office/officeart/2005/8/layout/hList1"/>
    <dgm:cxn modelId="{3134FBA8-E9E8-46D7-9315-18F7CF0209AD}" srcId="{6263AA82-8A7F-40A0-9BAA-80295879583C}" destId="{751CECE9-5121-4B5C-8257-92A562038059}" srcOrd="3" destOrd="0" parTransId="{73903EA5-4EF9-4A97-9E54-BA6C261125A4}" sibTransId="{084F0EF0-7F90-4CEF-8DF5-B542DEF93A7D}"/>
    <dgm:cxn modelId="{A452F4AA-63D3-47C5-9C22-8BD93F5E917C}" type="presOf" srcId="{266F417A-A124-4482-A9AB-E952CDC6AF4E}" destId="{5C347435-6892-4ACF-AACF-3D72BD8E4697}" srcOrd="0" destOrd="2" presId="urn:microsoft.com/office/officeart/2005/8/layout/hList1"/>
    <dgm:cxn modelId="{4B88C9AB-A8BA-4DA7-8911-11C8DF79718E}" srcId="{4316A607-9541-4E5C-A8E6-7A8156B24D25}" destId="{42A1ECEF-89CF-4E08-903E-3D8BF70A00AA}" srcOrd="0" destOrd="0" parTransId="{215B976A-5F40-48B0-961F-BEBE37C9BEBA}" sibTransId="{689C8EE5-3F50-4F8A-B0E6-58A0856A7169}"/>
    <dgm:cxn modelId="{0C6B75B5-24C2-45A1-89C9-15AF126B4A4C}" type="presOf" srcId="{FBB3213D-D960-4E49-A48B-74E637B1C2FC}" destId="{ACF45335-36B2-4CD6-954E-B247C9A4BE47}" srcOrd="0" destOrd="0" presId="urn:microsoft.com/office/officeart/2005/8/layout/hList1"/>
    <dgm:cxn modelId="{C0E06FC1-E43C-4A45-B5DA-02FA9B6C4A78}" type="presOf" srcId="{F1D613DC-CCBB-49CE-B39F-27447F260F15}" destId="{ACF45335-36B2-4CD6-954E-B247C9A4BE47}" srcOrd="0" destOrd="2" presId="urn:microsoft.com/office/officeart/2005/8/layout/hList1"/>
    <dgm:cxn modelId="{556DD6C2-9947-460F-9D55-70BC51831928}" srcId="{76E13678-85D3-4942-97BA-1585C8E597D3}" destId="{2FDA36DD-8D9B-4407-B831-7205C3AD3843}" srcOrd="3" destOrd="0" parTransId="{4BA1C8B8-7708-428C-9EE5-2E83185E606D}" sibTransId="{49AE63A4-952C-477E-80C5-63093DF663D8}"/>
    <dgm:cxn modelId="{103E2DC4-CDBC-4E20-91FA-DFF7186E9FD6}" srcId="{888A77B8-ABF7-4E09-B230-F709E997B2FD}" destId="{0AD4D46C-9347-455B-AD9C-44B56A89B53F}" srcOrd="2" destOrd="0" parTransId="{91D733D4-1264-403E-9403-72E9A5637974}" sibTransId="{B21F533B-419B-452E-92E4-E7CD0D55323C}"/>
    <dgm:cxn modelId="{6A015EC9-3357-4CA6-B4FA-1118D87EDF4E}" type="presOf" srcId="{6FE551C0-BBD0-456F-B9C8-D4BA6C3A2BD2}" destId="{5C347435-6892-4ACF-AACF-3D72BD8E4697}" srcOrd="0" destOrd="7" presId="urn:microsoft.com/office/officeart/2005/8/layout/hList1"/>
    <dgm:cxn modelId="{80353ACF-BBED-4954-ABD7-DB4C3BC74B45}" srcId="{6263AA82-8A7F-40A0-9BAA-80295879583C}" destId="{6FE551C0-BBD0-456F-B9C8-D4BA6C3A2BD2}" srcOrd="1" destOrd="0" parTransId="{6DC7521F-25C6-41F6-8F9E-6020F9A0F221}" sibTransId="{83FB9E7A-4AA0-4A49-9442-35ED191C4B51}"/>
    <dgm:cxn modelId="{5B3899DA-5AFA-4FFE-9C8E-C18752225546}" type="presOf" srcId="{BED2D48F-EB84-45D7-BCC2-3B86EA89C394}" destId="{C1D0D4D4-8337-45AD-8787-3FCEEF8A3A66}" srcOrd="0" destOrd="4" presId="urn:microsoft.com/office/officeart/2005/8/layout/hList1"/>
    <dgm:cxn modelId="{4C12E6E8-723F-4A7C-A8AC-CBF1D77920B6}" type="presOf" srcId="{42A1ECEF-89CF-4E08-903E-3D8BF70A00AA}" destId="{41EE169B-5149-40A9-8C9D-974A922FB0F0}" srcOrd="0" destOrd="0" presId="urn:microsoft.com/office/officeart/2005/8/layout/hList1"/>
    <dgm:cxn modelId="{8049D9E9-511C-4183-B36A-368728E6DE6B}" type="presOf" srcId="{610CD30C-C668-49FF-9F9D-E0B360A66D2A}" destId="{C1D0D4D4-8337-45AD-8787-3FCEEF8A3A66}" srcOrd="0" destOrd="3" presId="urn:microsoft.com/office/officeart/2005/8/layout/hList1"/>
    <dgm:cxn modelId="{513E59EA-4E05-401C-B557-196CBADD46DB}" type="presOf" srcId="{DE6E3CD8-1BCB-4CB6-99B7-A7F0570C6924}" destId="{ACF45335-36B2-4CD6-954E-B247C9A4BE47}" srcOrd="0" destOrd="5" presId="urn:microsoft.com/office/officeart/2005/8/layout/hList1"/>
    <dgm:cxn modelId="{9F8E55EE-F302-4529-AF92-6002B8A2FAEF}" srcId="{76E13678-85D3-4942-97BA-1585C8E597D3}" destId="{626DB87F-DE0C-43D6-B1D6-EB0EF3172566}" srcOrd="2" destOrd="0" parTransId="{9DA4B2A7-067A-4452-A747-EDDBAC05FAC1}" sibTransId="{1C08F736-EADB-426F-AB61-E8932581A4A3}"/>
    <dgm:cxn modelId="{72DF56F2-7552-46D1-9E03-D4697FF67182}" srcId="{42A1ECEF-89CF-4E08-903E-3D8BF70A00AA}" destId="{184F3009-EC95-43CE-BFFE-DC1D11A82996}" srcOrd="1" destOrd="0" parTransId="{E066B1BC-5B4F-4179-90A0-7EB8DD50466C}" sibTransId="{74C056DF-88A4-4345-A463-807B2317C130}"/>
    <dgm:cxn modelId="{37BE7FF3-8CD6-4958-912F-4E17B47730C5}" srcId="{80C67CEE-9A3A-4970-9E78-E2D008166696}" destId="{6263AA82-8A7F-40A0-9BAA-80295879583C}" srcOrd="1" destOrd="0" parTransId="{20D01CF3-3DCB-4DD5-9843-B9AF01C26E5C}" sibTransId="{7B923C72-9C7C-4F15-BF62-B97544C44762}"/>
    <dgm:cxn modelId="{D7E77FF6-BB3F-4DE8-B719-98B05DCCBFED}" srcId="{6263AA82-8A7F-40A0-9BAA-80295879583C}" destId="{8C178107-87B7-4ABF-A302-CABA864DAA27}" srcOrd="0" destOrd="0" parTransId="{D6664C49-8303-43C3-B216-C10E3EAB5494}" sibTransId="{CF072EA8-B3F2-4523-859B-77333E3EE33E}"/>
    <dgm:cxn modelId="{A735FFF6-C735-4BC2-81EA-30E7D126908A}" srcId="{42A1ECEF-89CF-4E08-903E-3D8BF70A00AA}" destId="{1D751D2F-837B-4101-8817-E833595EF5CF}" srcOrd="2" destOrd="0" parTransId="{91A7604C-E0B3-4D0F-9C3A-FF5F9BAE2597}" sibTransId="{0660D161-3BB4-4904-B887-5622FB8777E9}"/>
    <dgm:cxn modelId="{FB9718FD-C8F4-4F4F-9D3A-31DCB0B32BD5}" srcId="{42A1ECEF-89CF-4E08-903E-3D8BF70A00AA}" destId="{03B787E2-2292-4030-BA6B-C607FA1AFF2C}" srcOrd="0" destOrd="0" parTransId="{FB04E448-9D84-4646-BC0D-ACC6F2C257F6}" sibTransId="{690FCF2F-3BF9-49AD-9CA7-C051DE92C00B}"/>
    <dgm:cxn modelId="{85EBEC6E-DB6E-4149-8FCF-3DC02B85339C}" type="presParOf" srcId="{11F14D3A-9D33-4494-9EAD-86FBBCCAFB1F}" destId="{551A2B17-30D9-43F0-AA88-5D6EA74110CC}" srcOrd="0" destOrd="0" presId="urn:microsoft.com/office/officeart/2005/8/layout/hList1"/>
    <dgm:cxn modelId="{EA965AD4-713B-4E92-B58C-6439ED6DF5A6}" type="presParOf" srcId="{551A2B17-30D9-43F0-AA88-5D6EA74110CC}" destId="{41EE169B-5149-40A9-8C9D-974A922FB0F0}" srcOrd="0" destOrd="0" presId="urn:microsoft.com/office/officeart/2005/8/layout/hList1"/>
    <dgm:cxn modelId="{AB4C7947-AAB2-4D61-B150-88D061A9CDC6}" type="presParOf" srcId="{551A2B17-30D9-43F0-AA88-5D6EA74110CC}" destId="{C1D0D4D4-8337-45AD-8787-3FCEEF8A3A66}" srcOrd="1" destOrd="0" presId="urn:microsoft.com/office/officeart/2005/8/layout/hList1"/>
    <dgm:cxn modelId="{FC57CE21-9BD7-4A65-B8E1-0DAA5B97B9F2}" type="presParOf" srcId="{11F14D3A-9D33-4494-9EAD-86FBBCCAFB1F}" destId="{3CE99C83-347B-4A43-9B19-475C790726B1}" srcOrd="1" destOrd="0" presId="urn:microsoft.com/office/officeart/2005/8/layout/hList1"/>
    <dgm:cxn modelId="{1C81BF8C-66A4-48A1-946B-517493C1A50F}" type="presParOf" srcId="{11F14D3A-9D33-4494-9EAD-86FBBCCAFB1F}" destId="{25643A80-FD67-49FD-AA51-D81138C88296}" srcOrd="2" destOrd="0" presId="urn:microsoft.com/office/officeart/2005/8/layout/hList1"/>
    <dgm:cxn modelId="{E1F420C4-88A7-40A9-A14E-1C46758BCA8B}" type="presParOf" srcId="{25643A80-FD67-49FD-AA51-D81138C88296}" destId="{B265D382-1842-4697-894D-E87F3415CBAB}" srcOrd="0" destOrd="0" presId="urn:microsoft.com/office/officeart/2005/8/layout/hList1"/>
    <dgm:cxn modelId="{D7DCD9FA-5FCF-42BB-BCFC-946552D1A890}" type="presParOf" srcId="{25643A80-FD67-49FD-AA51-D81138C88296}" destId="{5C347435-6892-4ACF-AACF-3D72BD8E4697}" srcOrd="1" destOrd="0" presId="urn:microsoft.com/office/officeart/2005/8/layout/hList1"/>
    <dgm:cxn modelId="{AD15367A-96BB-4652-8919-3EB1207854D3}" type="presParOf" srcId="{11F14D3A-9D33-4494-9EAD-86FBBCCAFB1F}" destId="{56970D2A-D023-4DB5-8A76-261B372051E7}" srcOrd="3" destOrd="0" presId="urn:microsoft.com/office/officeart/2005/8/layout/hList1"/>
    <dgm:cxn modelId="{0DC71816-C156-471B-B23A-54528CD949DC}" type="presParOf" srcId="{11F14D3A-9D33-4494-9EAD-86FBBCCAFB1F}" destId="{E76BF7F0-1A73-4841-8EEF-FBF4628AD5F6}" srcOrd="4" destOrd="0" presId="urn:microsoft.com/office/officeart/2005/8/layout/hList1"/>
    <dgm:cxn modelId="{9ECAC782-4E85-4049-BB29-C2402143B688}" type="presParOf" srcId="{E76BF7F0-1A73-4841-8EEF-FBF4628AD5F6}" destId="{B6D1471F-BF1E-4A0C-BFF4-300021C60BB1}" srcOrd="0" destOrd="0" presId="urn:microsoft.com/office/officeart/2005/8/layout/hList1"/>
    <dgm:cxn modelId="{EE25E6BA-9ED6-4E4F-B532-13486E7DD354}" type="presParOf" srcId="{E76BF7F0-1A73-4841-8EEF-FBF4628AD5F6}" destId="{ACF45335-36B2-4CD6-954E-B247C9A4BE4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9E828-A69F-48C0-A19C-FAB8387D6AD3}">
      <dsp:nvSpPr>
        <dsp:cNvPr id="0" name=""/>
        <dsp:cNvSpPr/>
      </dsp:nvSpPr>
      <dsp:spPr>
        <a:xfrm>
          <a:off x="2869" y="671104"/>
          <a:ext cx="2553783" cy="102151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1995</a:t>
          </a:r>
          <a:br>
            <a:rPr lang="en-US" sz="1400" kern="1200"/>
          </a:br>
          <a:r>
            <a:rPr lang="en-US" sz="1400" kern="1200"/>
            <a:t>First open source release</a:t>
          </a:r>
        </a:p>
      </dsp:txBody>
      <dsp:txXfrm>
        <a:off x="513626" y="671104"/>
        <a:ext cx="1532270" cy="1021513"/>
      </dsp:txXfrm>
    </dsp:sp>
    <dsp:sp modelId="{CED0F1D6-6851-4E35-AC36-32FA03D31ADB}">
      <dsp:nvSpPr>
        <dsp:cNvPr id="0" name=""/>
        <dsp:cNvSpPr/>
      </dsp:nvSpPr>
      <dsp:spPr>
        <a:xfrm>
          <a:off x="2301274" y="671104"/>
          <a:ext cx="2553783" cy="102151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2001</a:t>
          </a:r>
          <a:br>
            <a:rPr lang="en-US" sz="1400" kern="1200"/>
          </a:br>
          <a:r>
            <a:rPr lang="en-US" sz="1400" kern="1200"/>
            <a:t>R Foundation created</a:t>
          </a:r>
        </a:p>
      </dsp:txBody>
      <dsp:txXfrm>
        <a:off x="2812031" y="671104"/>
        <a:ext cx="1532270" cy="1021513"/>
      </dsp:txXfrm>
    </dsp:sp>
    <dsp:sp modelId="{1C2DB7B4-CFF5-4709-ACBB-411BC8BA2136}">
      <dsp:nvSpPr>
        <dsp:cNvPr id="0" name=""/>
        <dsp:cNvSpPr/>
      </dsp:nvSpPr>
      <dsp:spPr>
        <a:xfrm>
          <a:off x="4599679" y="671104"/>
          <a:ext cx="2553783" cy="102151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2007</a:t>
          </a:r>
          <a:br>
            <a:rPr lang="en-US" sz="1400" kern="1200"/>
          </a:br>
          <a:r>
            <a:rPr lang="en-US" sz="1400" kern="1200"/>
            <a:t>Commercialization of R</a:t>
          </a:r>
        </a:p>
      </dsp:txBody>
      <dsp:txXfrm>
        <a:off x="5110436" y="671104"/>
        <a:ext cx="1532270" cy="1021513"/>
      </dsp:txXfrm>
    </dsp:sp>
    <dsp:sp modelId="{4DF1CB97-A0BE-4A87-8652-3D25FF7E66D8}">
      <dsp:nvSpPr>
        <dsp:cNvPr id="0" name=""/>
        <dsp:cNvSpPr/>
      </dsp:nvSpPr>
      <dsp:spPr>
        <a:xfrm>
          <a:off x="6898084" y="671104"/>
          <a:ext cx="2553783" cy="102151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2015</a:t>
          </a:r>
          <a:br>
            <a:rPr lang="en-US" sz="1400" kern="1200"/>
          </a:br>
          <a:r>
            <a:rPr lang="en-US" sz="1400" kern="1200"/>
            <a:t>R Consortium formed</a:t>
          </a:r>
        </a:p>
      </dsp:txBody>
      <dsp:txXfrm>
        <a:off x="7408841" y="671104"/>
        <a:ext cx="1532270" cy="1021513"/>
      </dsp:txXfrm>
    </dsp:sp>
    <dsp:sp modelId="{97BB5CC0-2561-4818-AF1F-2C052E732DE2}">
      <dsp:nvSpPr>
        <dsp:cNvPr id="0" name=""/>
        <dsp:cNvSpPr/>
      </dsp:nvSpPr>
      <dsp:spPr>
        <a:xfrm>
          <a:off x="9196489" y="671104"/>
          <a:ext cx="2553783" cy="102151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2016</a:t>
          </a:r>
          <a:br>
            <a:rPr lang="en-US" sz="1400" kern="1200"/>
          </a:br>
          <a:r>
            <a:rPr lang="en-US" sz="1400" kern="1200"/>
            <a:t>Microsoft R Server 9.0 released</a:t>
          </a:r>
        </a:p>
      </dsp:txBody>
      <dsp:txXfrm>
        <a:off x="9707246" y="671104"/>
        <a:ext cx="1532270" cy="1021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E169B-5149-40A9-8C9D-974A922FB0F0}">
      <dsp:nvSpPr>
        <dsp:cNvPr id="0" name=""/>
        <dsp:cNvSpPr/>
      </dsp:nvSpPr>
      <dsp:spPr>
        <a:xfrm>
          <a:off x="3653" y="30917"/>
          <a:ext cx="3562179" cy="604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The Business</a:t>
          </a:r>
        </a:p>
      </dsp:txBody>
      <dsp:txXfrm>
        <a:off x="3653" y="30917"/>
        <a:ext cx="3562179" cy="604800"/>
      </dsp:txXfrm>
    </dsp:sp>
    <dsp:sp modelId="{C1D0D4D4-8337-45AD-8787-3FCEEF8A3A66}">
      <dsp:nvSpPr>
        <dsp:cNvPr id="0" name=""/>
        <dsp:cNvSpPr/>
      </dsp:nvSpPr>
      <dsp:spPr>
        <a:xfrm>
          <a:off x="3653" y="635717"/>
          <a:ext cx="3562179" cy="432337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Analytics Driven Competitiveness</a:t>
          </a:r>
        </a:p>
        <a:p>
          <a:pPr marL="228600" lvl="1" indent="-228600" algn="l" defTabSz="933450">
            <a:lnSpc>
              <a:spcPct val="90000"/>
            </a:lnSpc>
            <a:spcBef>
              <a:spcPct val="0"/>
            </a:spcBef>
            <a:spcAft>
              <a:spcPct val="15000"/>
            </a:spcAft>
            <a:buChar char="•"/>
          </a:pPr>
          <a:r>
            <a:rPr lang="en-US" sz="2100" kern="1200"/>
            <a:t>Scope of Utilization</a:t>
          </a:r>
        </a:p>
        <a:p>
          <a:pPr marL="228600" lvl="1" indent="-228600" algn="l" defTabSz="933450">
            <a:lnSpc>
              <a:spcPct val="90000"/>
            </a:lnSpc>
            <a:spcBef>
              <a:spcPct val="0"/>
            </a:spcBef>
            <a:spcAft>
              <a:spcPct val="15000"/>
            </a:spcAft>
            <a:buChar char="•"/>
          </a:pPr>
          <a:r>
            <a:rPr lang="en-US" sz="2100" kern="1200"/>
            <a:t>Time To Value</a:t>
          </a:r>
        </a:p>
        <a:p>
          <a:pPr marL="228600" lvl="1" indent="-228600" algn="l" defTabSz="933450">
            <a:lnSpc>
              <a:spcPct val="90000"/>
            </a:lnSpc>
            <a:spcBef>
              <a:spcPct val="0"/>
            </a:spcBef>
            <a:spcAft>
              <a:spcPct val="15000"/>
            </a:spcAft>
            <a:buChar char="•"/>
          </a:pPr>
          <a:r>
            <a:rPr lang="en-US" sz="2100" kern="1200"/>
            <a:t>Depth of Insights</a:t>
          </a:r>
        </a:p>
        <a:p>
          <a:pPr marL="228600" lvl="1" indent="-228600" algn="l" defTabSz="933450">
            <a:lnSpc>
              <a:spcPct val="90000"/>
            </a:lnSpc>
            <a:spcBef>
              <a:spcPct val="0"/>
            </a:spcBef>
            <a:spcAft>
              <a:spcPct val="15000"/>
            </a:spcAft>
            <a:buChar char="•"/>
          </a:pPr>
          <a:r>
            <a:rPr lang="en-US" sz="2100" kern="1200"/>
            <a:t>Net New Revenue Streams</a:t>
          </a:r>
        </a:p>
      </dsp:txBody>
      <dsp:txXfrm>
        <a:off x="3653" y="635717"/>
        <a:ext cx="3562179" cy="4323375"/>
      </dsp:txXfrm>
    </dsp:sp>
    <dsp:sp modelId="{B265D382-1842-4697-894D-E87F3415CBAB}">
      <dsp:nvSpPr>
        <dsp:cNvPr id="0" name=""/>
        <dsp:cNvSpPr/>
      </dsp:nvSpPr>
      <dsp:spPr>
        <a:xfrm>
          <a:off x="4064538" y="30917"/>
          <a:ext cx="3562179" cy="604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IT</a:t>
          </a:r>
        </a:p>
      </dsp:txBody>
      <dsp:txXfrm>
        <a:off x="4064538" y="30917"/>
        <a:ext cx="3562179" cy="604800"/>
      </dsp:txXfrm>
    </dsp:sp>
    <dsp:sp modelId="{5C347435-6892-4ACF-AACF-3D72BD8E4697}">
      <dsp:nvSpPr>
        <dsp:cNvPr id="0" name=""/>
        <dsp:cNvSpPr/>
      </dsp:nvSpPr>
      <dsp:spPr>
        <a:xfrm>
          <a:off x="4064538" y="635717"/>
          <a:ext cx="3562179" cy="432337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Data</a:t>
          </a:r>
        </a:p>
        <a:p>
          <a:pPr marL="457200" lvl="2" indent="-228600" algn="l" defTabSz="933450">
            <a:lnSpc>
              <a:spcPct val="90000"/>
            </a:lnSpc>
            <a:spcBef>
              <a:spcPct val="0"/>
            </a:spcBef>
            <a:spcAft>
              <a:spcPct val="15000"/>
            </a:spcAft>
            <a:buChar char="•"/>
          </a:pPr>
          <a:r>
            <a:rPr lang="en-US" sz="2100" kern="1200"/>
            <a:t>Ingest Infrastructure</a:t>
          </a:r>
        </a:p>
        <a:p>
          <a:pPr marL="457200" lvl="2" indent="-228600" algn="l" defTabSz="933450">
            <a:lnSpc>
              <a:spcPct val="90000"/>
            </a:lnSpc>
            <a:spcBef>
              <a:spcPct val="0"/>
            </a:spcBef>
            <a:spcAft>
              <a:spcPct val="15000"/>
            </a:spcAft>
            <a:buChar char="•"/>
          </a:pPr>
          <a:r>
            <a:rPr lang="en-US" sz="2100" kern="1200"/>
            <a:t>Expanding Diversity</a:t>
          </a:r>
        </a:p>
        <a:p>
          <a:pPr marL="457200" lvl="2" indent="-228600" algn="l" defTabSz="933450">
            <a:lnSpc>
              <a:spcPct val="90000"/>
            </a:lnSpc>
            <a:spcBef>
              <a:spcPct val="0"/>
            </a:spcBef>
            <a:spcAft>
              <a:spcPct val="15000"/>
            </a:spcAft>
            <a:buChar char="•"/>
          </a:pPr>
          <a:r>
            <a:rPr lang="en-US" sz="2100" kern="1200"/>
            <a:t>Management  Governance Platforms</a:t>
          </a:r>
        </a:p>
        <a:p>
          <a:pPr marL="457200" lvl="2" indent="-228600" algn="l" defTabSz="933450">
            <a:lnSpc>
              <a:spcPct val="90000"/>
            </a:lnSpc>
            <a:spcBef>
              <a:spcPct val="0"/>
            </a:spcBef>
            <a:spcAft>
              <a:spcPct val="15000"/>
            </a:spcAft>
            <a:buChar char="•"/>
          </a:pPr>
          <a:r>
            <a:rPr lang="en-US" sz="2100" kern="1200"/>
            <a:t>Storage Costs</a:t>
          </a:r>
        </a:p>
        <a:p>
          <a:pPr marL="228600" lvl="1" indent="-228600" algn="l" defTabSz="933450">
            <a:lnSpc>
              <a:spcPct val="90000"/>
            </a:lnSpc>
            <a:spcBef>
              <a:spcPct val="0"/>
            </a:spcBef>
            <a:spcAft>
              <a:spcPct val="15000"/>
            </a:spcAft>
            <a:buChar char="•"/>
          </a:pPr>
          <a:r>
            <a:rPr lang="en-US" sz="2100" kern="1200"/>
            <a:t>Platforms</a:t>
          </a:r>
        </a:p>
        <a:p>
          <a:pPr marL="457200" lvl="2" indent="-228600" algn="l" defTabSz="933450">
            <a:lnSpc>
              <a:spcPct val="90000"/>
            </a:lnSpc>
            <a:spcBef>
              <a:spcPct val="0"/>
            </a:spcBef>
            <a:spcAft>
              <a:spcPct val="15000"/>
            </a:spcAft>
            <a:buChar char="•"/>
          </a:pPr>
          <a:r>
            <a:rPr lang="en-US" sz="2100" kern="1200"/>
            <a:t>Modernization</a:t>
          </a:r>
        </a:p>
        <a:p>
          <a:pPr marL="457200" lvl="2" indent="-228600" algn="l" defTabSz="933450">
            <a:lnSpc>
              <a:spcPct val="90000"/>
            </a:lnSpc>
            <a:spcBef>
              <a:spcPct val="0"/>
            </a:spcBef>
            <a:spcAft>
              <a:spcPct val="15000"/>
            </a:spcAft>
            <a:buChar char="•"/>
          </a:pPr>
          <a:r>
            <a:rPr lang="en-US" sz="2100" kern="1200"/>
            <a:t>Tools</a:t>
          </a:r>
        </a:p>
        <a:p>
          <a:pPr marL="457200" lvl="2" indent="-228600" algn="l" defTabSz="933450">
            <a:lnSpc>
              <a:spcPct val="90000"/>
            </a:lnSpc>
            <a:spcBef>
              <a:spcPct val="0"/>
            </a:spcBef>
            <a:spcAft>
              <a:spcPct val="15000"/>
            </a:spcAft>
            <a:buChar char="•"/>
          </a:pPr>
          <a:r>
            <a:rPr lang="en-US" sz="2100" kern="1200"/>
            <a:t>Democratization</a:t>
          </a:r>
        </a:p>
        <a:p>
          <a:pPr marL="457200" lvl="2" indent="-228600" algn="l" defTabSz="933450">
            <a:lnSpc>
              <a:spcPct val="90000"/>
            </a:lnSpc>
            <a:spcBef>
              <a:spcPct val="0"/>
            </a:spcBef>
            <a:spcAft>
              <a:spcPct val="15000"/>
            </a:spcAft>
            <a:buChar char="•"/>
          </a:pPr>
          <a:r>
            <a:rPr lang="en-US" sz="2100" kern="1200"/>
            <a:t>Operationalization</a:t>
          </a:r>
        </a:p>
      </dsp:txBody>
      <dsp:txXfrm>
        <a:off x="4064538" y="635717"/>
        <a:ext cx="3562179" cy="4323375"/>
      </dsp:txXfrm>
    </dsp:sp>
    <dsp:sp modelId="{B6D1471F-BF1E-4A0C-BFF4-300021C60BB1}">
      <dsp:nvSpPr>
        <dsp:cNvPr id="0" name=""/>
        <dsp:cNvSpPr/>
      </dsp:nvSpPr>
      <dsp:spPr>
        <a:xfrm>
          <a:off x="8125422" y="30917"/>
          <a:ext cx="3562179" cy="604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Data Science Team</a:t>
          </a:r>
        </a:p>
      </dsp:txBody>
      <dsp:txXfrm>
        <a:off x="8125422" y="30917"/>
        <a:ext cx="3562179" cy="604800"/>
      </dsp:txXfrm>
    </dsp:sp>
    <dsp:sp modelId="{ACF45335-36B2-4CD6-954E-B247C9A4BE47}">
      <dsp:nvSpPr>
        <dsp:cNvPr id="0" name=""/>
        <dsp:cNvSpPr/>
      </dsp:nvSpPr>
      <dsp:spPr>
        <a:xfrm>
          <a:off x="8125422" y="635717"/>
          <a:ext cx="3562179" cy="432337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Modeling Productivity</a:t>
          </a:r>
        </a:p>
        <a:p>
          <a:pPr marL="457200" lvl="2" indent="-228600" algn="l" defTabSz="933450">
            <a:lnSpc>
              <a:spcPct val="90000"/>
            </a:lnSpc>
            <a:spcBef>
              <a:spcPct val="0"/>
            </a:spcBef>
            <a:spcAft>
              <a:spcPct val="15000"/>
            </a:spcAft>
            <a:buChar char="•"/>
          </a:pPr>
          <a:r>
            <a:rPr lang="en-US" sz="2100" kern="1200"/>
            <a:t>Tools</a:t>
          </a:r>
        </a:p>
        <a:p>
          <a:pPr marL="457200" lvl="2" indent="-228600" algn="l" defTabSz="933450">
            <a:lnSpc>
              <a:spcPct val="90000"/>
            </a:lnSpc>
            <a:spcBef>
              <a:spcPct val="0"/>
            </a:spcBef>
            <a:spcAft>
              <a:spcPct val="15000"/>
            </a:spcAft>
            <a:buChar char="•"/>
          </a:pPr>
          <a:r>
            <a:rPr lang="en-US" sz="2100" kern="1200"/>
            <a:t>Agility</a:t>
          </a:r>
        </a:p>
        <a:p>
          <a:pPr marL="228600" lvl="1" indent="-228600" algn="l" defTabSz="933450">
            <a:lnSpc>
              <a:spcPct val="90000"/>
            </a:lnSpc>
            <a:spcBef>
              <a:spcPct val="0"/>
            </a:spcBef>
            <a:spcAft>
              <a:spcPct val="15000"/>
            </a:spcAft>
            <a:buChar char="•"/>
          </a:pPr>
          <a:r>
            <a:rPr lang="en-US" sz="2100" kern="1200"/>
            <a:t>Talent Maximization</a:t>
          </a:r>
        </a:p>
        <a:p>
          <a:pPr marL="457200" lvl="2" indent="-228600" algn="l" defTabSz="933450">
            <a:lnSpc>
              <a:spcPct val="90000"/>
            </a:lnSpc>
            <a:spcBef>
              <a:spcPct val="0"/>
            </a:spcBef>
            <a:spcAft>
              <a:spcPct val="15000"/>
            </a:spcAft>
            <a:buChar char="•"/>
          </a:pPr>
          <a:r>
            <a:rPr lang="en-US" sz="2100" kern="1200"/>
            <a:t>Tool Choice</a:t>
          </a:r>
        </a:p>
        <a:p>
          <a:pPr marL="457200" lvl="2" indent="-228600" algn="l" defTabSz="933450">
            <a:lnSpc>
              <a:spcPct val="90000"/>
            </a:lnSpc>
            <a:spcBef>
              <a:spcPct val="0"/>
            </a:spcBef>
            <a:spcAft>
              <a:spcPct val="15000"/>
            </a:spcAft>
            <a:buChar char="•"/>
          </a:pPr>
          <a:r>
            <a:rPr lang="en-US" sz="2100" kern="1200"/>
            <a:t>Offload  Unnecessary Burden</a:t>
          </a:r>
        </a:p>
        <a:p>
          <a:pPr marL="457200" lvl="2" indent="-228600" algn="l" defTabSz="933450">
            <a:lnSpc>
              <a:spcPct val="90000"/>
            </a:lnSpc>
            <a:spcBef>
              <a:spcPct val="0"/>
            </a:spcBef>
            <a:spcAft>
              <a:spcPct val="15000"/>
            </a:spcAft>
            <a:buChar char="•"/>
          </a:pPr>
          <a:r>
            <a:rPr lang="en-US" sz="2100" kern="1200"/>
            <a:t>Collaboration</a:t>
          </a:r>
        </a:p>
      </dsp:txBody>
      <dsp:txXfrm>
        <a:off x="8125422" y="635717"/>
        <a:ext cx="3562179" cy="43233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latin typeface="Segoe UI" pitchFamily="34" charset="0"/>
              </a:rPr>
              <a:t>Server and Cloud 2013 Template</a:t>
            </a: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
        <p:nvSpPr>
          <p:cNvPr id="2" name="Date Placeholder 1">
            <a:extLst>
              <a:ext uri="{FF2B5EF4-FFF2-40B4-BE49-F238E27FC236}">
                <a16:creationId xmlns:a16="http://schemas.microsoft.com/office/drawing/2014/main" id="{B73BDE6E-DCCE-44BA-8705-AC091F550FCC}"/>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44200AD2-9322-4D80-AE8C-1BC540502C1A}" type="datetimeFigureOut">
              <a:rPr lang="en-US" smtClean="0"/>
              <a:t>8/8/2017</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64CFA94A-519F-445C-B30C-9E76FA6A2031}" type="datetime8">
              <a:rPr lang="en-US" smtClean="0"/>
              <a:t>8/8/2017 9:35 PM</a:t>
            </a:fld>
            <a:endParaRPr lang="en-US"/>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84684" indent="-184684">
              <a:buFont typeface="Arial" panose="020B0604020202020204" pitchFamily="34" charset="0"/>
              <a:buChar char="•"/>
            </a:pPr>
            <a:endParaRPr lang="en-US"/>
          </a:p>
          <a:p>
            <a:pPr marL="184684" indent="-184684">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defTabSz="1004735">
              <a:defRPr/>
            </a:pPr>
            <a:endParaRPr lang="en-US" sz="1900" kern="0">
              <a:solidFill>
                <a:prstClr val="black"/>
              </a:solidFill>
            </a:endParaRPr>
          </a:p>
        </p:txBody>
      </p:sp>
      <p:sp>
        <p:nvSpPr>
          <p:cNvPr id="5" name="Footer Placeholder 4"/>
          <p:cNvSpPr>
            <a:spLocks noGrp="1"/>
          </p:cNvSpPr>
          <p:nvPr>
            <p:ph type="ftr" sz="quarter" idx="11"/>
          </p:nvPr>
        </p:nvSpPr>
        <p:spPr/>
        <p:txBody>
          <a:bodyPr/>
          <a:lstStyle/>
          <a:p>
            <a:pPr marL="0" defTabSz="9846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004735">
              <a:defRPr/>
            </a:pPr>
            <a:fld id="{D46BACC3-97CA-4E5F-AED5-61699BDB7212}" type="datetime8">
              <a:rPr lang="en-US" sz="1900" kern="0">
                <a:solidFill>
                  <a:prstClr val="black"/>
                </a:solidFill>
              </a:rPr>
              <a:pPr defTabSz="1004735">
                <a:defRPr/>
              </a:pPr>
              <a:t>8/8/2017 9:35 PM</a:t>
            </a:fld>
            <a:endParaRPr lang="en-US" sz="1900" kern="0">
              <a:solidFill>
                <a:prstClr val="black"/>
              </a:solidFill>
            </a:endParaRPr>
          </a:p>
        </p:txBody>
      </p:sp>
      <p:sp>
        <p:nvSpPr>
          <p:cNvPr id="7" name="Slide Number Placeholder 6"/>
          <p:cNvSpPr>
            <a:spLocks noGrp="1"/>
          </p:cNvSpPr>
          <p:nvPr>
            <p:ph type="sldNum" sz="quarter" idx="13"/>
          </p:nvPr>
        </p:nvSpPr>
        <p:spPr/>
        <p:txBody>
          <a:bodyPr/>
          <a:lstStyle/>
          <a:p>
            <a:pPr defTabSz="1004735">
              <a:defRPr/>
            </a:pPr>
            <a:fld id="{B4008EB6-D09E-4580-8CD6-DDB14511944F}" type="slidenum">
              <a:rPr lang="en-US" sz="1900" kern="0">
                <a:solidFill>
                  <a:prstClr val="black"/>
                </a:solidFill>
              </a:rPr>
              <a:pPr defTabSz="1004735">
                <a:defRPr/>
              </a:pPr>
              <a:t>1</a:t>
            </a:fld>
            <a:endParaRPr lang="en-US" sz="1900" kern="0">
              <a:solidFill>
                <a:prstClr val="black"/>
              </a:solidFill>
            </a:endParaRPr>
          </a:p>
        </p:txBody>
      </p:sp>
    </p:spTree>
    <p:extLst>
      <p:ext uri="{BB962C8B-B14F-4D97-AF65-F5344CB8AC3E}">
        <p14:creationId xmlns:p14="http://schemas.microsoft.com/office/powerpoint/2010/main" val="3426038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These machine learning algorithms evolved out of Microsoft Research and into product teams such as Bing, Office, </a:t>
            </a:r>
            <a:r>
              <a:rPr lang="en-US" baseline="0" err="1"/>
              <a:t>XBox</a:t>
            </a:r>
            <a:r>
              <a:rPr lang="en-US" baseline="0"/>
              <a:t>, Skype and Windows</a:t>
            </a:r>
          </a:p>
          <a:p>
            <a:r>
              <a:rPr lang="en-US" baseline="0"/>
              <a:t>Battle tested in real-world production scenarios, these algorithms have been proven to be robust and scalable in key Microsoft products used by millions of Microsoft customers worldwide.</a:t>
            </a:r>
          </a:p>
          <a:p>
            <a:r>
              <a:rPr lang="en-US" baseline="0"/>
              <a:t>These state-of-the-art ML algorithms are now available to anyone outside of Microsoft via Microsoft R Server.</a:t>
            </a:r>
          </a:p>
          <a:p>
            <a:endParaRPr lang="en-US"/>
          </a:p>
          <a:p>
            <a:r>
              <a:rPr lang="en-US"/>
              <a:t>========</a:t>
            </a:r>
          </a:p>
          <a:p>
            <a:r>
              <a:rPr lang="en-US" err="1"/>
              <a:t>FastTree</a:t>
            </a:r>
            <a:r>
              <a:rPr lang="en-US"/>
              <a:t> =&gt; Better and Faster than H2O </a:t>
            </a:r>
            <a:r>
              <a:rPr lang="en-US" err="1"/>
              <a:t>algos</a:t>
            </a:r>
            <a:endParaRPr lang="en-US"/>
          </a:p>
          <a:p>
            <a:endParaRPr lang="en-US"/>
          </a:p>
          <a:p>
            <a:r>
              <a:rPr lang="en-US" err="1"/>
              <a:t>FastTree</a:t>
            </a:r>
            <a:r>
              <a:rPr lang="en-US"/>
              <a:t> and Fast Forest =&gt; In Memory algorithms</a:t>
            </a:r>
          </a:p>
          <a:p>
            <a:endParaRPr lang="en-US"/>
          </a:p>
          <a:p>
            <a:r>
              <a:rPr lang="en-US"/>
              <a:t>Fast Linear =&gt; Can deal with lots of features (1 Billion)</a:t>
            </a:r>
          </a:p>
          <a:p>
            <a:endParaRPr lang="en-US"/>
          </a:p>
          <a:p>
            <a:r>
              <a:rPr lang="en-US"/>
              <a:t>Lot of Text learners included =&gt; Tokenization, language identification, TFI, DF, </a:t>
            </a:r>
            <a:r>
              <a:rPr lang="en-US" err="1"/>
              <a:t>Ngram</a:t>
            </a:r>
            <a:r>
              <a:rPr lang="en-US"/>
              <a:t>, </a:t>
            </a:r>
            <a:r>
              <a:rPr lang="en-US" err="1"/>
              <a:t>Chargram</a:t>
            </a:r>
            <a:r>
              <a:rPr lang="en-US"/>
              <a:t>, Easy to use, Streaming</a:t>
            </a:r>
          </a:p>
          <a:p>
            <a:endParaRPr lang="en-US"/>
          </a:p>
          <a:p>
            <a:r>
              <a:rPr lang="en-US" err="1"/>
              <a:t>OneClassSVM</a:t>
            </a:r>
            <a:r>
              <a:rPr lang="en-US"/>
              <a:t> =&gt; Anomaly, Unbalanced</a:t>
            </a:r>
          </a:p>
          <a:p>
            <a:endParaRPr lang="en-US"/>
          </a:p>
          <a:p>
            <a:r>
              <a:rPr lang="en-US"/>
              <a:t>============</a:t>
            </a:r>
          </a:p>
          <a:p>
            <a:r>
              <a:rPr lang="en-US" err="1"/>
              <a:t>Demops</a:t>
            </a:r>
            <a:r>
              <a:rPr lang="en-US"/>
              <a:t>:</a:t>
            </a:r>
          </a:p>
          <a:p>
            <a:r>
              <a:rPr lang="en-US" err="1"/>
              <a:t>Criteo</a:t>
            </a:r>
            <a:r>
              <a:rPr lang="en-US"/>
              <a:t>: Clickstream, predict click through for ads, 1TB dataset, 1 hour, Million features</a:t>
            </a:r>
          </a:p>
          <a:p>
            <a:r>
              <a:rPr lang="en-US"/>
              <a:t>Cats vs Dogs (SQL): DNN </a:t>
            </a:r>
            <a:r>
              <a:rPr lang="en-US" err="1"/>
              <a:t>featurizer</a:t>
            </a:r>
            <a:r>
              <a:rPr lang="en-US"/>
              <a:t> pre-trained on 1M images, Binary classification model</a:t>
            </a:r>
          </a:p>
          <a:p>
            <a:r>
              <a:rPr lang="en-US"/>
              <a:t>Twitter sentiment =&gt; 1.5M tweets (positive, negative, neutral)…against H2O</a:t>
            </a:r>
          </a:p>
          <a:p>
            <a:endParaRPr lang="en-US"/>
          </a:p>
          <a:p>
            <a:endParaRPr lang="en-US"/>
          </a:p>
        </p:txBody>
      </p:sp>
      <p:sp>
        <p:nvSpPr>
          <p:cNvPr id="4" name="Slide Number Placeholder 3"/>
          <p:cNvSpPr>
            <a:spLocks noGrp="1"/>
          </p:cNvSpPr>
          <p:nvPr>
            <p:ph type="sldNum" sz="quarter" idx="10"/>
          </p:nvPr>
        </p:nvSpPr>
        <p:spPr/>
        <p:txBody>
          <a:bodyPr/>
          <a:lstStyle/>
          <a:p>
            <a:fld id="{43229B82-42D7-41AA-A315-AB3C0EF1AD08}" type="slidenum">
              <a:rPr lang="en-US" smtClean="0"/>
              <a:t>14</a:t>
            </a:fld>
            <a:endParaRPr lang="en-US"/>
          </a:p>
        </p:txBody>
      </p:sp>
    </p:spTree>
    <p:extLst>
      <p:ext uri="{BB962C8B-B14F-4D97-AF65-F5344CB8AC3E}">
        <p14:creationId xmlns:p14="http://schemas.microsoft.com/office/powerpoint/2010/main" val="2695182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86298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20286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20684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b="0" i="0" baseline="0"/>
              <a:t>On the left we have left we have R client which offers two things to data scientists</a:t>
            </a:r>
          </a:p>
          <a:p>
            <a:pPr marL="674212" lvl="1" indent="-181240" defTabSz="1000989" eaLnBrk="0" fontAlgn="base" hangingPunct="0">
              <a:lnSpc>
                <a:spcPct val="100000"/>
              </a:lnSpc>
              <a:spcBef>
                <a:spcPct val="30000"/>
              </a:spcBef>
              <a:spcAft>
                <a:spcPts val="365"/>
              </a:spcAft>
              <a:defRPr/>
            </a:pPr>
            <a:r>
              <a:rPr lang="en-US" b="0" i="0" baseline="0"/>
              <a:t>They can leverage all the Microsoft R packages locally on their workstations</a:t>
            </a:r>
          </a:p>
          <a:p>
            <a:pPr marL="674212" lvl="1" indent="-181240" defTabSz="1000989" eaLnBrk="0" fontAlgn="base" hangingPunct="0">
              <a:lnSpc>
                <a:spcPct val="100000"/>
              </a:lnSpc>
              <a:spcBef>
                <a:spcPct val="30000"/>
              </a:spcBef>
              <a:spcAft>
                <a:spcPts val="365"/>
              </a:spcAft>
              <a:defRPr/>
            </a:pPr>
            <a:r>
              <a:rPr lang="en-US" b="0" i="0" baseline="0"/>
              <a:t>Second, they can push the compute and bid data analytics to where the data lives. This gives them access to the power of servers and eliminates need for data movement, reducing time and increasing security</a:t>
            </a:r>
          </a:p>
          <a:p>
            <a:pPr marL="674212" lvl="1" indent="-181240" defTabSz="1000989" eaLnBrk="0" fontAlgn="base" hangingPunct="0">
              <a:lnSpc>
                <a:spcPct val="100000"/>
              </a:lnSpc>
              <a:spcBef>
                <a:spcPct val="30000"/>
              </a:spcBef>
              <a:spcAft>
                <a:spcPts val="365"/>
              </a:spcAft>
              <a:defRPr/>
            </a:pPr>
            <a:endParaRPr lang="en-US" b="0" i="0" baseline="0"/>
          </a:p>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b="0" i="0" baseline="0"/>
              <a:t>On the right is our commitment of meeting customers where they are, and where their data lives. </a:t>
            </a:r>
          </a:p>
          <a:p>
            <a:pPr marL="674212" lvl="1" indent="-181240" defTabSz="1000989" eaLnBrk="0" fontAlgn="base" hangingPunct="0">
              <a:lnSpc>
                <a:spcPct val="100000"/>
              </a:lnSpc>
              <a:spcBef>
                <a:spcPct val="30000"/>
              </a:spcBef>
              <a:spcAft>
                <a:spcPts val="365"/>
              </a:spcAft>
              <a:defRPr/>
            </a:pPr>
            <a:endParaRPr lang="en-US" b="0" i="0" baseline="0"/>
          </a:p>
          <a:p>
            <a:pPr marL="674212" lvl="1" indent="-181240" defTabSz="1000989" eaLnBrk="0" fontAlgn="base" hangingPunct="0">
              <a:lnSpc>
                <a:spcPct val="100000"/>
              </a:lnSpc>
              <a:spcBef>
                <a:spcPct val="30000"/>
              </a:spcBef>
              <a:spcAft>
                <a:spcPts val="365"/>
              </a:spcAft>
              <a:defRPr/>
            </a:pPr>
            <a:endParaRPr lang="en-US" b="0" i="0" baseline="0"/>
          </a:p>
        </p:txBody>
      </p:sp>
      <p:sp>
        <p:nvSpPr>
          <p:cNvPr id="4" name="Header Placeholder 3"/>
          <p:cNvSpPr>
            <a:spLocks noGrp="1"/>
          </p:cNvSpPr>
          <p:nvPr>
            <p:ph type="hdr" sz="quarter" idx="10"/>
          </p:nvPr>
        </p:nvSpPr>
        <p:spPr/>
        <p:txBody>
          <a:bodyPr/>
          <a:lstStyle/>
          <a:p>
            <a:pPr defTabSz="966612">
              <a:defRPr/>
            </a:pPr>
            <a:endParaRPr lang="en-US" sz="1900" kern="0">
              <a:solidFill>
                <a:sysClr val="windowText" lastClr="000000"/>
              </a:solidFill>
              <a:latin typeface="Calibri" panose="020F0502020204030204"/>
            </a:endParaRP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612">
              <a:defRPr/>
            </a:pPr>
            <a:fld id="{64CFA94A-519F-445C-B30C-9E76FA6A2031}" type="datetime8">
              <a:rPr lang="en-US" sz="1900" kern="0">
                <a:solidFill>
                  <a:sysClr val="windowText" lastClr="000000"/>
                </a:solidFill>
                <a:latin typeface="Calibri" panose="020F0502020204030204"/>
              </a:rPr>
              <a:pPr defTabSz="966612">
                <a:defRPr/>
              </a:pPr>
              <a:t>8/8/2017 9:35 PM</a:t>
            </a:fld>
            <a:endParaRPr lang="en-US" sz="1900" kern="0">
              <a:solidFill>
                <a:sysClr val="windowText" lastClr="000000"/>
              </a:solidFill>
              <a:latin typeface="Calibri" panose="020F0502020204030204"/>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latin typeface="Calibri" panose="020F0502020204030204"/>
              </a:rPr>
              <a:pPr defTabSz="966612">
                <a:defRPr/>
              </a:pPr>
              <a:t>21</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2390174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how Microsoft R outperforms Open Source R</a:t>
            </a:r>
          </a:p>
          <a:p>
            <a:endParaRPr lang="en-US"/>
          </a:p>
          <a:p>
            <a:r>
              <a:rPr lang="en-US"/>
              <a:t>Talking Points:-</a:t>
            </a:r>
          </a:p>
          <a:p>
            <a:r>
              <a:rPr lang="en-US"/>
              <a:t>Open Source R libraries are single threaded and all computation happens sequentially. </a:t>
            </a:r>
          </a:p>
          <a:p>
            <a:endParaRPr lang="en-US"/>
          </a:p>
          <a:p>
            <a:r>
              <a:rPr lang="en-US"/>
              <a:t>Microsoft R offers scalable parallelized algorithms that use R Server’s multithreaded processing to offer superior performance. </a:t>
            </a:r>
          </a:p>
          <a:p>
            <a:endParaRPr lang="en-US"/>
          </a:p>
          <a:p>
            <a:r>
              <a:rPr lang="en-US">
                <a:effectLst/>
              </a:rPr>
              <a:t>The multi-core machines of today offer parallel processing power. To take advantage of this, Microsoft R provides multi-threaded math libraries. These libraries automatically use all available cores and processors to significantly reduce computation times — without the need to change a line of your R code.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36901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24</a:t>
            </a:fld>
            <a:endParaRPr lang="en-US"/>
          </a:p>
        </p:txBody>
      </p:sp>
    </p:spTree>
    <p:extLst>
      <p:ext uri="{BB962C8B-B14F-4D97-AF65-F5344CB8AC3E}">
        <p14:creationId xmlns:p14="http://schemas.microsoft.com/office/powerpoint/2010/main" val="182348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7817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500868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65913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the three pillars of Microsoft Advanced Analytics</a:t>
            </a:r>
          </a:p>
          <a:p>
            <a:endParaRPr lang="en-US"/>
          </a:p>
          <a:p>
            <a:r>
              <a:rPr lang="en-US"/>
              <a:t>Talking Points:</a:t>
            </a:r>
          </a:p>
          <a:p>
            <a:pPr marL="181240" indent="-181240">
              <a:buFont typeface="Arial" panose="020B0604020202020204" pitchFamily="34" charset="0"/>
              <a:buChar char="•"/>
            </a:pPr>
            <a:r>
              <a:rPr lang="en-US"/>
              <a:t>Microsoft’s Advanced Analytics products work with all your current investments – we support different platforms like Windows, Linux, SQL, Terada and even Big data. It works both on premise and in the cloud</a:t>
            </a:r>
          </a:p>
          <a:p>
            <a:pPr marL="181240" indent="-181240">
              <a:buFont typeface="Arial" panose="020B0604020202020204" pitchFamily="34" charset="0"/>
              <a:buChar char="•"/>
            </a:pPr>
            <a:endParaRPr lang="en-US"/>
          </a:p>
          <a:p>
            <a:pPr marL="181240" indent="-181240">
              <a:buFont typeface="Arial" panose="020B0604020202020204" pitchFamily="34" charset="0"/>
              <a:buChar char="•"/>
            </a:pPr>
            <a:r>
              <a:rPr lang="en-US"/>
              <a:t>Microsoft has for long been investing in innovative Artificial Intelligence technologies and baking them into our products like Cortana, HoloLens, Bing and Skype. We are now commercializing these technologies through our advanced analytics products including Microsoft R. </a:t>
            </a:r>
          </a:p>
          <a:p>
            <a:pPr marL="181240" indent="-181240">
              <a:buFont typeface="Arial" panose="020B0604020202020204" pitchFamily="34" charset="0"/>
              <a:buChar char="•"/>
            </a:pPr>
            <a:endParaRPr lang="en-US"/>
          </a:p>
          <a:p>
            <a:pPr marL="181240" indent="-181240">
              <a:buFont typeface="Arial" panose="020B0604020202020204" pitchFamily="34" charset="0"/>
              <a:buChar char="•"/>
            </a:pPr>
            <a:r>
              <a:rPr lang="en-US"/>
              <a:t>Microsoft want to help you accelerate the process of generating value from your data – which is why we are not only building the tools but investing heavily in creating solutions that can help you drive value.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96364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12785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10673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40245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 Show how the components of R Server – RevoScaleR algorithms</a:t>
            </a:r>
            <a:r>
              <a:rPr lang="en-US" sz="900" b="0" baseline="0"/>
              <a:t> are layered atop Hadoop edge nodes, Spark Drivers and Spark executors.</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1">
                <a:gradFill>
                  <a:gsLst>
                    <a:gs pos="0">
                      <a:srgbClr val="FFFFFF"/>
                    </a:gs>
                    <a:gs pos="100000">
                      <a:srgbClr val="FFFFFF"/>
                    </a:gs>
                  </a:gsLst>
                  <a:lin ang="5400000" scaled="0"/>
                </a:gradFill>
                <a:ea typeface="Segoe UI" pitchFamily="34" charset="0"/>
                <a:cs typeface="Segoe UI" pitchFamily="34" charset="0"/>
              </a:rPr>
              <a:t> </a:t>
            </a:r>
            <a:r>
              <a:rPr lang="en-US" sz="900" b="0">
                <a:solidFill>
                  <a:schemeClr val="tx1"/>
                </a:solidFill>
                <a:ea typeface="+mn-ea"/>
                <a:cs typeface="+mn-cs"/>
              </a:rPr>
              <a:t>Working</a:t>
            </a:r>
            <a:r>
              <a:rPr lang="en-US" sz="900" b="0" baseline="0">
                <a:solidFill>
                  <a:schemeClr val="tx1"/>
                </a:solidFill>
                <a:ea typeface="+mn-ea"/>
                <a:cs typeface="+mn-cs"/>
              </a:rPr>
              <a:t> with the Driver / Executor framework of Spark, Microsoft has used it’s DistributedR layer to provide a Spark based framework for running R Server’s massively parallel, remote executable functions and algorithms.</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These algorithms make up a library called ScaleR, and the algorithms are platform independent, remote executable and parallelized transparently (so that the user doesn’t have to involve himself or herself in the details the parallelism used to provide big data scale and parallelized compute speed.</a:t>
            </a:r>
          </a:p>
          <a:p>
            <a:pPr marL="171450"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R Server for Hadoop is hosted atop the combination of:</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Hadoop edge nodes running that run master tasks</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Master tasks an initiator tasks that works with Spark to load target data sets into Spark </a:t>
            </a:r>
            <a:r>
              <a:rPr lang="en-US" sz="900" b="0" baseline="0" err="1">
                <a:solidFill>
                  <a:schemeClr val="tx1"/>
                </a:solidFill>
                <a:ea typeface="+mn-ea"/>
                <a:cs typeface="+mn-cs"/>
              </a:rPr>
              <a:t>DataFrames</a:t>
            </a:r>
            <a:r>
              <a:rPr lang="en-US" sz="900" b="0" baseline="0">
                <a:solidFill>
                  <a:schemeClr val="tx1"/>
                </a:solidFill>
                <a:ea typeface="+mn-ea"/>
                <a:cs typeface="+mn-cs"/>
              </a:rPr>
              <a:t> in anticipation of running an algorithm</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Initiate the algorithm by setting up instructions for spark and invoking Spark jobs to do the algorithm computations on each block of the targeted </a:t>
            </a:r>
            <a:r>
              <a:rPr lang="en-US" sz="900" b="0" baseline="0" err="1">
                <a:solidFill>
                  <a:schemeClr val="tx1"/>
                </a:solidFill>
                <a:ea typeface="+mn-ea"/>
                <a:cs typeface="+mn-cs"/>
              </a:rPr>
              <a:t>DataFrame</a:t>
            </a:r>
            <a:r>
              <a:rPr lang="en-US" sz="900" b="0" baseline="0">
                <a:solidFill>
                  <a:schemeClr val="tx1"/>
                </a:solidFill>
                <a:ea typeface="+mn-ea"/>
                <a:cs typeface="+mn-cs"/>
              </a:rPr>
              <a:t>.</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Spark Drivers schedule Spark Executors to do </a:t>
            </a:r>
            <a:r>
              <a:rPr lang="en-US" sz="900" b="0" baseline="0" err="1">
                <a:solidFill>
                  <a:schemeClr val="tx1"/>
                </a:solidFill>
                <a:ea typeface="+mn-ea"/>
                <a:cs typeface="+mn-cs"/>
              </a:rPr>
              <a:t>blockwise</a:t>
            </a:r>
            <a:r>
              <a:rPr lang="en-US" sz="900" b="0" baseline="0">
                <a:solidFill>
                  <a:schemeClr val="tx1"/>
                </a:solidFill>
                <a:ea typeface="+mn-ea"/>
                <a:cs typeface="+mn-cs"/>
              </a:rPr>
              <a:t> processing.  </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As executors complete </a:t>
            </a:r>
            <a:r>
              <a:rPr lang="en-US" sz="900" b="0" baseline="0" err="1">
                <a:solidFill>
                  <a:schemeClr val="tx1"/>
                </a:solidFill>
                <a:ea typeface="+mn-ea"/>
                <a:cs typeface="+mn-cs"/>
              </a:rPr>
              <a:t>DataFrames</a:t>
            </a:r>
            <a:r>
              <a:rPr lang="en-US" sz="900" b="0" baseline="0">
                <a:solidFill>
                  <a:schemeClr val="tx1"/>
                </a:solidFill>
                <a:ea typeface="+mn-ea"/>
                <a:cs typeface="+mn-cs"/>
              </a:rPr>
              <a:t> processing, additional executor(s) are scheduled to consolidate results from the Spark Executors that run ScaleR worker tasks.</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Once results from a “pass” over the data is complete, the consolidated results are processed by the Master Task.</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The Master Task finalizer task evaluates the results to determine whether to return, iterate or conduct additional steps.  </a:t>
            </a:r>
          </a:p>
          <a:p>
            <a:pPr marL="388712" lvl="1" indent="-171450" defTabSz="932472" fontAlgn="base">
              <a:lnSpc>
                <a:spcPct val="90000"/>
              </a:lnSpc>
              <a:spcBef>
                <a:spcPct val="0"/>
              </a:spcBef>
              <a:spcAft>
                <a:spcPct val="0"/>
              </a:spcAft>
              <a:buFont typeface="Arial" panose="020B0604020202020204" pitchFamily="34" charset="0"/>
              <a:buChar char="•"/>
            </a:pPr>
            <a:r>
              <a:rPr lang="en-US" sz="900" b="0" baseline="0">
                <a:solidFill>
                  <a:schemeClr val="tx1"/>
                </a:solidFill>
                <a:ea typeface="+mn-ea"/>
                <a:cs typeface="+mn-cs"/>
              </a:rPr>
              <a:t>When determined to have completed satisfactorily, the finalizer returns the results to the calling R script typically running on a client workstation or in R directly on the edge node.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026120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 Show how R Server for Hadoop Spark can interoperate with 4 different </a:t>
            </a:r>
            <a:r>
              <a:rPr lang="en-US" sz="900" b="0" err="1"/>
              <a:t>methos</a:t>
            </a:r>
            <a:r>
              <a:rPr lang="en-US" sz="900" b="0"/>
              <a:t> of development and deployment. </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1">
                <a:gradFill>
                  <a:gsLst>
                    <a:gs pos="0">
                      <a:srgbClr val="FFFFFF"/>
                    </a:gs>
                    <a:gs pos="100000">
                      <a:srgbClr val="FFFFFF"/>
                    </a:gs>
                  </a:gsLst>
                  <a:lin ang="5400000" scaled="0"/>
                </a:gradFill>
                <a:ea typeface="Segoe UI" pitchFamily="34" charset="0"/>
                <a:cs typeface="Segoe UI" pitchFamily="34" charset="0"/>
              </a:rPr>
              <a:t> </a:t>
            </a:r>
            <a:endParaRPr lang="en-US" sz="900" b="0" baseline="0">
              <a:solidFill>
                <a:schemeClr val="tx1"/>
              </a:solidFill>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52097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76539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B9C464-3CE1-4B73-ABDD-71F8A64F1F3B}" type="slidenum">
              <a:rPr lang="en-US" smtClean="0"/>
              <a:t>34</a:t>
            </a:fld>
            <a:endParaRPr lang="en-US"/>
          </a:p>
        </p:txBody>
      </p:sp>
    </p:spTree>
    <p:extLst>
      <p:ext uri="{BB962C8B-B14F-4D97-AF65-F5344CB8AC3E}">
        <p14:creationId xmlns:p14="http://schemas.microsoft.com/office/powerpoint/2010/main" val="281475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B9C464-3CE1-4B73-ABDD-71F8A64F1F3B}" type="slidenum">
              <a:rPr lang="en-US" smtClean="0"/>
              <a:t>35</a:t>
            </a:fld>
            <a:endParaRPr lang="en-US"/>
          </a:p>
        </p:txBody>
      </p:sp>
    </p:spTree>
    <p:extLst>
      <p:ext uri="{BB962C8B-B14F-4D97-AF65-F5344CB8AC3E}">
        <p14:creationId xmlns:p14="http://schemas.microsoft.com/office/powerpoint/2010/main" val="2472288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450342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Showcase the possibility of moving R to the cloud, massively scalable by</a:t>
            </a:r>
          </a:p>
          <a:p>
            <a:endParaRPr lang="en-US"/>
          </a:p>
          <a:p>
            <a:r>
              <a:rPr lang="en-US"/>
              <a:t>Talking Points:-</a:t>
            </a:r>
          </a:p>
          <a:p>
            <a:pPr marL="171450" indent="-171450">
              <a:buFont typeface="Arial" panose="020B0604020202020204" pitchFamily="34" charset="0"/>
              <a:buChar char="•"/>
            </a:pPr>
            <a:r>
              <a:rPr lang="en-US"/>
              <a:t>HDInsight is Microsoft’s Hadoop software as a service offering.</a:t>
            </a:r>
          </a:p>
          <a:p>
            <a:pPr marL="171450" indent="-171450">
              <a:buFont typeface="Arial" panose="020B0604020202020204" pitchFamily="34" charset="0"/>
              <a:buChar char="•"/>
            </a:pPr>
            <a:r>
              <a:rPr lang="en-US"/>
              <a:t>R Server is available as an option when provisioning HDInsight in Azure.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581362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a:r>
              <a:rPr lang="en-US"/>
              <a:t>Every platform is infused with intelligence. It’s a rich and comprehensive collection for the needs of every type of developer. </a:t>
            </a:r>
          </a:p>
          <a:p>
            <a:pPr marL="0" lvl="2"/>
            <a:r>
              <a:rPr lang="en-US"/>
              <a:t>SQL + R (w/ SSIS/SSRS reports/BI, etc. basically coming for free) </a:t>
            </a:r>
          </a:p>
          <a:p>
            <a:pPr marL="0" lvl="2"/>
            <a:r>
              <a:rPr lang="en-US"/>
              <a:t>MRS </a:t>
            </a:r>
          </a:p>
          <a:p>
            <a:pPr marL="0" lvl="2"/>
            <a:r>
              <a:rPr lang="en-US"/>
              <a:t>Hadoop + R</a:t>
            </a:r>
          </a:p>
          <a:p>
            <a:pPr marL="0" lvl="2"/>
            <a:r>
              <a:rPr lang="en-US"/>
              <a:t>Spark + R</a:t>
            </a:r>
          </a:p>
          <a:p>
            <a:pPr marL="0" lvl="2"/>
            <a:r>
              <a:rPr lang="en-US"/>
              <a:t>CNTK </a:t>
            </a:r>
          </a:p>
          <a:p>
            <a:pPr marL="0" lvl="2"/>
            <a:r>
              <a:rPr lang="en-US"/>
              <a:t>Azure ML </a:t>
            </a:r>
          </a:p>
          <a:p>
            <a:pPr marL="0" lvl="2"/>
            <a:r>
              <a:rPr lang="en-US"/>
              <a:t>Cortana Intelligence Suite</a:t>
            </a:r>
          </a:p>
          <a:p>
            <a:pPr marL="0" lvl="2"/>
            <a:r>
              <a:rPr lang="en-US" err="1"/>
              <a:t>JuPyter</a:t>
            </a:r>
            <a:r>
              <a:rPr lang="en-US"/>
              <a:t> Notebooks</a:t>
            </a:r>
          </a:p>
          <a:p>
            <a:pPr marL="0"/>
            <a:endParaRPr lang="en-US"/>
          </a:p>
          <a:p>
            <a:pPr marL="0" lvl="1"/>
            <a:endParaRPr lang="en-US" u="sng"/>
          </a:p>
          <a:p>
            <a:pPr marL="0" lvl="1"/>
            <a:r>
              <a:rPr lang="en-US" u="sng"/>
              <a:t>Message #1</a:t>
            </a:r>
            <a:r>
              <a:rPr lang="en-US"/>
              <a:t>: You, customer, take PROS example and envision other scenarios à in finance, banking, retail, healthcare, manufacturing…</a:t>
            </a:r>
          </a:p>
          <a:p>
            <a:pPr marL="0" lvl="1"/>
            <a:r>
              <a:rPr lang="en-US" u="sng"/>
              <a:t>Message #2:</a:t>
            </a:r>
            <a:r>
              <a:rPr lang="en-US"/>
              <a:t> Take your CRM, ERP, DW, OLTP, BD… various workloads + add AA to it!!</a:t>
            </a:r>
          </a:p>
          <a:p>
            <a:pPr marL="0" lvl="1"/>
            <a:r>
              <a:rPr lang="en-US" u="sng"/>
              <a:t>Message #3:</a:t>
            </a:r>
            <a:r>
              <a:rPr lang="en-US"/>
              <a:t> Wherever you are “in the intelligence food chain”, we have a solution for you! – from experts/rocket scientists (MRS/DNN) to amateurs (Cortana Gallery and CIQS/CAQS – templatized solution)</a:t>
            </a:r>
          </a:p>
          <a:p>
            <a:pPr marL="0" lvl="1"/>
            <a:r>
              <a:rPr lang="en-US" u="sng"/>
              <a:t>Message #4:</a:t>
            </a:r>
            <a:r>
              <a:rPr lang="en-US"/>
              <a:t> We have templatized solutions for you to start with right now Horizontal SaaS  (w/ predefined models, vertical templates, etc.) – e.g., RR Predictive Maintenances, etc.</a:t>
            </a:r>
          </a:p>
          <a:p>
            <a:pPr marL="0" lvl="1"/>
            <a:r>
              <a:rPr lang="en-US" u="sng"/>
              <a:t>Message #5:</a:t>
            </a:r>
            <a:r>
              <a:rPr lang="en-US"/>
              <a:t> Trial experience of AA aps is easy and free – consistent across the board.</a:t>
            </a:r>
          </a:p>
          <a:p>
            <a:pPr marL="0"/>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280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971512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Showcase the benefits of Microsoft Machine Learning Services built into SQL Server 2017</a:t>
            </a:r>
          </a:p>
          <a:p>
            <a:endParaRPr lang="en-US"/>
          </a:p>
          <a:p>
            <a:r>
              <a:rPr lang="en-US"/>
              <a:t>Talking Points:-</a:t>
            </a:r>
          </a:p>
          <a:p>
            <a:r>
              <a:rPr lang="en-US"/>
              <a:t>With SQL Server 2017 – Microsoft has built R as well as new Python services right into the database. This gives you enhanced analytics capabilities while keeping your TCO low. </a:t>
            </a:r>
          </a:p>
          <a:p>
            <a:pPr marL="181240" indent="-181240">
              <a:buFont typeface="Arial" panose="020B0604020202020204" pitchFamily="34" charset="0"/>
              <a:buChar char="•"/>
            </a:pPr>
            <a:r>
              <a:rPr lang="en-US"/>
              <a:t>Reduce data movement – With in-database analytics you can bring the analytics to the data instead of having to make copies of your data which can lead to </a:t>
            </a:r>
            <a:r>
              <a:rPr lang="en-US" err="1"/>
              <a:t>erroors</a:t>
            </a:r>
            <a:r>
              <a:rPr lang="en-US"/>
              <a:t>. </a:t>
            </a:r>
          </a:p>
          <a:p>
            <a:pPr marL="181240" indent="-181240">
              <a:buFont typeface="Arial" panose="020B0604020202020204" pitchFamily="34" charset="0"/>
              <a:buChar char="•"/>
            </a:pPr>
            <a:r>
              <a:rPr lang="en-US"/>
              <a:t>Operationalize R and Python scripts and model – using familiar T-SQL procedures. Reduce the pains of operationalizing your analytics code.</a:t>
            </a:r>
          </a:p>
          <a:p>
            <a:pPr marL="181240" indent="-181240">
              <a:buFont typeface="Arial" panose="020B0604020202020204" pitchFamily="34" charset="0"/>
              <a:buChar char="•"/>
            </a:pPr>
            <a:r>
              <a:rPr lang="en-US"/>
              <a:t>R with in-memory scalability – In-memory analytics gives your data scientists much better speed and performance allowing you to scale to large data sets.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46274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9:35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4285973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9:35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879739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9:35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845348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9:35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820052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9:35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104370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9:35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959869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371014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944">
              <a:lnSpc>
                <a:spcPct val="100000"/>
              </a:lnSpc>
              <a:spcAft>
                <a:spcPts val="0"/>
              </a:spcAft>
              <a:defRPr/>
            </a:pPr>
            <a:r>
              <a:rPr lang="en-US" sz="1000" b="1"/>
              <a:t>Make it easy for enterprises to operationalize new insights</a:t>
            </a:r>
          </a:p>
          <a:p>
            <a:pPr marL="302066" indent="-302066" defTabSz="985944">
              <a:lnSpc>
                <a:spcPct val="100000"/>
              </a:lnSpc>
              <a:spcAft>
                <a:spcPts val="0"/>
              </a:spcAft>
              <a:buFont typeface="Arial" panose="020B0604020202020204" pitchFamily="34" charset="0"/>
              <a:buChar char="•"/>
              <a:defRPr/>
            </a:pPr>
            <a:r>
              <a:rPr lang="en-US" sz="1000"/>
              <a:t>Hybrid, on multiple platforms securely </a:t>
            </a:r>
          </a:p>
          <a:p>
            <a:pPr marL="302066" indent="-302066" defTabSz="985944">
              <a:lnSpc>
                <a:spcPct val="100000"/>
              </a:lnSpc>
              <a:spcAft>
                <a:spcPts val="0"/>
              </a:spcAft>
              <a:buFont typeface="Arial" panose="020B0604020202020204" pitchFamily="34" charset="0"/>
              <a:buChar char="•"/>
              <a:defRPr/>
            </a:pPr>
            <a:r>
              <a:rPr lang="en-US" sz="1000"/>
              <a:t>Deploy within SQL</a:t>
            </a:r>
          </a:p>
          <a:p>
            <a:pPr marL="302066" indent="-302066" defTabSz="985944">
              <a:lnSpc>
                <a:spcPct val="100000"/>
              </a:lnSpc>
              <a:spcAft>
                <a:spcPts val="0"/>
              </a:spcAft>
              <a:buFont typeface="Arial" panose="020B0604020202020204" pitchFamily="34" charset="0"/>
              <a:buChar char="•"/>
              <a:defRPr/>
            </a:pPr>
            <a:r>
              <a:rPr lang="en-US" sz="1000"/>
              <a:t>Web services API</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83796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684" indent="-184684">
              <a:buFont typeface="Arial" panose="020B0604020202020204" pitchFamily="34" charset="0"/>
              <a:buChar char="•"/>
            </a:pPr>
            <a:r>
              <a:rPr lang="en-US"/>
              <a:t>To help us meet these goals, we have three main products</a:t>
            </a:r>
          </a:p>
          <a:p>
            <a:pPr marL="184684" indent="-184684">
              <a:buFont typeface="Arial" panose="020B0604020202020204" pitchFamily="34" charset="0"/>
              <a:buChar char="•"/>
            </a:pPr>
            <a:endParaRPr lang="en-US"/>
          </a:p>
          <a:p>
            <a:pPr rtl="0" eaLnBrk="1" fontAlgn="ctr" latinLnBrk="0" hangingPunct="1"/>
            <a:r>
              <a:rPr lang="en-US" sz="1000"/>
              <a:t>Cortana Intelligence Suite </a:t>
            </a:r>
          </a:p>
          <a:p>
            <a:pPr lvl="1" rtl="0" eaLnBrk="1" fontAlgn="ctr" latinLnBrk="0" hangingPunct="1"/>
            <a:r>
              <a:rPr lang="en-US" sz="1000"/>
              <a:t>Cognitive Services, Bot Framework, Cortana</a:t>
            </a:r>
          </a:p>
          <a:p>
            <a:pPr lvl="1" rtl="0" eaLnBrk="1" fontAlgn="ctr" latinLnBrk="0" hangingPunct="1"/>
            <a:r>
              <a:rPr lang="en-US" sz="1000"/>
              <a:t>Power BI</a:t>
            </a:r>
          </a:p>
          <a:p>
            <a:pPr lvl="1" rtl="0" eaLnBrk="1" fontAlgn="ctr" latinLnBrk="0" hangingPunct="1"/>
            <a:r>
              <a:rPr lang="en-US" sz="1000"/>
              <a:t>Machine learning, Stream Analytics, HDInsight</a:t>
            </a:r>
          </a:p>
          <a:p>
            <a:pPr lvl="1" rtl="0" eaLnBrk="1" fontAlgn="auto" latinLnBrk="0" hangingPunct="1"/>
            <a:r>
              <a:rPr lang="en-US" sz="1000"/>
              <a:t>Data Lake, SQL, DW</a:t>
            </a:r>
          </a:p>
          <a:p>
            <a:pPr lvl="1" rtl="0" eaLnBrk="1" fontAlgn="ctr" latinLnBrk="0" hangingPunct="1"/>
            <a:r>
              <a:rPr lang="en-US" sz="1000"/>
              <a:t>Data Factory, Data Catalog, Event Hubs</a:t>
            </a:r>
          </a:p>
          <a:p>
            <a:pPr rtl="0" eaLnBrk="1" fontAlgn="ctr" latinLnBrk="0" hangingPunct="1"/>
            <a:endParaRPr lang="en-US" sz="1000"/>
          </a:p>
          <a:p>
            <a:pPr rtl="0" eaLnBrk="1" fontAlgn="ctr" latinLnBrk="0" hangingPunct="1"/>
            <a:r>
              <a:rPr lang="en-US" sz="1000"/>
              <a:t>SQL Server 2017</a:t>
            </a:r>
          </a:p>
          <a:p>
            <a:pPr lvl="1" rtl="0" eaLnBrk="1" fontAlgn="ctr" latinLnBrk="0" hangingPunct="1"/>
            <a:r>
              <a:rPr lang="en-US" sz="1000"/>
              <a:t>SSRS, </a:t>
            </a:r>
            <a:r>
              <a:rPr lang="en-US" sz="1000" err="1"/>
              <a:t>DataZen</a:t>
            </a:r>
            <a:r>
              <a:rPr lang="en-US" sz="1000"/>
              <a:t>, R</a:t>
            </a:r>
          </a:p>
          <a:p>
            <a:pPr lvl="1" rtl="0" eaLnBrk="1" fontAlgn="ctr" latinLnBrk="0" hangingPunct="1"/>
            <a:r>
              <a:rPr lang="en-US" sz="1000"/>
              <a:t>SSAS, SQL Server Machine Learning Services</a:t>
            </a:r>
          </a:p>
          <a:p>
            <a:pPr lvl="1" rtl="0" eaLnBrk="1" fontAlgn="ctr" latinLnBrk="0" hangingPunct="1"/>
            <a:r>
              <a:rPr lang="en-US" sz="1000"/>
              <a:t>OLTP, DW, Hadoop, EDSs</a:t>
            </a:r>
          </a:p>
          <a:p>
            <a:pPr lvl="1" rtl="0" eaLnBrk="1" fontAlgn="ctr" latinLnBrk="0" hangingPunct="1"/>
            <a:r>
              <a:rPr lang="en-US" sz="1000"/>
              <a:t>SSIS, DQS, MDS</a:t>
            </a:r>
          </a:p>
          <a:p>
            <a:pPr rtl="0" eaLnBrk="1" fontAlgn="ctr" latinLnBrk="0" hangingPunct="1"/>
            <a:endParaRPr lang="en-US" sz="1000"/>
          </a:p>
          <a:p>
            <a:pPr rtl="0" eaLnBrk="1" fontAlgn="ctr" latinLnBrk="0" hangingPunct="1"/>
            <a:r>
              <a:rPr lang="en-US" sz="1000"/>
              <a:t>Microsoft R</a:t>
            </a:r>
          </a:p>
          <a:p>
            <a:pPr lvl="1" rtl="0" eaLnBrk="1" fontAlgn="auto" latinLnBrk="0" hangingPunct="1"/>
            <a:r>
              <a:rPr lang="en-US" sz="1000"/>
              <a:t>R visualizations </a:t>
            </a:r>
          </a:p>
          <a:p>
            <a:pPr lvl="1" rtl="0" eaLnBrk="1" fontAlgn="auto" latinLnBrk="0" hangingPunct="1"/>
            <a:r>
              <a:rPr lang="en-US" sz="1000"/>
              <a:t>Microsoft R</a:t>
            </a:r>
          </a:p>
          <a:p>
            <a:pPr lvl="1" rtl="0" eaLnBrk="1" fontAlgn="auto" latinLnBrk="0" hangingPunct="1"/>
            <a:r>
              <a:rPr lang="en-US" sz="1000"/>
              <a:t>Hadoop, Teradata, Linux, Windows</a:t>
            </a:r>
          </a:p>
          <a:p>
            <a:pPr lvl="1" rtl="0" eaLnBrk="1" fontAlgn="auto" latinLnBrk="0" hangingPunct="1"/>
            <a:r>
              <a:rPr lang="en-US" sz="1000"/>
              <a:t>Spark SQL/ETL</a:t>
            </a:r>
          </a:p>
          <a:p>
            <a:pPr rtl="0" eaLnBrk="1" fontAlgn="ctr" latinLnBrk="0" hangingPunct="1"/>
            <a:endParaRPr lang="en-US" sz="1000"/>
          </a:p>
          <a:p>
            <a:pPr marL="184684" indent="-184684">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defTabSz="984978">
              <a:defRPr/>
            </a:pPr>
            <a:fld id="{96CD5F8F-46C9-46A5-9E1B-00B0A72B40BF}" type="slidenum">
              <a:rPr lang="en-US" sz="1900" kern="0">
                <a:solidFill>
                  <a:sysClr val="windowText" lastClr="000000"/>
                </a:solidFill>
                <a:latin typeface="Calibri" panose="020F0502020204030204"/>
              </a:rPr>
              <a:pPr defTabSz="984978">
                <a:defRPr/>
              </a:pPr>
              <a:t>4</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1030305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R products in market having Operationalization capabilities. These 4 pillars separate R Server from other R products.</a:t>
            </a:r>
          </a:p>
        </p:txBody>
      </p:sp>
      <p:sp>
        <p:nvSpPr>
          <p:cNvPr id="4" name="Slide Number Placeholder 3"/>
          <p:cNvSpPr>
            <a:spLocks noGrp="1"/>
          </p:cNvSpPr>
          <p:nvPr>
            <p:ph type="sldNum" sz="quarter" idx="10"/>
          </p:nvPr>
        </p:nvSpPr>
        <p:spPr/>
        <p:txBody>
          <a:bodyPr/>
          <a:lstStyle/>
          <a:p>
            <a:fld id="{F8B4F111-1CFF-449D-AEC7-E248FCC5D817}" type="slidenum">
              <a:rPr lang="en-US" smtClean="0"/>
              <a:t>48</a:t>
            </a:fld>
            <a:endParaRPr lang="en-US"/>
          </a:p>
        </p:txBody>
      </p:sp>
    </p:spTree>
    <p:extLst>
      <p:ext uri="{BB962C8B-B14F-4D97-AF65-F5344CB8AC3E}">
        <p14:creationId xmlns:p14="http://schemas.microsoft.com/office/powerpoint/2010/main" val="1435292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49</a:t>
            </a:fld>
            <a:endParaRPr lang="en-US"/>
          </a:p>
        </p:txBody>
      </p:sp>
    </p:spTree>
    <p:extLst>
      <p:ext uri="{BB962C8B-B14F-4D97-AF65-F5344CB8AC3E}">
        <p14:creationId xmlns:p14="http://schemas.microsoft.com/office/powerpoint/2010/main" val="13460734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a version is not specified, a temp </a:t>
            </a:r>
            <a:r>
              <a:rPr lang="en-US" err="1"/>
              <a:t>guid</a:t>
            </a:r>
            <a:r>
              <a:rPr lang="en-US"/>
              <a:t> endpoint is created – this is mainly for development phase and sharing among team members privately.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02FD40-36A5-4F3A-9D07-62800BE1FB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84579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R can be easily integrated via a web service with a C# app. We leverage Swagger to achieve this goal. Swagger is the most popular open source API framework. It greatly simplifies the consumption of RESTful web services. By adding the Swagger description to our RESTful web services, developers can generate the codes easily.</a:t>
            </a:r>
          </a:p>
          <a:p>
            <a:r>
              <a:rPr lang="en-US" sz="1200" kern="1200">
                <a:solidFill>
                  <a:schemeClr val="tx1"/>
                </a:solidFill>
                <a:effectLst/>
                <a:latin typeface="+mn-lt"/>
                <a:ea typeface="+mn-ea"/>
                <a:cs typeface="+mn-cs"/>
              </a:rPr>
              <a:t>It takes 3 very easy steps to integrate the web service to an application. </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First, data scientist generates the swagger doc, with 2 line of code.</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Second, developer uses open source tools such as </a:t>
            </a:r>
            <a:r>
              <a:rPr lang="en-US" sz="1200" kern="1200" err="1">
                <a:solidFill>
                  <a:schemeClr val="tx1"/>
                </a:solidFill>
                <a:effectLst/>
                <a:latin typeface="+mn-lt"/>
                <a:ea typeface="+mn-ea"/>
                <a:cs typeface="+mn-cs"/>
              </a:rPr>
              <a:t>AutoRest</a:t>
            </a:r>
            <a:r>
              <a:rPr lang="en-US" sz="1200" kern="1200">
                <a:solidFill>
                  <a:schemeClr val="tx1"/>
                </a:solidFill>
                <a:effectLst/>
                <a:latin typeface="+mn-lt"/>
                <a:ea typeface="+mn-ea"/>
                <a:cs typeface="+mn-cs"/>
              </a:rPr>
              <a:t> to generate the sample code for the web services.</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Last step, developer writes a few line of C# codes to consume the service. They will use the </a:t>
            </a:r>
            <a:r>
              <a:rPr lang="en-US" sz="1200" kern="1200" err="1">
                <a:solidFill>
                  <a:schemeClr val="tx1"/>
                </a:solidFill>
                <a:effectLst/>
                <a:latin typeface="+mn-lt"/>
                <a:ea typeface="+mn-ea"/>
                <a:cs typeface="+mn-cs"/>
              </a:rPr>
              <a:t>autogenerated</a:t>
            </a:r>
            <a:r>
              <a:rPr lang="en-US" sz="1200" kern="1200">
                <a:solidFill>
                  <a:schemeClr val="tx1"/>
                </a:solidFill>
                <a:effectLst/>
                <a:latin typeface="+mn-lt"/>
                <a:ea typeface="+mn-ea"/>
                <a:cs typeface="+mn-cs"/>
              </a:rPr>
              <a:t> code.  You can see that during the whole process the developers don’t need to see R code at all.</a:t>
            </a:r>
          </a:p>
          <a:p>
            <a:endParaRPr lang="en-US"/>
          </a:p>
        </p:txBody>
      </p:sp>
      <p:sp>
        <p:nvSpPr>
          <p:cNvPr id="4" name="Slide Number Placeholder 3"/>
          <p:cNvSpPr>
            <a:spLocks noGrp="1"/>
          </p:cNvSpPr>
          <p:nvPr>
            <p:ph type="sldNum" sz="quarter" idx="10"/>
          </p:nvPr>
        </p:nvSpPr>
        <p:spPr/>
        <p:txBody>
          <a:bodyPr/>
          <a:lstStyle/>
          <a:p>
            <a:fld id="{F8B4F111-1CFF-449D-AEC7-E248FCC5D817}" type="slidenum">
              <a:rPr lang="en-US" smtClean="0"/>
              <a:t>52</a:t>
            </a:fld>
            <a:endParaRPr lang="en-US"/>
          </a:p>
        </p:txBody>
      </p:sp>
    </p:spTree>
    <p:extLst>
      <p:ext uri="{BB962C8B-B14F-4D97-AF65-F5344CB8AC3E}">
        <p14:creationId xmlns:p14="http://schemas.microsoft.com/office/powerpoint/2010/main" val="263325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B58A7-4721-4E96-841F-E2F566DBA112}"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141844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21" indent="-280121">
              <a:buSzPts val="1400"/>
              <a:buFont typeface="Arial" panose="020B0604020202020204" pitchFamily="34" charset="0"/>
              <a:buChar char="•"/>
            </a:pPr>
            <a:r>
              <a:rPr lang="en-US" sz="1200">
                <a:latin typeface="Calibri" panose="020F0502020204030204" pitchFamily="34" charset="0"/>
              </a:rPr>
              <a:t>Web Node and Compute Node are on separate machine roles</a:t>
            </a:r>
          </a:p>
          <a:p>
            <a:pPr marL="280121" indent="-280121">
              <a:buSzPts val="1400"/>
              <a:buFont typeface="Arial" panose="020B0604020202020204" pitchFamily="34" charset="0"/>
              <a:buChar char="•"/>
            </a:pPr>
            <a:r>
              <a:rPr lang="en-US" sz="1200">
                <a:latin typeface="Calibri" panose="020F0502020204030204" pitchFamily="34" charset="0"/>
              </a:rPr>
              <a:t>Roles can be scaled independently</a:t>
            </a:r>
          </a:p>
          <a:p>
            <a:pPr marL="280121" indent="-280121">
              <a:buSzPts val="1400"/>
              <a:buFont typeface="Arial" panose="020B0604020202020204" pitchFamily="34" charset="0"/>
              <a:buChar char="•"/>
            </a:pPr>
            <a:r>
              <a:rPr lang="en-US" sz="1200">
                <a:latin typeface="Calibri" panose="020F0502020204030204" pitchFamily="34" charset="0"/>
              </a:rPr>
              <a:t>Multiple instances per role to allow failover</a:t>
            </a:r>
          </a:p>
          <a:p>
            <a:pPr marL="280121" indent="-280121">
              <a:buSzPts val="1400"/>
              <a:buFont typeface="Arial" panose="020B0604020202020204" pitchFamily="34" charset="0"/>
              <a:buChar char="•"/>
            </a:pPr>
            <a:r>
              <a:rPr lang="en-US" sz="1200">
                <a:latin typeface="Calibri" panose="020F0502020204030204" pitchFamily="34" charset="0"/>
              </a:rPr>
              <a:t>New machines can be added at runtime without having to restart the service</a:t>
            </a:r>
          </a:p>
          <a:p>
            <a:pPr marL="280121" indent="-280121">
              <a:buSzPts val="1400"/>
              <a:buFont typeface="Arial" panose="020B0604020202020204" pitchFamily="34" charset="0"/>
              <a:buChar char="•"/>
            </a:pPr>
            <a:r>
              <a:rPr lang="en-US" sz="1200">
                <a:latin typeface="Calibri" panose="020F0502020204030204" pitchFamily="34" charset="0"/>
              </a:rPr>
              <a:t>Web Node instances are stateless, R sessions in Compute Node are </a:t>
            </a:r>
            <a:r>
              <a:rPr lang="en-US" sz="1200" err="1">
                <a:latin typeface="Calibri" panose="020F0502020204030204" pitchFamily="34" charset="0"/>
              </a:rPr>
              <a:t>stateful</a:t>
            </a:r>
            <a:endParaRPr lang="en-US" sz="1200">
              <a:latin typeface="Calibri" panose="020F0502020204030204" pitchFamily="34" charset="0"/>
            </a:endParaRPr>
          </a:p>
          <a:p>
            <a:pPr marL="280121" indent="-280121">
              <a:buSzPts val="1400"/>
              <a:buFont typeface="Arial" panose="020B0604020202020204" pitchFamily="34" charset="0"/>
              <a:buChar char="•"/>
            </a:pPr>
            <a:r>
              <a:rPr lang="en-US" sz="1200">
                <a:latin typeface="Calibri" panose="020F0502020204030204" pitchFamily="34" charset="0"/>
              </a:rPr>
              <a:t>Instances can be taken out of rotation if problem is detected, new requests/sessions are served by healthy instances</a:t>
            </a:r>
          </a:p>
          <a:p>
            <a:pPr marL="280121" marR="0" lvl="0" indent="-280121"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a:solidFill>
                  <a:schemeClr val="tx1"/>
                </a:solidFill>
                <a:latin typeface="+mn-lt"/>
                <a:ea typeface="+mn-ea"/>
                <a:cs typeface="+mn-cs"/>
              </a:rPr>
              <a:t>Data Store which save the info of sessions and services can sit in a different server box</a:t>
            </a:r>
          </a:p>
          <a:p>
            <a:pPr marL="280121" indent="-280121">
              <a:buSzPts val="1400"/>
              <a:buFont typeface="Arial" panose="020B0604020202020204" pitchFamily="34" charset="0"/>
              <a:buChar char="•"/>
            </a:pPr>
            <a:endParaRPr lang="en-US" sz="1200">
              <a:latin typeface="Calibri" panose="020F0502020204030204" pitchFamily="34" charset="0"/>
            </a:endParaRPr>
          </a:p>
          <a:p>
            <a:pPr marL="280121" indent="-280121">
              <a:buSzPts val="1400"/>
              <a:buFont typeface="Arial" panose="020B0604020202020204" pitchFamily="34" charset="0"/>
              <a:buChar char="•"/>
            </a:pPr>
            <a:endParaRPr lang="en-US" sz="1200">
              <a:latin typeface="Calibri" panose="020F0502020204030204" pitchFamily="34" charset="0"/>
            </a:endParaRPr>
          </a:p>
          <a:p>
            <a:endParaRPr lang="en-US"/>
          </a:p>
        </p:txBody>
      </p:sp>
      <p:sp>
        <p:nvSpPr>
          <p:cNvPr id="4" name="Slide Number Placeholder 3"/>
          <p:cNvSpPr>
            <a:spLocks noGrp="1"/>
          </p:cNvSpPr>
          <p:nvPr>
            <p:ph type="sldNum" sz="quarter" idx="10"/>
          </p:nvPr>
        </p:nvSpPr>
        <p:spPr/>
        <p:txBody>
          <a:bodyPr/>
          <a:lstStyle/>
          <a:p>
            <a:fld id="{F8B4F111-1CFF-449D-AEC7-E248FCC5D817}" type="slidenum">
              <a:rPr lang="en-US" smtClean="0"/>
              <a:t>54</a:t>
            </a:fld>
            <a:endParaRPr lang="en-US"/>
          </a:p>
        </p:txBody>
      </p:sp>
    </p:spTree>
    <p:extLst>
      <p:ext uri="{BB962C8B-B14F-4D97-AF65-F5344CB8AC3E}">
        <p14:creationId xmlns:p14="http://schemas.microsoft.com/office/powerpoint/2010/main" val="1825042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4F111-1CFF-449D-AEC7-E248FCC5D817}" type="slidenum">
              <a:rPr lang="en-US" smtClean="0"/>
              <a:t>55</a:t>
            </a:fld>
            <a:endParaRPr lang="en-US"/>
          </a:p>
        </p:txBody>
      </p:sp>
    </p:spTree>
    <p:extLst>
      <p:ext uri="{BB962C8B-B14F-4D97-AF65-F5344CB8AC3E}">
        <p14:creationId xmlns:p14="http://schemas.microsoft.com/office/powerpoint/2010/main" val="1137279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21" indent="-280121">
              <a:buSzPts val="1400"/>
              <a:buFont typeface="Arial" panose="020B0604020202020204" pitchFamily="34" charset="0"/>
              <a:buChar char="•"/>
            </a:pPr>
            <a:r>
              <a:rPr lang="en-US" sz="1200">
                <a:latin typeface="Calibri" panose="020F0502020204030204" pitchFamily="34" charset="0"/>
              </a:rPr>
              <a:t>Set up multiple web nodes in different machines,</a:t>
            </a:r>
            <a:r>
              <a:rPr lang="en-US" sz="1200" baseline="0">
                <a:latin typeface="Calibri" panose="020F0502020204030204" pitchFamily="34" charset="0"/>
              </a:rPr>
              <a:t> and manage them via a load balancer.</a:t>
            </a:r>
          </a:p>
          <a:p>
            <a:pPr marL="280121" indent="-280121">
              <a:buSzPts val="1400"/>
              <a:buFont typeface="Arial" panose="020B0604020202020204" pitchFamily="34" charset="0"/>
              <a:buChar char="•"/>
            </a:pPr>
            <a:r>
              <a:rPr lang="en-US" sz="1200" baseline="0">
                <a:latin typeface="Calibri" panose="020F0502020204030204" pitchFamily="34" charset="0"/>
              </a:rPr>
              <a:t>Each web node connects to all the Compute Nodes</a:t>
            </a:r>
          </a:p>
          <a:p>
            <a:pPr marL="280121" indent="-280121">
              <a:buSzPts val="1400"/>
              <a:buFont typeface="Arial" panose="020B0604020202020204" pitchFamily="34" charset="0"/>
              <a:buChar char="•"/>
            </a:pPr>
            <a:r>
              <a:rPr lang="en-US" sz="1200" baseline="0">
                <a:latin typeface="Calibri" panose="020F0502020204030204" pitchFamily="34" charset="0"/>
              </a:rPr>
              <a:t>When one of the web nodes fail, the rest web nodes can ensure the normal operations of the grid. </a:t>
            </a:r>
            <a:endParaRPr lang="en-US" sz="120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F8B4F111-1CFF-449D-AEC7-E248FCC5D817}" type="slidenum">
              <a:rPr lang="en-US" smtClean="0"/>
              <a:t>56</a:t>
            </a:fld>
            <a:endParaRPr lang="en-US"/>
          </a:p>
        </p:txBody>
      </p:sp>
    </p:spTree>
    <p:extLst>
      <p:ext uri="{BB962C8B-B14F-4D97-AF65-F5344CB8AC3E}">
        <p14:creationId xmlns:p14="http://schemas.microsoft.com/office/powerpoint/2010/main" val="2925559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57</a:t>
            </a:fld>
            <a:endParaRPr lang="en-US"/>
          </a:p>
        </p:txBody>
      </p:sp>
    </p:spTree>
    <p:extLst>
      <p:ext uri="{BB962C8B-B14F-4D97-AF65-F5344CB8AC3E}">
        <p14:creationId xmlns:p14="http://schemas.microsoft.com/office/powerpoint/2010/main" val="3751295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Snapshot functions are very useful for remote execution scenarios. It can save the whole workspace and working directory so that you can pick up from exactly where you left last time. Thank about saving and loading a game.</a:t>
            </a:r>
          </a:p>
          <a:p>
            <a:endParaRPr lang="en-US"/>
          </a:p>
          <a:p>
            <a:r>
              <a:rPr lang="en-US"/>
              <a:t>It can also be used when publish a web service to help you handle the environment dependencies. But it might impact the performance of the Request-Response time. </a:t>
            </a:r>
            <a:r>
              <a:rPr lang="en-US" sz="1200" kern="1200">
                <a:solidFill>
                  <a:schemeClr val="tx1"/>
                </a:solidFill>
                <a:effectLst/>
                <a:latin typeface="+mn-lt"/>
                <a:ea typeface="+mn-ea"/>
                <a:cs typeface="+mn-cs"/>
              </a:rPr>
              <a:t>For optimal performance, consider the size of the snapshot carefully. Before creating a snapshot, ensure that keep only those workspace objects you need and purge the rest.  And, in the event that you only need a single object, consider passing that object alone itself instead of using a snapshot.</a:t>
            </a:r>
            <a:endParaRPr lang="en-US"/>
          </a:p>
        </p:txBody>
      </p:sp>
      <p:sp>
        <p:nvSpPr>
          <p:cNvPr id="4" name="Slide Number Placeholder 3"/>
          <p:cNvSpPr>
            <a:spLocks noGrp="1"/>
          </p:cNvSpPr>
          <p:nvPr>
            <p:ph type="sldNum" sz="quarter" idx="10"/>
          </p:nvPr>
        </p:nvSpPr>
        <p:spPr/>
        <p:txBody>
          <a:bodyPr/>
          <a:lstStyle/>
          <a:p>
            <a:fld id="{F8B4F111-1CFF-449D-AEC7-E248FCC5D817}" type="slidenum">
              <a:rPr lang="en-US" smtClean="0"/>
              <a:t>58</a:t>
            </a:fld>
            <a:endParaRPr lang="en-US"/>
          </a:p>
        </p:txBody>
      </p:sp>
    </p:spTree>
    <p:extLst>
      <p:ext uri="{BB962C8B-B14F-4D97-AF65-F5344CB8AC3E}">
        <p14:creationId xmlns:p14="http://schemas.microsoft.com/office/powerpoint/2010/main" val="1389001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716" fontAlgn="base">
              <a:spcBef>
                <a:spcPct val="0"/>
              </a:spcBef>
              <a:spcAft>
                <a:spcPct val="0"/>
              </a:spcAft>
              <a:defRPr/>
            </a:pPr>
            <a:endParaRPr lang="en-US" sz="1000" b="1">
              <a:solidFill>
                <a:schemeClr val="tx2"/>
              </a:solidFill>
              <a:ea typeface="Segoe UI" pitchFamily="34" charset="0"/>
              <a:cs typeface="Segoe UI" pitchFamily="34" charset="0"/>
            </a:endParaRPr>
          </a:p>
          <a:p>
            <a:pPr defTabSz="985716" fontAlgn="base">
              <a:spcBef>
                <a:spcPct val="0"/>
              </a:spcBef>
              <a:spcAft>
                <a:spcPct val="0"/>
              </a:spcAft>
              <a:defRPr/>
            </a:pPr>
            <a:endParaRPr lang="en-US" sz="1000" b="1">
              <a:solidFill>
                <a:schemeClr val="tx2"/>
              </a:solidFill>
              <a:ea typeface="Segoe UI" pitchFamily="34" charset="0"/>
              <a:cs typeface="Segoe UI" pitchFamily="34" charset="0"/>
            </a:endParaRPr>
          </a:p>
          <a:p>
            <a:pPr defTabSz="985716" fontAlgn="base">
              <a:spcBef>
                <a:spcPct val="0"/>
              </a:spcBef>
              <a:spcAft>
                <a:spcPct val="0"/>
              </a:spcAft>
              <a:defRPr/>
            </a:pPr>
            <a:r>
              <a:rPr lang="en-US" sz="1000" b="1">
                <a:solidFill>
                  <a:schemeClr val="tx2"/>
                </a:solidFill>
                <a:ea typeface="Segoe UI" pitchFamily="34" charset="0"/>
                <a:cs typeface="Segoe UI" pitchFamily="34" charset="0"/>
              </a:rPr>
              <a:t>CRAN</a:t>
            </a:r>
            <a:r>
              <a:rPr lang="en-US" sz="1000">
                <a:solidFill>
                  <a:schemeClr val="tx2"/>
                </a:solidFill>
                <a:ea typeface="Segoe UI" pitchFamily="34" charset="0"/>
                <a:cs typeface="Segoe UI" pitchFamily="34" charset="0"/>
              </a:rPr>
              <a:t> - </a:t>
            </a:r>
            <a:r>
              <a:rPr lang="en-US">
                <a:solidFill>
                  <a:schemeClr val="bg1"/>
                </a:solidFill>
              </a:rPr>
              <a:t>Growing library of over 10,000+ R packages built by a thriving open source community. H</a:t>
            </a:r>
            <a:r>
              <a:rPr lang="en-US"/>
              <a:t>uge repository of freely exchanged, algorithms, techniques, scripts, adapters, techniques, training available</a:t>
            </a:r>
            <a:r>
              <a:rPr lang="en-US" sz="1100"/>
              <a:t>.</a:t>
            </a:r>
            <a:endParaRPr lang="en-US" sz="1100">
              <a:solidFill>
                <a:schemeClr val="bg1"/>
              </a:solidFill>
            </a:endParaRPr>
          </a:p>
          <a:p>
            <a:pPr defTabSz="985716" fontAlgn="base">
              <a:spcBef>
                <a:spcPct val="0"/>
              </a:spcBef>
              <a:spcAft>
                <a:spcPct val="0"/>
              </a:spcAft>
            </a:pPr>
            <a:endParaRPr lang="en-US" sz="1000">
              <a:solidFill>
                <a:schemeClr val="tx2"/>
              </a:solidFill>
              <a:ea typeface="Segoe UI" pitchFamily="34" charset="0"/>
              <a:cs typeface="Segoe UI" pitchFamily="34" charset="0"/>
            </a:endParaRPr>
          </a:p>
          <a:p>
            <a:pPr defTabSz="985716" fontAlgn="base">
              <a:spcBef>
                <a:spcPct val="0"/>
              </a:spcBef>
              <a:spcAft>
                <a:spcPct val="0"/>
              </a:spcAft>
            </a:pPr>
            <a:r>
              <a:rPr lang="en-US" sz="1000" b="1">
                <a:solidFill>
                  <a:schemeClr val="tx2"/>
                </a:solidFill>
                <a:ea typeface="Segoe UI" pitchFamily="34" charset="0"/>
                <a:cs typeface="Segoe UI" pitchFamily="34" charset="0"/>
              </a:rPr>
              <a:t>Enterprise Grade Analytics Platform </a:t>
            </a:r>
            <a:r>
              <a:rPr lang="en-US" sz="1000">
                <a:solidFill>
                  <a:schemeClr val="tx2"/>
                </a:solidFill>
                <a:ea typeface="Segoe UI" pitchFamily="34" charset="0"/>
                <a:cs typeface="Segoe UI" pitchFamily="34" charset="0"/>
              </a:rPr>
              <a:t>– </a:t>
            </a:r>
          </a:p>
          <a:p>
            <a:pPr marL="181240" indent="-18124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Solve for operationalization challenges using Microsoft R’s ability to write the code once and deploy on multiple platforms. </a:t>
            </a:r>
          </a:p>
          <a:p>
            <a:pPr marL="181240" indent="-18124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Get enterprise grade support and safeguard your analytics investments.</a:t>
            </a:r>
          </a:p>
          <a:p>
            <a:pPr defTabSz="986002">
              <a:spcAft>
                <a:spcPts val="359"/>
              </a:spcAft>
              <a:defRPr/>
            </a:pPr>
            <a:endParaRPr lang="en-US" sz="1000">
              <a:solidFill>
                <a:schemeClr val="tx2"/>
              </a:solidFill>
              <a:ea typeface="Segoe UI" pitchFamily="34" charset="0"/>
              <a:cs typeface="Segoe UI" pitchFamily="34" charset="0"/>
            </a:endParaRPr>
          </a:p>
          <a:p>
            <a:pPr defTabSz="986002">
              <a:spcAft>
                <a:spcPts val="359"/>
              </a:spcAft>
              <a:defRPr/>
            </a:pPr>
            <a:r>
              <a:rPr lang="en-US" sz="1000" b="1">
                <a:solidFill>
                  <a:schemeClr val="tx2"/>
                </a:solidFill>
                <a:ea typeface="Segoe UI" pitchFamily="34" charset="0"/>
                <a:cs typeface="Segoe UI" pitchFamily="34" charset="0"/>
              </a:rPr>
              <a:t>Works with what you have </a:t>
            </a:r>
            <a:r>
              <a:rPr lang="en-US" sz="1000">
                <a:solidFill>
                  <a:schemeClr val="tx2"/>
                </a:solidFill>
                <a:ea typeface="Segoe UI" pitchFamily="34" charset="0"/>
                <a:cs typeface="Segoe UI" pitchFamily="34" charset="0"/>
              </a:rPr>
              <a:t>–</a:t>
            </a:r>
          </a:p>
          <a:p>
            <a:pPr marL="181240" indent="-181240" defTabSz="986002">
              <a:spcAft>
                <a:spcPts val="359"/>
              </a:spcAft>
              <a:buFont typeface="Arial" panose="020B0604020202020204" pitchFamily="34" charset="0"/>
              <a:buChar char="•"/>
              <a:defRPr/>
            </a:pPr>
            <a:r>
              <a:rPr lang="en-US" sz="1000">
                <a:solidFill>
                  <a:schemeClr val="tx2"/>
                </a:solidFill>
                <a:ea typeface="Segoe UI" pitchFamily="34" charset="0"/>
                <a:cs typeface="Segoe UI" pitchFamily="34" charset="0"/>
              </a:rPr>
              <a:t>We understand your data lives in different environments and your needs may change over time which is why Microsoft R supports several platforms like – Hadoop/Spark, Linux, Windows, Teradata, SQL</a:t>
            </a:r>
          </a:p>
          <a:p>
            <a:pPr defTabSz="986002">
              <a:spcAft>
                <a:spcPts val="359"/>
              </a:spcAft>
              <a:defRPr/>
            </a:pPr>
            <a:endParaRPr lang="en-US" sz="1000">
              <a:solidFill>
                <a:schemeClr val="tx2"/>
              </a:solidFill>
              <a:ea typeface="Segoe UI" pitchFamily="34" charset="0"/>
              <a:cs typeface="Segoe UI" pitchFamily="34" charset="0"/>
            </a:endParaRPr>
          </a:p>
          <a:p>
            <a:pPr defTabSz="986002">
              <a:spcAft>
                <a:spcPts val="359"/>
              </a:spcAft>
              <a:defRPr/>
            </a:pPr>
            <a:r>
              <a:rPr lang="en-US" sz="1100" b="1">
                <a:solidFill>
                  <a:schemeClr val="tx2"/>
                </a:solidFill>
                <a:ea typeface="Segoe UI" pitchFamily="34" charset="0"/>
                <a:cs typeface="Segoe UI" pitchFamily="34" charset="0"/>
              </a:rPr>
              <a:t>Best of Open Source and Microsoft innovation</a:t>
            </a: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Parallelized, remote executing algorithms </a:t>
            </a: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In-database analytics to take analytics to your data</a:t>
            </a: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Machine learning packages from Microsoft </a:t>
            </a:r>
          </a:p>
          <a:p>
            <a:pPr marL="362480" indent="-362480" defTabSz="985716" fontAlgn="base">
              <a:spcBef>
                <a:spcPct val="0"/>
              </a:spcBef>
              <a:spcAft>
                <a:spcPct val="0"/>
              </a:spcAft>
              <a:buFont typeface="Arial" panose="020B0604020202020204" pitchFamily="34" charset="0"/>
              <a:buChar char="•"/>
            </a:pPr>
            <a:endParaRPr lang="en-US" sz="1000" b="1">
              <a:solidFill>
                <a:schemeClr val="tx2"/>
              </a:solidFill>
              <a:ea typeface="Segoe UI" pitchFamily="34" charset="0"/>
              <a:cs typeface="Segoe UI" pitchFamily="34" charset="0"/>
            </a:endParaRPr>
          </a:p>
          <a:p>
            <a:pPr defTabSz="985716" fontAlgn="base">
              <a:spcBef>
                <a:spcPct val="0"/>
              </a:spcBef>
              <a:spcAft>
                <a:spcPct val="0"/>
              </a:spcAft>
            </a:pPr>
            <a:r>
              <a:rPr lang="en-US" sz="1100" b="1">
                <a:solidFill>
                  <a:schemeClr val="tx2"/>
                </a:solidFill>
                <a:ea typeface="Segoe UI" pitchFamily="34" charset="0"/>
                <a:cs typeface="Segoe UI" pitchFamily="34" charset="0"/>
              </a:rPr>
              <a:t>Time to value</a:t>
            </a:r>
            <a:endParaRPr lang="en-US" sz="1000" b="1">
              <a:solidFill>
                <a:schemeClr val="tx2"/>
              </a:solidFill>
              <a:ea typeface="Segoe UI" pitchFamily="34" charset="0"/>
              <a:cs typeface="Segoe UI" pitchFamily="34" charset="0"/>
            </a:endParaRP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Solution templates, tutorials to help you build solutions</a:t>
            </a: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Microsoft’s partner ecosystem to help you execute projects.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29566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447903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2277578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 can model in any of those environments, and I can deploy in any of those environments.  Interchangeably!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6EFF65-6E2A-4819-8066-B777B07DECF1}"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0148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6EFF65-6E2A-4819-8066-B777B07DECF1}"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3242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6EFF65-6E2A-4819-8066-B777B07DECF1}"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758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906670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167576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166971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471358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9649848-9699-4A9B-88F7-371076595B0A}"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59004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3448582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397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9322829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Show the value of getting started with Microsoft R with the developer version of R server</a:t>
            </a:r>
          </a:p>
          <a:p>
            <a:endParaRPr lang="en-US"/>
          </a:p>
          <a:p>
            <a:r>
              <a:rPr lang="en-US"/>
              <a:t>Talking Points:-</a:t>
            </a:r>
          </a:p>
          <a:p>
            <a:pPr marL="181240" indent="-181240">
              <a:buFont typeface="Arial" panose="020B0604020202020204" pitchFamily="34" charset="0"/>
              <a:buChar char="•"/>
            </a:pPr>
            <a:r>
              <a:rPr lang="en-US"/>
              <a:t>The developer version of R server is free to use and lets you learn without working with production data</a:t>
            </a:r>
          </a:p>
          <a:p>
            <a:pPr marL="181240" indent="-181240">
              <a:buFont typeface="Arial" panose="020B0604020202020204" pitchFamily="34" charset="0"/>
              <a:buChar char="•"/>
            </a:pPr>
            <a:r>
              <a:rPr lang="en-US"/>
              <a:t>You can explore some beginners resources by clicking on that link </a:t>
            </a:r>
          </a:p>
          <a:p>
            <a:pPr marL="181240" indent="-181240">
              <a:buFont typeface="Arial" panose="020B0604020202020204" pitchFamily="34" charset="0"/>
              <a:buChar char="•"/>
            </a:pPr>
            <a:r>
              <a:rPr lang="en-US"/>
              <a:t>More advanced learning resources are also available </a:t>
            </a:r>
          </a:p>
          <a:p>
            <a:pPr marL="181240" indent="-181240">
              <a:buFont typeface="Arial" panose="020B0604020202020204" pitchFamily="34" charset="0"/>
              <a:buChar char="•"/>
            </a:pPr>
            <a:r>
              <a:rPr lang="en-US"/>
              <a:t>Finally, we have built solution how-</a:t>
            </a:r>
            <a:r>
              <a:rPr lang="en-US" err="1"/>
              <a:t>tos</a:t>
            </a:r>
            <a:r>
              <a:rPr lang="en-US"/>
              <a:t> and created tutorials to help you see the value in Microsoft R</a:t>
            </a:r>
          </a:p>
          <a:p>
            <a:endParaRPr lang="en-US"/>
          </a:p>
          <a:p>
            <a:r>
              <a:rPr lang="en-US"/>
              <a:t>You can find more resources on learning to work with Microsoft R on - Learnanalytics.Microsoft.com </a:t>
            </a:r>
          </a:p>
          <a:p>
            <a:endParaRPr lang="en-US"/>
          </a:p>
          <a:p>
            <a:pPr marL="181240" indent="-181240">
              <a:buFont typeface="Arial" panose="020B0604020202020204" pitchFamily="34" charset="0"/>
              <a:buChar char="•"/>
            </a:pPr>
            <a:r>
              <a:rPr lang="en-US"/>
              <a:t>Solution How to examples:-</a:t>
            </a:r>
          </a:p>
          <a:p>
            <a:pPr marL="398502" lvl="1" indent="-181240">
              <a:buFont typeface="Arial" panose="020B0604020202020204" pitchFamily="34" charset="0"/>
              <a:buChar char="•"/>
            </a:pPr>
            <a:r>
              <a:rPr lang="en-US"/>
              <a:t>Marketing Campaign Optimization - https://gallery.cortanaintelligence.com/Solution/Marketing-Campaign-Optimization-2</a:t>
            </a:r>
          </a:p>
          <a:p>
            <a:pPr marL="398502" lvl="1" indent="-181240">
              <a:buFont typeface="Arial" panose="020B0604020202020204" pitchFamily="34" charset="0"/>
              <a:buChar char="•"/>
            </a:pPr>
            <a:r>
              <a:rPr lang="en-US"/>
              <a:t>Hospital Length of Stay - https://gallery.cortanaintelligence.com/Solution/Predicting-Length-of-Stay-in-Hospitals-1</a:t>
            </a:r>
          </a:p>
          <a:p>
            <a:endParaRPr lang="en-US"/>
          </a:p>
          <a:p>
            <a:endParaRPr lang="en-US"/>
          </a:p>
          <a:p>
            <a:r>
              <a:rPr lang="en-US"/>
              <a:t>ML Templates with SQL Server R services (tutorial)</a:t>
            </a:r>
          </a:p>
          <a:p>
            <a:r>
              <a:rPr lang="en-US"/>
              <a:t>https://gallery.cortanaintelligence.com/Collection/ML-Templates-with-SQL-Server-R-Services-1</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732882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E3EAA-3D79-48C6-A327-BD761703CC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7105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8/8/2017 9:35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17980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6045935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804324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21A1E5-1BE8-4506-8783-B5364C514FB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291836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IEEE had R at 9</a:t>
            </a:r>
            <a:r>
              <a:rPr lang="en-US" baseline="30000"/>
              <a:t>th</a:t>
            </a:r>
            <a:r>
              <a:rPr lang="en-US" baseline="0"/>
              <a:t> in 2014, and 6</a:t>
            </a:r>
            <a:r>
              <a:rPr lang="en-US" baseline="30000"/>
              <a:t>th</a:t>
            </a:r>
            <a:r>
              <a:rPr lang="en-US" baseline="0"/>
              <a:t> in 2015</a:t>
            </a:r>
            <a:endParaRPr lang="en-US"/>
          </a:p>
        </p:txBody>
      </p:sp>
      <p:sp>
        <p:nvSpPr>
          <p:cNvPr id="4" name="Slide Number Placeholder 3"/>
          <p:cNvSpPr>
            <a:spLocks noGrp="1"/>
          </p:cNvSpPr>
          <p:nvPr>
            <p:ph type="sldNum" sz="quarter" idx="10"/>
          </p:nvPr>
        </p:nvSpPr>
        <p:spPr/>
        <p:txBody>
          <a:bodyPr/>
          <a:lstStyle/>
          <a:p>
            <a:fld id="{F90B58A7-4721-4E96-841F-E2F566DBA112}" type="slidenum">
              <a:rPr lang="en-US" smtClean="0"/>
              <a:t>76</a:t>
            </a:fld>
            <a:endParaRPr lang="en-US"/>
          </a:p>
        </p:txBody>
      </p:sp>
    </p:spTree>
    <p:extLst>
      <p:ext uri="{BB962C8B-B14F-4D97-AF65-F5344CB8AC3E}">
        <p14:creationId xmlns:p14="http://schemas.microsoft.com/office/powerpoint/2010/main" val="4137016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IEEE had R at 9</a:t>
            </a:r>
            <a:r>
              <a:rPr lang="en-US" baseline="30000"/>
              <a:t>th</a:t>
            </a:r>
            <a:r>
              <a:rPr lang="en-US" baseline="0"/>
              <a:t> in 2014, and 6</a:t>
            </a:r>
            <a:r>
              <a:rPr lang="en-US" baseline="30000"/>
              <a:t>th</a:t>
            </a:r>
            <a:r>
              <a:rPr lang="en-US" baseline="0"/>
              <a:t> in 2015</a:t>
            </a:r>
            <a:endParaRPr lang="en-US"/>
          </a:p>
        </p:txBody>
      </p:sp>
      <p:sp>
        <p:nvSpPr>
          <p:cNvPr id="4" name="Slide Number Placeholder 3"/>
          <p:cNvSpPr>
            <a:spLocks noGrp="1"/>
          </p:cNvSpPr>
          <p:nvPr>
            <p:ph type="sldNum" sz="quarter" idx="10"/>
          </p:nvPr>
        </p:nvSpPr>
        <p:spPr/>
        <p:txBody>
          <a:bodyPr/>
          <a:lstStyle/>
          <a:p>
            <a:fld id="{F90B58A7-4721-4E96-841F-E2F566DBA112}" type="slidenum">
              <a:rPr lang="en-US" smtClean="0"/>
              <a:t>77</a:t>
            </a:fld>
            <a:endParaRPr lang="en-US"/>
          </a:p>
        </p:txBody>
      </p:sp>
    </p:spTree>
    <p:extLst>
      <p:ext uri="{BB962C8B-B14F-4D97-AF65-F5344CB8AC3E}">
        <p14:creationId xmlns:p14="http://schemas.microsoft.com/office/powerpoint/2010/main" val="12334818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00989" eaLnBrk="0" fontAlgn="base" hangingPunct="0">
              <a:lnSpc>
                <a:spcPct val="100000"/>
              </a:lnSpc>
              <a:spcBef>
                <a:spcPct val="30000"/>
              </a:spcBef>
              <a:spcAft>
                <a:spcPts val="365"/>
              </a:spcAft>
              <a:defRPr/>
            </a:pPr>
            <a:r>
              <a:rPr lang="en-US" sz="1300" b="1">
                <a:ea typeface="MS PGothic" panose="020B0600070205080204" pitchFamily="34" charset="-128"/>
                <a:cs typeface="ＭＳ Ｐゴシック" charset="0"/>
              </a:rPr>
              <a:t>Slide objective</a:t>
            </a:r>
          </a:p>
          <a:p>
            <a:pPr marL="181240" indent="-181240" defTabSz="1000989">
              <a:spcAft>
                <a:spcPts val="365"/>
              </a:spcAft>
              <a:buFont typeface="Arial" panose="020B0604020202020204" pitchFamily="34" charset="0"/>
              <a:buChar char="•"/>
              <a:defRPr/>
            </a:pPr>
            <a:r>
              <a:rPr lang="en-US" sz="1300" b="1"/>
              <a:t> </a:t>
            </a:r>
            <a:r>
              <a:rPr lang="en-US" sz="1300"/>
              <a:t>Establish that R is a language is as important for the community that uses it an the capabilities written to extend it than the language itself.</a:t>
            </a:r>
          </a:p>
          <a:p>
            <a:pPr marL="181240" indent="-181240" defTabSz="1000989">
              <a:spcAft>
                <a:spcPts val="365"/>
              </a:spcAft>
              <a:buFont typeface="Arial" panose="020B0604020202020204" pitchFamily="34" charset="0"/>
              <a:buChar char="•"/>
              <a:defRPr/>
            </a:pPr>
            <a:endParaRPr lang="en-US" sz="1300"/>
          </a:p>
          <a:p>
            <a:pPr defTabSz="1000989">
              <a:spcAft>
                <a:spcPts val="365"/>
              </a:spcAft>
              <a:defRPr/>
            </a:pPr>
            <a:r>
              <a:rPr lang="en-US" sz="1300" b="1"/>
              <a:t>Talking points</a:t>
            </a:r>
          </a:p>
          <a:p>
            <a:pPr marL="181240" indent="-181240" defTabSz="1000989">
              <a:spcAft>
                <a:spcPts val="365"/>
              </a:spcAft>
              <a:buFont typeface="Arial" panose="020B0604020202020204" pitchFamily="34" charset="0"/>
              <a:buChar char="•"/>
              <a:defRPr/>
            </a:pPr>
            <a:r>
              <a:rPr lang="en-US" sz="1300"/>
              <a:t>Part 1 of the R World is The R language, developed specifically for data analysis – particularly among statisticians and mathematicians.</a:t>
            </a:r>
          </a:p>
          <a:p>
            <a:pPr marL="181240" indent="-181240" defTabSz="1000989">
              <a:spcAft>
                <a:spcPts val="365"/>
              </a:spcAft>
              <a:buFont typeface="Arial" panose="020B0604020202020204" pitchFamily="34" charset="0"/>
              <a:buChar char="•"/>
              <a:defRPr/>
            </a:pPr>
            <a:r>
              <a:rPr lang="en-US" sz="1300"/>
              <a:t>[optional points]:</a:t>
            </a:r>
          </a:p>
          <a:p>
            <a:pPr marL="410907" lvl="1" indent="-181240" defTabSz="1000989">
              <a:spcAft>
                <a:spcPts val="365"/>
              </a:spcAft>
              <a:defRPr/>
            </a:pPr>
            <a:r>
              <a:rPr lang="en-US" sz="1300"/>
              <a:t>Developed in New Zealand, release in roughly 2000.  </a:t>
            </a:r>
          </a:p>
          <a:p>
            <a:pPr marL="410907" lvl="1" indent="-181240" defTabSz="1000989">
              <a:spcAft>
                <a:spcPts val="365"/>
              </a:spcAft>
              <a:defRPr/>
            </a:pPr>
            <a:r>
              <a:rPr lang="en-US" sz="1300"/>
              <a:t>Maintained by the R Foundation which releases new editions of R every few weeks.</a:t>
            </a:r>
          </a:p>
          <a:p>
            <a:pPr marL="410907" lvl="1" indent="-181240" defTabSz="1000989">
              <a:spcAft>
                <a:spcPts val="365"/>
              </a:spcAft>
              <a:defRPr/>
            </a:pPr>
            <a:r>
              <a:rPr lang="en-US" sz="1300"/>
              <a:t>Licensed under GPL open source license.</a:t>
            </a:r>
          </a:p>
          <a:p>
            <a:pPr marL="181240" indent="-181240" defTabSz="1000989">
              <a:spcAft>
                <a:spcPts val="365"/>
              </a:spcAft>
              <a:buFont typeface="Arial" panose="020B0604020202020204" pitchFamily="34" charset="0"/>
              <a:buChar char="•"/>
              <a:defRPr/>
            </a:pPr>
            <a:r>
              <a:rPr lang="en-US" sz="1300"/>
              <a:t>R directly supports complex data manipulation operations making them extremely simple for users, particularly those with greater depth in statistics and mathematics than in computer science.</a:t>
            </a:r>
          </a:p>
          <a:p>
            <a:pPr marL="181240" indent="-181240" defTabSz="1000989">
              <a:spcAft>
                <a:spcPts val="365"/>
              </a:spcAft>
              <a:buFont typeface="Arial" panose="020B0604020202020204" pitchFamily="34" charset="0"/>
              <a:buChar char="•"/>
              <a:defRPr/>
            </a:pPr>
            <a:r>
              <a:rPr lang="en-US" sz="1300"/>
              <a:t>Huge community of users across industry, government and academia use R daily.</a:t>
            </a:r>
          </a:p>
          <a:p>
            <a:pPr marL="181240" indent="-181240" defTabSz="1000989">
              <a:spcAft>
                <a:spcPts val="365"/>
              </a:spcAft>
              <a:buFont typeface="Arial" panose="020B0604020202020204" pitchFamily="34" charset="0"/>
              <a:buChar char="•"/>
              <a:defRPr/>
            </a:pPr>
            <a:r>
              <a:rPr lang="en-US" sz="1300"/>
              <a:t>There are R user groups in most major cities.  Some of them very active and very large.  Suggest that users look at </a:t>
            </a:r>
            <a:r>
              <a:rPr lang="en-US" sz="1300" err="1"/>
              <a:t>MeetUp</a:t>
            </a:r>
            <a:r>
              <a:rPr lang="en-US" sz="1300"/>
              <a:t> for local groups that meet regularly.  </a:t>
            </a:r>
          </a:p>
          <a:p>
            <a:pPr marL="181240" indent="-181240" defTabSz="1000989">
              <a:spcAft>
                <a:spcPts val="365"/>
              </a:spcAft>
              <a:buFont typeface="Arial" panose="020B0604020202020204" pitchFamily="34" charset="0"/>
              <a:buChar char="•"/>
              <a:defRPr/>
            </a:pPr>
            <a:r>
              <a:rPr lang="en-US" sz="1300"/>
              <a:t>Most important to the value of R is the huge repository of freely exchanged, algorithms, techniques, scripts, adapters, techniques, training available.</a:t>
            </a:r>
          </a:p>
          <a:p>
            <a:pPr marL="181240" indent="-181240" defTabSz="1000989">
              <a:spcAft>
                <a:spcPts val="365"/>
              </a:spcAft>
              <a:buFont typeface="Arial" panose="020B0604020202020204" pitchFamily="34" charset="0"/>
              <a:buChar char="•"/>
              <a:defRPr/>
            </a:pPr>
            <a:r>
              <a:rPr lang="en-US" sz="1300"/>
              <a:t>Introduce CRAN:  “The Comprehensive R Archive Network”.</a:t>
            </a:r>
          </a:p>
          <a:p>
            <a:pPr marL="410907" lvl="1" indent="-181240" defTabSz="1000989">
              <a:spcAft>
                <a:spcPts val="365"/>
              </a:spcAft>
              <a:defRPr/>
            </a:pPr>
            <a:r>
              <a:rPr lang="en-US" sz="1300"/>
              <a:t>Data access &amp; integration</a:t>
            </a:r>
          </a:p>
          <a:p>
            <a:pPr marL="410907" lvl="1" indent="-181240" defTabSz="1000989">
              <a:spcAft>
                <a:spcPts val="365"/>
              </a:spcAft>
              <a:defRPr/>
            </a:pPr>
            <a:r>
              <a:rPr lang="en-US" sz="1300"/>
              <a:t>Data transformation</a:t>
            </a:r>
          </a:p>
          <a:p>
            <a:pPr marL="410907" lvl="1" indent="-181240" defTabSz="1000989">
              <a:spcAft>
                <a:spcPts val="365"/>
              </a:spcAft>
              <a:defRPr/>
            </a:pPr>
            <a:r>
              <a:rPr lang="en-US" sz="1300"/>
              <a:t>Data profiling</a:t>
            </a:r>
          </a:p>
          <a:p>
            <a:pPr marL="410907" lvl="1" indent="-181240" defTabSz="1000989">
              <a:spcAft>
                <a:spcPts val="365"/>
              </a:spcAft>
              <a:defRPr/>
            </a:pPr>
            <a:r>
              <a:rPr lang="en-US" sz="1300"/>
              <a:t>Data visualization</a:t>
            </a:r>
          </a:p>
          <a:p>
            <a:pPr marL="410907" lvl="1" indent="-181240" defTabSz="1000989">
              <a:spcAft>
                <a:spcPts val="365"/>
              </a:spcAft>
              <a:defRPr/>
            </a:pPr>
            <a:r>
              <a:rPr lang="en-US" sz="1300"/>
              <a:t>Predictive analytics</a:t>
            </a:r>
          </a:p>
          <a:p>
            <a:pPr marL="410907" lvl="1" indent="-181240" defTabSz="1000989">
              <a:spcAft>
                <a:spcPts val="365"/>
              </a:spcAft>
              <a:defRPr/>
            </a:pPr>
            <a:r>
              <a:rPr lang="en-US" sz="1300"/>
              <a:t>Machine Learning</a:t>
            </a:r>
          </a:p>
          <a:p>
            <a:pPr marL="181240" indent="-181240" defTabSz="1000989">
              <a:spcAft>
                <a:spcPts val="365"/>
              </a:spcAft>
              <a:buFont typeface="Arial" panose="020B0604020202020204" pitchFamily="34" charset="0"/>
              <a:buChar char="•"/>
              <a:defRPr/>
            </a:pPr>
            <a:r>
              <a:rPr lang="en-US" sz="1300"/>
              <a:t>CRAN contains over 10000 (and growing) contributed packages.  Many algorithms, test data, comments on usage, etc.  One package contains hundreds of algorithms packaged as a library.</a:t>
            </a:r>
          </a:p>
          <a:p>
            <a:pPr marL="181240" indent="-181240" defTabSz="1000989">
              <a:spcAft>
                <a:spcPts val="365"/>
              </a:spcAft>
              <a:buFont typeface="Arial" panose="020B0604020202020204" pitchFamily="34" charset="0"/>
              <a:buChar char="•"/>
              <a:defRPr/>
            </a:pPr>
            <a:r>
              <a:rPr lang="en-US" sz="1300"/>
              <a:t>All are designed to run with the R language.</a:t>
            </a:r>
          </a:p>
          <a:p>
            <a:pPr marL="181240" indent="-181240" defTabSz="1000989">
              <a:spcAft>
                <a:spcPts val="365"/>
              </a:spcAft>
              <a:buFont typeface="Arial" panose="020B0604020202020204" pitchFamily="34" charset="0"/>
              <a:buChar char="•"/>
              <a:defRPr/>
            </a:pPr>
            <a:r>
              <a:rPr lang="en-US" sz="1300"/>
              <a:t>CRAN is the largest but not the only.  Thousands of additional algorithms, visualizations and tools are available from </a:t>
            </a:r>
            <a:r>
              <a:rPr lang="en-US" sz="1300" err="1"/>
              <a:t>BioConductor</a:t>
            </a:r>
            <a:r>
              <a:rPr lang="en-US" sz="1300"/>
              <a:t>, GitHub and other repositories.</a:t>
            </a:r>
            <a:endParaRPr lang="en-US" sz="1300" b="1"/>
          </a:p>
          <a:p>
            <a:endParaRPr lang="en-US" sz="1300"/>
          </a:p>
          <a:p>
            <a:r>
              <a:rPr lang="en-US" sz="1300" b="1"/>
              <a:t>Notes</a:t>
            </a:r>
          </a:p>
          <a:p>
            <a:pPr marL="181240" indent="-181240">
              <a:buFont typeface="Arial" panose="020B0604020202020204" pitchFamily="34" charset="0"/>
              <a:buChar char="•"/>
            </a:pPr>
            <a:r>
              <a:rPr lang="en-US" sz="1300" b="1"/>
              <a:t> </a:t>
            </a:r>
          </a:p>
          <a:p>
            <a:pPr marL="181240" indent="-181240">
              <a:buFont typeface="Arial" panose="020B0604020202020204" pitchFamily="34" charset="0"/>
              <a:buChar char="•"/>
            </a:pPr>
            <a:r>
              <a:rPr lang="en-US" sz="1300" b="1"/>
              <a:t> </a:t>
            </a:r>
          </a:p>
          <a:p>
            <a:pPr marL="181240" indent="-181240">
              <a:buFont typeface="Arial" panose="020B0604020202020204" pitchFamily="34" charset="0"/>
              <a:buChar char="•"/>
            </a:pPr>
            <a:r>
              <a:rPr lang="en-US" sz="1300" b="1"/>
              <a:t> </a:t>
            </a:r>
          </a:p>
          <a:p>
            <a:pPr defTabSz="1000989" eaLnBrk="0" fontAlgn="base" hangingPunct="0">
              <a:lnSpc>
                <a:spcPct val="100000"/>
              </a:lnSpc>
              <a:spcBef>
                <a:spcPct val="30000"/>
              </a:spcBef>
              <a:spcAft>
                <a:spcPts val="365"/>
              </a:spcAft>
              <a:defRPr/>
            </a:pPr>
            <a:endParaRPr lang="en-US" sz="130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66612">
              <a:defRPr/>
            </a:pPr>
            <a:fld id="{EC797392-A70C-4ACB-A74C-E4867CE270BC}" type="slidenum">
              <a:rPr lang="en-US" sz="1900" kern="0">
                <a:solidFill>
                  <a:prstClr val="black"/>
                </a:solidFill>
              </a:rPr>
              <a:pPr defTabSz="966612">
                <a:defRPr/>
              </a:pPr>
              <a:t>78</a:t>
            </a:fld>
            <a:endParaRPr lang="en-US" sz="1900" kern="0">
              <a:solidFill>
                <a:prstClr val="black"/>
              </a:solidFill>
            </a:endParaRPr>
          </a:p>
        </p:txBody>
      </p:sp>
    </p:spTree>
    <p:extLst>
      <p:ext uri="{BB962C8B-B14F-4D97-AF65-F5344CB8AC3E}">
        <p14:creationId xmlns:p14="http://schemas.microsoft.com/office/powerpoint/2010/main" val="254911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46317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 is the most widely used language</a:t>
            </a:r>
            <a:r>
              <a:rPr lang="en-US" baseline="0"/>
              <a:t> for </a:t>
            </a:r>
            <a:r>
              <a:rPr lang="en-US"/>
              <a:t>data advanced analytics</a:t>
            </a:r>
          </a:p>
          <a:p>
            <a:pPr lvl="2"/>
            <a:r>
              <a:rPr lang="en-US" sz="2000"/>
              <a:t>Used by 2M+ data scientists, statisticians and analysts</a:t>
            </a:r>
          </a:p>
          <a:p>
            <a:r>
              <a:rPr lang="en-US"/>
              <a:t>Most powerful statistical programming language</a:t>
            </a:r>
          </a:p>
          <a:p>
            <a:pPr lvl="2"/>
            <a:r>
              <a:rPr lang="en-US" sz="2000"/>
              <a:t>Flexible, extensible and comprehensive for productivity</a:t>
            </a:r>
          </a:p>
          <a:p>
            <a:r>
              <a:rPr lang="en-US"/>
              <a:t>Create beautiful and unique data visualizations</a:t>
            </a:r>
          </a:p>
          <a:p>
            <a:pPr lvl="2"/>
            <a:r>
              <a:rPr lang="en-US" sz="2000"/>
              <a:t>As seen in New York Times, The Economist and </a:t>
            </a:r>
            <a:r>
              <a:rPr lang="en-US" sz="2000" err="1"/>
              <a:t>FlowingData</a:t>
            </a:r>
            <a:endParaRPr lang="en-US" sz="2000"/>
          </a:p>
          <a:p>
            <a:r>
              <a:rPr lang="en-US"/>
              <a:t>Thriving open-source community</a:t>
            </a:r>
          </a:p>
          <a:p>
            <a:pPr lvl="2"/>
            <a:r>
              <a:rPr lang="en-US" sz="2000"/>
              <a:t>Leading edge of analytics research</a:t>
            </a:r>
          </a:p>
          <a:p>
            <a:r>
              <a:rPr lang="en-US"/>
              <a:t>Fills the talent gap</a:t>
            </a:r>
          </a:p>
          <a:p>
            <a:pPr lvl="2"/>
            <a:r>
              <a:rPr lang="en-US" sz="2000"/>
              <a:t>New graduates prefer R</a:t>
            </a:r>
          </a:p>
          <a:p>
            <a:pPr marL="571500" lvl="2" indent="0">
              <a:buNone/>
            </a:pPr>
            <a:endParaRPr lang="en-US" sz="40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8/8/2017 9:35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17556185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Objective</a:t>
            </a:r>
            <a:r>
              <a:rPr lang="en-US"/>
              <a:t>: To show the top barriers to deriving value from analytics, namely – High cost, talent shortage, low productivity and working with data that lives in different places. </a:t>
            </a:r>
          </a:p>
          <a:p>
            <a:endParaRPr lang="en-US"/>
          </a:p>
          <a:p>
            <a:r>
              <a:rPr lang="en-US" b="1"/>
              <a:t>Talking Points</a:t>
            </a:r>
          </a:p>
          <a:p>
            <a:r>
              <a:rPr lang="en-US"/>
              <a:t>Talk about the barriers to deriving value from Analytics and how Microsoft deal with them. Also contrast with how many of these challenges are faced by SAS customers. </a:t>
            </a:r>
          </a:p>
          <a:p>
            <a:endParaRPr lang="en-US"/>
          </a:p>
          <a:p>
            <a:pPr marL="181240" indent="-181240">
              <a:buFont typeface="Arial" panose="020B0604020202020204" pitchFamily="34" charset="0"/>
              <a:buChar char="•"/>
            </a:pPr>
            <a:r>
              <a:rPr lang="en-US"/>
              <a:t>Talk about the high total cost of ownership of SAS. Complex licensing and pricing. Microsoft R has a much lower cost of ownership and can be licensed easily based on whatever your current analytics environment is. </a:t>
            </a:r>
          </a:p>
          <a:p>
            <a:pPr marL="181240" indent="-181240">
              <a:buFont typeface="Arial" panose="020B0604020202020204" pitchFamily="34" charset="0"/>
              <a:buChar char="•"/>
            </a:pPr>
            <a:endParaRPr lang="en-US"/>
          </a:p>
          <a:p>
            <a:pPr marL="181240" indent="-181240">
              <a:buFont typeface="Arial" panose="020B0604020202020204" pitchFamily="34" charset="0"/>
              <a:buChar char="•"/>
            </a:pPr>
            <a:r>
              <a:rPr lang="en-US"/>
              <a:t>Talent is another major barrier. Universities aren’t teaching legacy tools like SAS and the S language. Every university grad in a data related field learns how to code in R. Investing in R is about investing in the future of analytics</a:t>
            </a:r>
          </a:p>
          <a:p>
            <a:pPr marL="181240" indent="-181240">
              <a:buFont typeface="Arial" panose="020B0604020202020204" pitchFamily="34" charset="0"/>
              <a:buChar char="•"/>
            </a:pPr>
            <a:endParaRPr lang="en-US"/>
          </a:p>
          <a:p>
            <a:pPr marL="181240" indent="-181240">
              <a:buFont typeface="Arial" panose="020B0604020202020204" pitchFamily="34" charset="0"/>
              <a:buChar char="•"/>
            </a:pPr>
            <a:r>
              <a:rPr lang="en-US"/>
              <a:t>Employees in data related roles spend a lot of time preparing the data and operationalizing their models. While Microsoft doesn’t solve for the data prep challenge (nor does any other company), Microsoft does make it easy to operationalize models. Microsoft’s advanced analytics product portfolio makes your data scientists more productive. </a:t>
            </a:r>
          </a:p>
          <a:p>
            <a:pPr marL="181240" indent="-181240">
              <a:buFont typeface="Arial" panose="020B0604020202020204" pitchFamily="34" charset="0"/>
              <a:buChar char="•"/>
            </a:pPr>
            <a:endParaRPr lang="en-US"/>
          </a:p>
          <a:p>
            <a:pPr marL="181240" indent="-181240">
              <a:buFont typeface="Arial" panose="020B0604020202020204" pitchFamily="34" charset="0"/>
              <a:buChar char="•"/>
            </a:pPr>
            <a:r>
              <a:rPr lang="en-US"/>
              <a:t>Easily works with data that lives both on premise and in cloud – Microsoft R works with all major platforms both on premise and in the cloud allowing you to easily do analytics on that data. It is much </a:t>
            </a:r>
            <a:r>
              <a:rPr lang="en-US" err="1"/>
              <a:t>harded</a:t>
            </a:r>
            <a:r>
              <a:rPr lang="en-US"/>
              <a:t> with tools like SAS to work with data that lives in different places because their tools are build on different platforms.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8/8/2017 9:35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3354160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00989" eaLnBrk="0" fontAlgn="base" hangingPunct="0">
              <a:lnSpc>
                <a:spcPct val="100000"/>
              </a:lnSpc>
              <a:spcBef>
                <a:spcPct val="30000"/>
              </a:spcBef>
              <a:spcAft>
                <a:spcPts val="365"/>
              </a:spcAft>
              <a:defRPr/>
            </a:pPr>
            <a:r>
              <a:rPr lang="en-US"/>
              <a:t>Slide Objective:</a:t>
            </a:r>
          </a:p>
          <a:p>
            <a:pPr defTabSz="1000989" eaLnBrk="0" fontAlgn="base" hangingPunct="0">
              <a:lnSpc>
                <a:spcPct val="100000"/>
              </a:lnSpc>
              <a:spcBef>
                <a:spcPct val="30000"/>
              </a:spcBef>
              <a:spcAft>
                <a:spcPts val="365"/>
              </a:spcAft>
              <a:defRPr/>
            </a:pPr>
            <a:r>
              <a:rPr lang="en-US"/>
              <a:t>Talk about the limitations and challenges of Open Source R and show how Microsoft R deal with those challenges. If the option of Open Source R comes up in the discussion, this slide can help deal with why not go with open source R.</a:t>
            </a:r>
          </a:p>
          <a:p>
            <a:pPr defTabSz="1000989" eaLnBrk="0" fontAlgn="base" hangingPunct="0">
              <a:lnSpc>
                <a:spcPct val="100000"/>
              </a:lnSpc>
              <a:spcBef>
                <a:spcPct val="30000"/>
              </a:spcBef>
              <a:spcAft>
                <a:spcPts val="365"/>
              </a:spcAft>
              <a:defRPr/>
            </a:pPr>
            <a:endParaRPr lang="en-US"/>
          </a:p>
          <a:p>
            <a:pPr defTabSz="1000989" eaLnBrk="0" fontAlgn="base" hangingPunct="0">
              <a:lnSpc>
                <a:spcPct val="100000"/>
              </a:lnSpc>
              <a:spcBef>
                <a:spcPct val="30000"/>
              </a:spcBef>
              <a:spcAft>
                <a:spcPts val="365"/>
              </a:spcAft>
              <a:defRPr/>
            </a:pPr>
            <a:r>
              <a:rPr lang="en-US"/>
              <a:t>Talking Points</a:t>
            </a:r>
          </a:p>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a:t>Scale - Open Source R is bound by disk memory limitations which makes it hard to scale to bug data. Microsoft R give you the chances to scale to large data sizes by pushing analytics to the data. </a:t>
            </a:r>
          </a:p>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a:t>Performance – Open Source R is single threaded which limits the performance of analytics in open source R specially with large data sizes. Microsoft R introduces multithreaded parallelized libraries to give you enterprise grade performance irrespective of data sizes.</a:t>
            </a:r>
          </a:p>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a:t>Operationalize – ____________________ Microsoft R makes it easy to operationalize your models within the database or in applications. Microsoft R also works on multiple platforms making it easy to reuse your R script across platforms, increasing the productivity of your data scientists. </a:t>
            </a:r>
          </a:p>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a:t>Support – Microsoft R gives you 24/7 enterprise grade support – so you know who to contact if any problems arise. </a:t>
            </a:r>
          </a:p>
        </p:txBody>
      </p:sp>
      <p:sp>
        <p:nvSpPr>
          <p:cNvPr id="4" name="Slide Number Placeholder 3"/>
          <p:cNvSpPr>
            <a:spLocks noGrp="1"/>
          </p:cNvSpPr>
          <p:nvPr>
            <p:ph type="sldNum" sz="quarter" idx="10"/>
          </p:nvPr>
        </p:nvSpPr>
        <p:spPr/>
        <p:txBody>
          <a:bodyPr/>
          <a:lstStyle/>
          <a:p>
            <a:pPr defTabSz="966612">
              <a:defRPr/>
            </a:pPr>
            <a:fld id="{EC797392-A70C-4ACB-A74C-E4867CE270BC}" type="slidenum">
              <a:rPr lang="en-US" sz="1900" kern="0">
                <a:solidFill>
                  <a:prstClr val="black"/>
                </a:solidFill>
              </a:rPr>
              <a:pPr defTabSz="966612">
                <a:defRPr/>
              </a:pPr>
              <a:t>82</a:t>
            </a:fld>
            <a:endParaRPr lang="en-US" sz="1900" kern="0">
              <a:solidFill>
                <a:prstClr val="black"/>
              </a:solidFill>
            </a:endParaRPr>
          </a:p>
        </p:txBody>
      </p:sp>
    </p:spTree>
    <p:extLst>
      <p:ext uri="{BB962C8B-B14F-4D97-AF65-F5344CB8AC3E}">
        <p14:creationId xmlns:p14="http://schemas.microsoft.com/office/powerpoint/2010/main" val="14543215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2150"/>
            <a:ext cx="6159500" cy="3463925"/>
          </a:xfrm>
        </p:spPr>
      </p:sp>
      <p:sp>
        <p:nvSpPr>
          <p:cNvPr id="3" name="Notes Placeholder 2"/>
          <p:cNvSpPr>
            <a:spLocks noGrp="1"/>
          </p:cNvSpPr>
          <p:nvPr>
            <p:ph type="body" idx="1"/>
          </p:nvPr>
        </p:nvSpPr>
        <p:spPr/>
        <p:txBody>
          <a:bodyPr>
            <a:normAutofit/>
          </a:bodyPr>
          <a:lstStyle/>
          <a:p>
            <a:pPr defTabSz="946920">
              <a:spcAft>
                <a:spcPts val="345"/>
              </a:spcAft>
              <a:defRPr/>
            </a:pPr>
            <a:r>
              <a:rPr lang="en-US"/>
              <a:t>Today</a:t>
            </a:r>
            <a:r>
              <a:rPr lang="en-US" baseline="0"/>
              <a:t> the power of machine learning for advanced analytics is only being utilized by a very small group, requiring highly trained and specialized data scientists to create and nurture models for them to be useful. </a:t>
            </a:r>
          </a:p>
          <a:p>
            <a:pPr defTabSz="946920">
              <a:spcAft>
                <a:spcPts val="345"/>
              </a:spcAft>
              <a:defRPr/>
            </a:pPr>
            <a:endParaRPr lang="en-US" baseline="0"/>
          </a:p>
          <a:p>
            <a:pPr defTabSz="946920">
              <a:spcAft>
                <a:spcPts val="345"/>
              </a:spcAft>
              <a:defRPr/>
            </a:pPr>
            <a:r>
              <a:rPr lang="en-US" baseline="0"/>
              <a:t>In this young market, there are still many complexities. </a:t>
            </a:r>
          </a:p>
          <a:p>
            <a:pPr defTabSz="946920">
              <a:spcAft>
                <a:spcPts val="345"/>
              </a:spcAft>
              <a:defRPr/>
            </a:pPr>
            <a:endParaRPr lang="en-US" baseline="0"/>
          </a:p>
          <a:p>
            <a:pPr marL="174056" indent="-174056" defTabSz="946920">
              <a:spcAft>
                <a:spcPts val="345"/>
              </a:spcAft>
              <a:buFont typeface="Arial" panose="020B0604020202020204" pitchFamily="34" charset="0"/>
              <a:buChar char="•"/>
              <a:defRPr/>
            </a:pPr>
            <a:r>
              <a:rPr lang="en-US" baseline="0"/>
              <a:t>First, the huge investment necessary to even get started with machine learning keeps most companies out completely. Both the technology itself and the specialized team needed to make it work are just too expensive. </a:t>
            </a:r>
            <a:r>
              <a:rPr lang="en-US" b="1" baseline="0"/>
              <a:t>With our solution you literally need just a Microsoft Azure subscription. </a:t>
            </a:r>
            <a:endParaRPr lang="en-US" baseline="0"/>
          </a:p>
          <a:p>
            <a:pPr marL="174056" indent="-174056" defTabSz="946920">
              <a:spcAft>
                <a:spcPts val="345"/>
              </a:spcAft>
              <a:buFont typeface="Arial" panose="020B0604020202020204" pitchFamily="34" charset="0"/>
              <a:buChar char="•"/>
              <a:defRPr/>
            </a:pPr>
            <a:endParaRPr lang="en-US" baseline="0"/>
          </a:p>
          <a:p>
            <a:pPr marL="174056" indent="-174056" defTabSz="946920">
              <a:spcAft>
                <a:spcPts val="345"/>
              </a:spcAft>
              <a:buFont typeface="Arial" panose="020B0604020202020204" pitchFamily="34" charset="0"/>
              <a:buChar char="•"/>
              <a:defRPr/>
            </a:pPr>
            <a:r>
              <a:rPr lang="en-US" baseline="0"/>
              <a:t>Second, the data management side can be really cumbersome, posing unnecessary limitations on what data can be included in models. </a:t>
            </a:r>
            <a:r>
              <a:rPr lang="en-US" b="1" baseline="0"/>
              <a:t>Our ML solution contains its own storage space in the cloud and is seamlessly connected to HDInsight, SQL Server in a Virtual Machine, SQL Database, Blobs and Tables. </a:t>
            </a:r>
            <a:endParaRPr lang="en-US" baseline="0"/>
          </a:p>
          <a:p>
            <a:pPr marL="174056" indent="-174056" defTabSz="946920">
              <a:spcAft>
                <a:spcPts val="345"/>
              </a:spcAft>
              <a:buFont typeface="Arial" panose="020B0604020202020204" pitchFamily="34" charset="0"/>
              <a:buChar char="•"/>
              <a:defRPr/>
            </a:pPr>
            <a:endParaRPr lang="en-US" baseline="0"/>
          </a:p>
          <a:p>
            <a:pPr marL="174056" indent="-174056" defTabSz="946920">
              <a:spcAft>
                <a:spcPts val="345"/>
              </a:spcAft>
              <a:buFont typeface="Arial" panose="020B0604020202020204" pitchFamily="34" charset="0"/>
              <a:buChar char="•"/>
              <a:defRPr/>
            </a:pPr>
            <a:r>
              <a:rPr lang="en-US" baseline="0"/>
              <a:t>Third, collaborating across technologies, let alone geographies, is difficult and limits participation in </a:t>
            </a:r>
            <a:r>
              <a:rPr lang="en-US">
                <a:solidFill>
                  <a:schemeClr val="bg1"/>
                </a:solidFill>
                <a:ea typeface="Segoe UI" pitchFamily="34" charset="0"/>
                <a:cs typeface="Segoe UI" pitchFamily="34" charset="0"/>
              </a:rPr>
              <a:t>exploring data and building predictive models. It’s just not that easy to use, so people end up struggling with the technology instead of focusing on the business problem at hand. </a:t>
            </a:r>
            <a:r>
              <a:rPr lang="en-US" b="1">
                <a:solidFill>
                  <a:schemeClr val="bg1"/>
                </a:solidFill>
                <a:ea typeface="Segoe UI" pitchFamily="34" charset="0"/>
                <a:cs typeface="Segoe UI" pitchFamily="34" charset="0"/>
              </a:rPr>
              <a:t>With our solution data scientists can share their workspaces with colleagues securely with a click. </a:t>
            </a:r>
            <a:endParaRPr lang="en-US">
              <a:solidFill>
                <a:schemeClr val="bg1"/>
              </a:solidFill>
              <a:ea typeface="Segoe UI" pitchFamily="34" charset="0"/>
              <a:cs typeface="Segoe UI" pitchFamily="34" charset="0"/>
            </a:endParaRPr>
          </a:p>
          <a:p>
            <a:pPr marL="174056" indent="-174056" defTabSz="946920">
              <a:spcAft>
                <a:spcPts val="345"/>
              </a:spcAft>
              <a:buFont typeface="Arial" panose="020B0604020202020204" pitchFamily="34" charset="0"/>
              <a:buChar char="•"/>
              <a:defRPr/>
            </a:pPr>
            <a:endParaRPr lang="en-US" baseline="0"/>
          </a:p>
          <a:p>
            <a:pPr marL="174056" indent="-174056" defTabSz="946920">
              <a:spcAft>
                <a:spcPts val="345"/>
              </a:spcAft>
              <a:buFont typeface="Arial" panose="020B0604020202020204" pitchFamily="34" charset="0"/>
              <a:buChar char="•"/>
              <a:defRPr/>
            </a:pPr>
            <a:r>
              <a:rPr lang="en-US" baseline="0"/>
              <a:t>Finally, and maybe most discouraging considering the investments involved, many models never achieve business value because it’s so hard to deploy them to production. Imagine spending hundreds of thousands of dollars on a solution and having it never see the light of day. You can see why machine learning has been so niche up to this point. </a:t>
            </a:r>
            <a:r>
              <a:rPr lang="en-US" b="1" baseline="0"/>
              <a:t>Most revolutionary of all, our models can be deployed to production in minutes, allowing data scientists to show value to the business at the speed of the market. </a:t>
            </a:r>
            <a:endParaRPr lang="en-US" baseline="0"/>
          </a:p>
          <a:p>
            <a:pPr defTabSz="946920">
              <a:spcAft>
                <a:spcPts val="345"/>
              </a:spcAft>
              <a:defRPr/>
            </a:pPr>
            <a:endParaRPr lang="en-US">
              <a:solidFill>
                <a:schemeClr val="tx1"/>
              </a:solidFill>
              <a:latin typeface="Segoe UI Light" pitchFamily="34" charset="0"/>
            </a:endParaRPr>
          </a:p>
          <a:p>
            <a:pPr defTabSz="946920">
              <a:spcAft>
                <a:spcPts val="345"/>
              </a:spcAft>
              <a:defRPr/>
            </a:pPr>
            <a:r>
              <a:rPr lang="en-US">
                <a:solidFill>
                  <a:schemeClr val="tx1"/>
                </a:solidFill>
                <a:latin typeface="Segoe UI Light" pitchFamily="34" charset="0"/>
              </a:rPr>
              <a:t>Why is this possible? The power</a:t>
            </a:r>
            <a:r>
              <a:rPr lang="en-US" baseline="0">
                <a:solidFill>
                  <a:schemeClr val="tx1"/>
                </a:solidFill>
                <a:latin typeface="Segoe UI Light" pitchFamily="34" charset="0"/>
              </a:rPr>
              <a:t> of the cloud. </a:t>
            </a:r>
            <a:endParaRPr lang="en-US">
              <a:solidFill>
                <a:schemeClr val="tx1"/>
              </a:solidFill>
              <a:latin typeface="Segoe UI Light" pitchFamily="34" charset="0"/>
            </a:endParaRPr>
          </a:p>
          <a:p>
            <a:pPr defTabSz="946920">
              <a:spcAft>
                <a:spcPts val="345"/>
              </a:spcAft>
              <a:defRPr/>
            </a:pPr>
            <a:endParaRPr lang="en-US">
              <a:solidFill>
                <a:schemeClr val="tx1"/>
              </a:solidFill>
              <a:latin typeface="Segoe UI Light" pitchFamily="34" charset="0"/>
            </a:endParaRPr>
          </a:p>
          <a:p>
            <a:pPr defTabSz="946920">
              <a:spcAft>
                <a:spcPts val="345"/>
              </a:spcAft>
              <a:defRPr/>
            </a:pPr>
            <a:endParaRPr lang="en-US">
              <a:solidFill>
                <a:schemeClr val="tx1"/>
              </a:solidFill>
              <a:latin typeface="Segoe UI Light" pitchFamily="34" charset="0"/>
            </a:endParaRP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79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8/8/2017 9:35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8104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B58A7-4721-4E96-841F-E2F566DBA112}" type="slidenum">
              <a:rPr lang="en-US" smtClean="0"/>
              <a:t>10</a:t>
            </a:fld>
            <a:endParaRPr lang="en-US"/>
          </a:p>
        </p:txBody>
      </p:sp>
    </p:spTree>
    <p:extLst>
      <p:ext uri="{BB962C8B-B14F-4D97-AF65-F5344CB8AC3E}">
        <p14:creationId xmlns:p14="http://schemas.microsoft.com/office/powerpoint/2010/main" val="389493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 Present the range of already parallelized</a:t>
            </a:r>
            <a:r>
              <a:rPr lang="en-US" sz="900" b="0" baseline="0"/>
              <a:t> functions and algorithms available with RevoScaleR</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1">
                <a:gradFill>
                  <a:gsLst>
                    <a:gs pos="0">
                      <a:srgbClr val="FFFFFF"/>
                    </a:gs>
                    <a:gs pos="100000">
                      <a:srgbClr val="FFFFFF"/>
                    </a:gs>
                  </a:gsLst>
                  <a:lin ang="5400000" scaled="0"/>
                </a:gradFill>
                <a:ea typeface="Segoe UI" pitchFamily="34" charset="0"/>
                <a:cs typeface="Segoe UI" pitchFamily="34" charset="0"/>
              </a:rPr>
              <a:t> </a:t>
            </a:r>
            <a:r>
              <a:rPr lang="en-GB" sz="900" b="0">
                <a:solidFill>
                  <a:schemeClr val="tx1"/>
                </a:solidFill>
                <a:ea typeface="+mn-ea"/>
                <a:cs typeface="+mn-cs"/>
              </a:rPr>
              <a:t>This</a:t>
            </a:r>
            <a:r>
              <a:rPr lang="en-GB" sz="900" b="0" baseline="0">
                <a:solidFill>
                  <a:schemeClr val="tx1"/>
                </a:solidFill>
                <a:ea typeface="+mn-ea"/>
                <a:cs typeface="+mn-cs"/>
              </a:rPr>
              <a:t> list shows the functions and algorithms that are available with all versions of R Server.</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We call this the ScaleR Library.</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Each function can:</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Execute work in step in parallel or serial as needed</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work using multiple threads, cores, sockets or nodes</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one or more data block in each thread, core, socket or node</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Combine the results into a single mathematically correct answer</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Do the work either locally or ship the request to another system for completion remotely.</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Completely obscure the complexity of parallelization, multiple steps and iterations from the R programmer</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Four functions, </a:t>
            </a:r>
            <a:r>
              <a:rPr lang="en-GB" sz="900" b="0" baseline="0" err="1">
                <a:solidFill>
                  <a:schemeClr val="tx1"/>
                </a:solidFill>
                <a:ea typeface="+mn-ea"/>
                <a:cs typeface="+mn-cs"/>
              </a:rPr>
              <a:t>rxDataStep</a:t>
            </a:r>
            <a:r>
              <a:rPr lang="en-GB" sz="900" b="0" baseline="0">
                <a:solidFill>
                  <a:schemeClr val="tx1"/>
                </a:solidFill>
                <a:ea typeface="+mn-ea"/>
                <a:cs typeface="+mn-cs"/>
              </a:rPr>
              <a:t>, </a:t>
            </a:r>
            <a:r>
              <a:rPr lang="en-GB" sz="900" b="0" baseline="0" err="1">
                <a:solidFill>
                  <a:schemeClr val="tx1"/>
                </a:solidFill>
                <a:ea typeface="+mn-ea"/>
                <a:cs typeface="+mn-cs"/>
              </a:rPr>
              <a:t>rxExec</a:t>
            </a:r>
            <a:r>
              <a:rPr lang="en-GB" sz="900" b="0" baseline="0">
                <a:solidFill>
                  <a:schemeClr val="tx1"/>
                </a:solidFill>
                <a:ea typeface="+mn-ea"/>
                <a:cs typeface="+mn-cs"/>
              </a:rPr>
              <a:t>, PEMA-R, and the newest </a:t>
            </a:r>
            <a:r>
              <a:rPr lang="en-GB" sz="900" b="0" baseline="0" err="1">
                <a:solidFill>
                  <a:schemeClr val="tx1"/>
                </a:solidFill>
                <a:ea typeface="+mn-ea"/>
                <a:cs typeface="+mn-cs"/>
              </a:rPr>
              <a:t>rxExecBy</a:t>
            </a:r>
            <a:r>
              <a:rPr lang="en-GB" sz="900" b="0" baseline="0">
                <a:solidFill>
                  <a:schemeClr val="tx1"/>
                </a:solidFill>
                <a:ea typeface="+mn-ea"/>
                <a:cs typeface="+mn-cs"/>
              </a:rPr>
              <a:t> provide frameworks for users to write their own routines – functions – algorithms using parallelization.</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While more difficult than pre-written PEMAs, the results are portable – usable on multiple systems</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Easier than writing directly to the platform to create custom algorithms.</a:t>
            </a:r>
          </a:p>
          <a:p>
            <a:pPr marL="0" lvl="0" indent="0" defTabSz="932472" fontAlgn="base">
              <a:lnSpc>
                <a:spcPct val="90000"/>
              </a:lnSpc>
              <a:spcBef>
                <a:spcPct val="0"/>
              </a:spcBef>
              <a:spcAft>
                <a:spcPct val="0"/>
              </a:spcAft>
              <a:buFont typeface="Arial" panose="020B0604020202020204" pitchFamily="34" charset="0"/>
              <a:buNone/>
            </a:pPr>
            <a:endParaRPr lang="en-GB" sz="900" b="0" baseline="0">
              <a:solidFill>
                <a:schemeClr val="tx1"/>
              </a:solidFill>
              <a:ea typeface="+mn-ea"/>
              <a:cs typeface="+mn-cs"/>
            </a:endParaRPr>
          </a:p>
          <a:p>
            <a:pPr marL="0" lvl="0" indent="0" defTabSz="932472" fontAlgn="base">
              <a:lnSpc>
                <a:spcPct val="90000"/>
              </a:lnSpc>
              <a:spcBef>
                <a:spcPct val="0"/>
              </a:spcBef>
              <a:spcAft>
                <a:spcPct val="0"/>
              </a:spcAft>
              <a:buFont typeface="Arial" panose="020B0604020202020204" pitchFamily="34" charset="0"/>
              <a:buNone/>
            </a:pPr>
            <a:r>
              <a:rPr lang="en-GB" sz="900" b="1" baseline="0">
                <a:solidFill>
                  <a:schemeClr val="tx1"/>
                </a:solidFill>
                <a:ea typeface="+mn-ea"/>
                <a:cs typeface="+mn-cs"/>
              </a:rPr>
              <a:t>Notes:</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One algorithm framework – PEMA-R API, is not available in clustered systems – an exception to creating portability across systems.</a:t>
            </a:r>
          </a:p>
        </p:txBody>
      </p:sp>
      <p:sp>
        <p:nvSpPr>
          <p:cNvPr id="4" name="Slide Number Placeholder 3"/>
          <p:cNvSpPr>
            <a:spLocks noGrp="1"/>
          </p:cNvSpPr>
          <p:nvPr>
            <p:ph type="sldNum" sz="quarter" idx="10"/>
          </p:nvPr>
        </p:nvSpPr>
        <p:spPr/>
        <p:txBody>
          <a:bodyPr/>
          <a:lstStyle/>
          <a:p>
            <a:fld id="{790D750A-CBC3-4706-9C62-B6AC1EBEF41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104593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23621" t="169" r="10605" b="-169"/>
          <a:stretch/>
        </p:blipFill>
        <p:spPr>
          <a:xfrm>
            <a:off x="5551464" y="168543"/>
            <a:ext cx="6753905" cy="6837508"/>
          </a:xfrm>
          <a:prstGeom prst="rect">
            <a:avLst/>
          </a:prstGeom>
        </p:spPr>
      </p:pic>
      <p:sp>
        <p:nvSpPr>
          <p:cNvPr id="9"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44"/>
            <a:ext cx="6402388" cy="1315328"/>
          </a:xfrm>
          <a:noFill/>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5673" y="6282184"/>
            <a:ext cx="1706906" cy="365644"/>
          </a:xfrm>
          <a:prstGeom prst="rect">
            <a:avLst/>
          </a:prstGeom>
        </p:spPr>
      </p:pic>
    </p:spTree>
    <p:extLst>
      <p:ext uri="{BB962C8B-B14F-4D97-AF65-F5344CB8AC3E}">
        <p14:creationId xmlns:p14="http://schemas.microsoft.com/office/powerpoint/2010/main" val="4886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86877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82125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050B14B-D5F8-47EA-ABC8-0F7D9DF18729}"/>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5454884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Slide Number Placeholder 2">
            <a:extLst>
              <a:ext uri="{FF2B5EF4-FFF2-40B4-BE49-F238E27FC236}">
                <a16:creationId xmlns:a16="http://schemas.microsoft.com/office/drawing/2014/main" id="{A520E569-50ED-4A72-B6C4-7449388AB870}"/>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1784119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65490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62941" y="2337669"/>
            <a:ext cx="5056883" cy="627864"/>
          </a:xfrm>
        </p:spPr>
        <p:txBody>
          <a:bodyPr anchor="ct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Edit Master text styles</a:t>
            </a:r>
          </a:p>
        </p:txBody>
      </p:sp>
      <p:sp>
        <p:nvSpPr>
          <p:cNvPr id="6" name="Title 5"/>
          <p:cNvSpPr>
            <a:spLocks noGrp="1"/>
          </p:cNvSpPr>
          <p:nvPr>
            <p:ph type="title"/>
          </p:nvPr>
        </p:nvSpPr>
        <p:spPr>
          <a:xfrm>
            <a:off x="274639" y="295274"/>
            <a:ext cx="5763090" cy="1514261"/>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62941" y="3566665"/>
            <a:ext cx="5056883" cy="627864"/>
          </a:xfrm>
        </p:spPr>
        <p:txBody>
          <a:bodyPr anchor="ct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Edit Master text styles</a:t>
            </a:r>
          </a:p>
        </p:txBody>
      </p:sp>
      <p:sp>
        <p:nvSpPr>
          <p:cNvPr id="12" name="Text Placeholder 3"/>
          <p:cNvSpPr>
            <a:spLocks noGrp="1"/>
          </p:cNvSpPr>
          <p:nvPr>
            <p:ph type="body" sz="quarter" idx="13"/>
          </p:nvPr>
        </p:nvSpPr>
        <p:spPr>
          <a:xfrm>
            <a:off x="1162941" y="4795660"/>
            <a:ext cx="5056883" cy="627864"/>
          </a:xfrm>
        </p:spPr>
        <p:txBody>
          <a:bodyPr anchor="ct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Edit Master text styles</a:t>
            </a:r>
          </a:p>
        </p:txBody>
      </p:sp>
    </p:spTree>
    <p:extLst>
      <p:ext uri="{BB962C8B-B14F-4D97-AF65-F5344CB8AC3E}">
        <p14:creationId xmlns:p14="http://schemas.microsoft.com/office/powerpoint/2010/main" val="3869840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userDrawn="1">
          <p15:clr>
            <a:srgbClr val="FBAE40"/>
          </p15:clr>
        </p15:guide>
        <p15:guide id="2" pos="43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5572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64237" y="479425"/>
            <a:ext cx="1446912" cy="310896"/>
          </a:xfrm>
          <a:prstGeom prst="rect">
            <a:avLst/>
          </a:prstGeom>
        </p:spPr>
      </p:pic>
      <p:sp>
        <p:nvSpPr>
          <p:cNvPr id="4" name="Slide Number Placeholder 2">
            <a:extLst>
              <a:ext uri="{FF2B5EF4-FFF2-40B4-BE49-F238E27FC236}">
                <a16:creationId xmlns:a16="http://schemas.microsoft.com/office/drawing/2014/main" id="{EB83127A-8719-4049-9565-41222F5EACF1}"/>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512442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a:solidFill>
                  <a:schemeClr val="accent1"/>
                </a:soli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39" y="295274"/>
            <a:ext cx="11889564" cy="917575"/>
          </a:xfrm>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6EF68A10-2823-4B83-AB22-E5CA4CD73325}"/>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362000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731"/>
            <a:endParaRPr lang="en-US">
              <a:solidFill>
                <a:srgbClr val="505050"/>
              </a:solidFill>
            </a:endParaRPr>
          </a:p>
        </p:txBody>
      </p:sp>
      <p:sp>
        <p:nvSpPr>
          <p:cNvPr id="6" name="Slide Number Placeholder 2">
            <a:extLst>
              <a:ext uri="{FF2B5EF4-FFF2-40B4-BE49-F238E27FC236}">
                <a16:creationId xmlns:a16="http://schemas.microsoft.com/office/drawing/2014/main" id="{3C415755-982A-45BA-9871-0BF80864D364}"/>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865685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12" name="Rectangle 11"/>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3" name="Rectangle 12"/>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
        <p:nvSpPr>
          <p:cNvPr id="14" name="Slide Number Placeholder 2">
            <a:extLst>
              <a:ext uri="{FF2B5EF4-FFF2-40B4-BE49-F238E27FC236}">
                <a16:creationId xmlns:a16="http://schemas.microsoft.com/office/drawing/2014/main" id="{509901A8-BB9D-408E-9D13-2C8B82821F9F}"/>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291680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mp; 2-color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0EACC1-8359-44E0-AFA5-C0A8DDEC26C3}"/>
              </a:ext>
            </a:extLst>
          </p:cNvPr>
          <p:cNvSpPr>
            <a:spLocks noGrp="1"/>
          </p:cNvSpPr>
          <p:nvPr>
            <p:ph type="body" sz="quarter" idx="11" hasCustomPrompt="1"/>
          </p:nvPr>
        </p:nvSpPr>
        <p:spPr>
          <a:xfrm>
            <a:off x="1" y="1"/>
            <a:ext cx="1579417" cy="6994524"/>
          </a:xfrm>
          <a:solidFill>
            <a:srgbClr val="00B050"/>
          </a:solidFill>
        </p:spPr>
        <p:txBody>
          <a:bodyPr vert="vert270" anchor="ctr" anchorCtr="1">
            <a:noAutofit/>
          </a:bodyPr>
          <a:lstStyle>
            <a:lvl1pPr marL="0" indent="0">
              <a:buNone/>
              <a:defRPr sz="7200">
                <a:solidFill>
                  <a:srgbClr val="92D05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7" name="Title Placeholder 1">
            <a:extLst>
              <a:ext uri="{FF2B5EF4-FFF2-40B4-BE49-F238E27FC236}">
                <a16:creationId xmlns:a16="http://schemas.microsoft.com/office/drawing/2014/main" id="{D54748E7-20B2-4411-8157-C7674028BD57}"/>
              </a:ext>
            </a:extLst>
          </p:cNvPr>
          <p:cNvSpPr>
            <a:spLocks noGrp="1"/>
          </p:cNvSpPr>
          <p:nvPr>
            <p:ph type="title"/>
          </p:nvPr>
        </p:nvSpPr>
        <p:spPr>
          <a:xfrm>
            <a:off x="1731816" y="292608"/>
            <a:ext cx="10515600" cy="914400"/>
          </a:xfrm>
          <a:prstGeom prst="rect">
            <a:avLst/>
          </a:prstGeom>
        </p:spPr>
        <p:txBody>
          <a:bodyPr vert="horz" lIns="146304" tIns="91440" rIns="146304" bIns="91440" rtlCol="0" anchor="t" anchorCtr="0">
            <a:normAutofit/>
          </a:bodyPr>
          <a:lstStyle>
            <a:lvl1pPr>
              <a:lnSpc>
                <a:spcPct val="100000"/>
              </a:lnSpc>
              <a:defRPr/>
            </a:lvl1pPr>
          </a:lstStyle>
          <a:p>
            <a:r>
              <a:rPr lang="en-US"/>
              <a:t>Click to edit Master title style</a:t>
            </a:r>
          </a:p>
        </p:txBody>
      </p:sp>
      <p:sp>
        <p:nvSpPr>
          <p:cNvPr id="11" name="Text Placeholder 2">
            <a:extLst>
              <a:ext uri="{FF2B5EF4-FFF2-40B4-BE49-F238E27FC236}">
                <a16:creationId xmlns:a16="http://schemas.microsoft.com/office/drawing/2014/main" id="{76B9F130-FF01-4F89-AA57-A3BED4A5BE13}"/>
              </a:ext>
            </a:extLst>
          </p:cNvPr>
          <p:cNvSpPr>
            <a:spLocks noGrp="1"/>
          </p:cNvSpPr>
          <p:nvPr>
            <p:ph idx="1" hasCustomPrompt="1"/>
          </p:nvPr>
        </p:nvSpPr>
        <p:spPr>
          <a:xfrm>
            <a:off x="1731816" y="1216152"/>
            <a:ext cx="10515600" cy="2231136"/>
          </a:xfrm>
          <a:prstGeom prst="rect">
            <a:avLst/>
          </a:prstGeom>
        </p:spPr>
        <p:txBody>
          <a:bodyPr vert="horz" lIns="91440" tIns="45720" rIns="91440" bIns="45720" rtlCol="0">
            <a:spAutoFit/>
          </a:bodyPr>
          <a:lstStyle>
            <a:lvl1pPr marL="457200" indent="-457200">
              <a:buFont typeface="Arial" panose="020B0604020202020204" pitchFamily="34" charset="0"/>
              <a:buChar char="•"/>
              <a:defRPr sz="2800"/>
            </a:lvl1pPr>
            <a:lvl2pPr marL="742950" indent="-285750">
              <a:buFont typeface="Arial" panose="020B0604020202020204" pitchFamily="34" charset="0"/>
              <a:buChar char="•"/>
              <a:defRPr sz="2800"/>
            </a:lvl2pPr>
            <a:lvl3pPr marL="1200150" indent="-285750">
              <a:buFont typeface="Arial" panose="020B0604020202020204" pitchFamily="34" charset="0"/>
              <a:buChar char="•"/>
              <a:defRPr sz="2800"/>
            </a:lvl3pPr>
            <a:lvl4pPr marL="1657350" indent="-285750">
              <a:buFont typeface="Arial" panose="020B0604020202020204" pitchFamily="34" charset="0"/>
              <a:buChar char="•"/>
              <a:defRPr sz="2800"/>
            </a:lvl4pPr>
            <a:lvl5pPr marL="2114550" indent="-285750">
              <a:buFont typeface="Arial" panose="020B0604020202020204" pitchFamily="34" charset="0"/>
              <a:buChar cha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a:extLst>
              <a:ext uri="{FF2B5EF4-FFF2-40B4-BE49-F238E27FC236}">
                <a16:creationId xmlns:a16="http://schemas.microsoft.com/office/drawing/2014/main" id="{91AE1DA1-4ECE-452A-A6A2-4C6B029A6BF2}"/>
              </a:ext>
            </a:extLst>
          </p:cNvPr>
          <p:cNvSpPr>
            <a:spLocks noGrp="1"/>
          </p:cNvSpPr>
          <p:nvPr>
            <p:ph type="sldNum" sz="quarter" idx="4"/>
          </p:nvPr>
        </p:nvSpPr>
        <p:spPr>
          <a:xfrm>
            <a:off x="1731816"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172057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5484164"/>
          </a:xfrm>
        </p:spPr>
        <p:txBody>
          <a:bodyPr>
            <a:norm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F045B101-CE39-43ED-AFA5-EDF31CDF5FDC}"/>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489025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0"/>
              </a:spcBef>
              <a:buNone/>
              <a:defRPr sz="3600">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0038758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0"/>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
        <p:nvSpPr>
          <p:cNvPr id="8" name="TextBox 7"/>
          <p:cNvSpPr txBox="1"/>
          <p:nvPr userDrawn="1"/>
        </p:nvSpPr>
        <p:spPr>
          <a:xfrm>
            <a:off x="286068" y="3097213"/>
            <a:ext cx="7890686" cy="1209562"/>
          </a:xfrm>
          <a:prstGeom prst="rect">
            <a:avLst/>
          </a:prstGeom>
          <a:noFill/>
        </p:spPr>
        <p:txBody>
          <a:bodyPr wrap="none" lIns="182880" tIns="146304" rIns="182880" bIns="146304" rtlCol="0">
            <a:spAutoFit/>
          </a:bodyPr>
          <a:lstStyle/>
          <a:p>
            <a:pPr>
              <a:lnSpc>
                <a:spcPct val="90000"/>
              </a:lnSpc>
              <a:spcAft>
                <a:spcPts val="600"/>
              </a:spcAft>
            </a:pPr>
            <a:r>
              <a:rPr lang="en-US" sz="66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6068" y="4011302"/>
            <a:ext cx="3485570" cy="849463"/>
          </a:xfrm>
          <a:prstGeom prst="rect">
            <a:avLst/>
          </a:prstGeom>
          <a:noFill/>
        </p:spPr>
        <p:txBody>
          <a:bodyPr wrap="none" lIns="182880" tIns="146304" rIns="182880" bIns="146304" rtlCol="0">
            <a:spAutoFit/>
          </a:bodyPr>
          <a:lstStyle/>
          <a:p>
            <a:pPr>
              <a:lnSpc>
                <a:spcPct val="90000"/>
              </a:lnSpc>
              <a:spcAft>
                <a:spcPts val="600"/>
              </a:spcAft>
            </a:pPr>
            <a:r>
              <a:rPr lang="en-US" sz="4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861770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05450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a:extLst>
              <a:ext uri="{FF2B5EF4-FFF2-40B4-BE49-F238E27FC236}">
                <a16:creationId xmlns:a16="http://schemas.microsoft.com/office/drawing/2014/main" id="{68FA0CDD-D5D2-496D-AF49-45DA8118F6E1}"/>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73687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
            <a:extLst>
              <a:ext uri="{FF2B5EF4-FFF2-40B4-BE49-F238E27FC236}">
                <a16:creationId xmlns:a16="http://schemas.microsoft.com/office/drawing/2014/main" id="{5929BB1B-A9D0-4092-B7DE-C00B2C449D42}"/>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397967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
        <p:nvSpPr>
          <p:cNvPr id="6" name="Slide Number Placeholder 2">
            <a:extLst>
              <a:ext uri="{FF2B5EF4-FFF2-40B4-BE49-F238E27FC236}">
                <a16:creationId xmlns:a16="http://schemas.microsoft.com/office/drawing/2014/main" id="{024E0871-FB10-4146-B694-0C3903E25C47}"/>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346440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Slide Number Placeholder 2">
            <a:extLst>
              <a:ext uri="{FF2B5EF4-FFF2-40B4-BE49-F238E27FC236}">
                <a16:creationId xmlns:a16="http://schemas.microsoft.com/office/drawing/2014/main" id="{AF9A4CFB-1DF5-411B-800E-FE5F5B484819}"/>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142287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5F14071-1F11-478E-B995-69CD45C4B2F5}"/>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38463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5236612-41A0-45B7-A812-B1D4C2278273}"/>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405322841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89"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66076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5000"/>
          </a:blip>
          <a:stretch>
            <a:fillRect/>
          </a:stretch>
        </p:blipFill>
        <p:spPr>
          <a:xfrm>
            <a:off x="3589"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5447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Slide Number Placeholder 2">
            <a:extLst>
              <a:ext uri="{FF2B5EF4-FFF2-40B4-BE49-F238E27FC236}">
                <a16:creationId xmlns:a16="http://schemas.microsoft.com/office/drawing/2014/main" id="{584D0557-21A7-40AF-A3D7-54974E89DA53}"/>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9061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458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Slide Number Placeholder 2">
            <a:extLst>
              <a:ext uri="{FF2B5EF4-FFF2-40B4-BE49-F238E27FC236}">
                <a16:creationId xmlns:a16="http://schemas.microsoft.com/office/drawing/2014/main" id="{4DF2E0B0-EA6E-44FF-825E-102EF8C38A7A}"/>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265616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BBE3F80-7976-42D7-B4C0-90BD9966F3EA}"/>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424186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542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900C8583-D379-4AA6-A091-7404179219D9}"/>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313021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89"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36678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31211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98ABB6C-41EC-4064-8B11-5E6DEC162C7C}"/>
              </a:ext>
            </a:extLst>
          </p:cNvPr>
          <p:cNvSpPr>
            <a:spLocks noGrp="1"/>
          </p:cNvSpPr>
          <p:nvPr>
            <p:ph type="sldNum" sz="quarter" idx="4"/>
          </p:nvPr>
        </p:nvSpPr>
        <p:spPr>
          <a:xfrm>
            <a:off x="0" y="6648399"/>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2002388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08064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1" name="Title 1"/>
          <p:cNvSpPr>
            <a:spLocks noGrp="1"/>
          </p:cNvSpPr>
          <p:nvPr>
            <p:ph type="ctrTitle"/>
          </p:nvPr>
        </p:nvSpPr>
        <p:spPr>
          <a:xfrm>
            <a:off x="512760" y="3472661"/>
            <a:ext cx="3783477" cy="2106407"/>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428139" y="3472661"/>
            <a:ext cx="7379680" cy="2106407"/>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317754" y="6462281"/>
            <a:ext cx="864517"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0" name="Text Placeholder 136"/>
          <p:cNvSpPr>
            <a:spLocks noGrp="1"/>
          </p:cNvSpPr>
          <p:nvPr>
            <p:ph type="body" sz="quarter" idx="35"/>
          </p:nvPr>
        </p:nvSpPr>
        <p:spPr>
          <a:xfrm>
            <a:off x="11242291" y="6452861"/>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31" name="Straight Connector 30"/>
          <p:cNvCxnSpPr/>
          <p:nvPr userDrawn="1"/>
        </p:nvCxnSpPr>
        <p:spPr>
          <a:xfrm>
            <a:off x="1006459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23" name="Text Placeholder 136"/>
          <p:cNvSpPr>
            <a:spLocks noGrp="1"/>
          </p:cNvSpPr>
          <p:nvPr>
            <p:ph type="body" sz="quarter" idx="29"/>
          </p:nvPr>
        </p:nvSpPr>
        <p:spPr>
          <a:xfrm>
            <a:off x="8719305"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24" name="Text Placeholder 136"/>
          <p:cNvSpPr>
            <a:spLocks noGrp="1"/>
          </p:cNvSpPr>
          <p:nvPr>
            <p:ph type="body" sz="quarter" idx="31"/>
          </p:nvPr>
        </p:nvSpPr>
        <p:spPr>
          <a:xfrm>
            <a:off x="7390456" y="630430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25" name="Text Placeholder 136"/>
          <p:cNvSpPr>
            <a:spLocks noGrp="1"/>
          </p:cNvSpPr>
          <p:nvPr>
            <p:ph type="body" sz="quarter" idx="32"/>
          </p:nvPr>
        </p:nvSpPr>
        <p:spPr>
          <a:xfrm>
            <a:off x="6066439" y="6300818"/>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26" name="Text Placeholder 136"/>
          <p:cNvSpPr>
            <a:spLocks noGrp="1"/>
          </p:cNvSpPr>
          <p:nvPr>
            <p:ph type="body" sz="quarter" idx="33"/>
          </p:nvPr>
        </p:nvSpPr>
        <p:spPr>
          <a:xfrm>
            <a:off x="4514560"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27" name="Text Placeholder 136"/>
          <p:cNvSpPr>
            <a:spLocks noGrp="1"/>
          </p:cNvSpPr>
          <p:nvPr>
            <p:ph type="body" sz="quarter" idx="34"/>
          </p:nvPr>
        </p:nvSpPr>
        <p:spPr>
          <a:xfrm>
            <a:off x="2558333" y="6304304"/>
            <a:ext cx="152874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28" name="TextBox 27"/>
          <p:cNvSpPr txBox="1"/>
          <p:nvPr userDrawn="1"/>
        </p:nvSpPr>
        <p:spPr>
          <a:xfrm>
            <a:off x="2558333"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Products and Services</a:t>
            </a:r>
          </a:p>
        </p:txBody>
      </p:sp>
      <p:sp>
        <p:nvSpPr>
          <p:cNvPr id="29" name="TextBox 28"/>
          <p:cNvSpPr txBox="1"/>
          <p:nvPr userDrawn="1"/>
        </p:nvSpPr>
        <p:spPr>
          <a:xfrm>
            <a:off x="4509647" y="604085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Organization Size</a:t>
            </a:r>
          </a:p>
        </p:txBody>
      </p:sp>
      <p:sp>
        <p:nvSpPr>
          <p:cNvPr id="32" name="TextBox 31"/>
          <p:cNvSpPr txBox="1"/>
          <p:nvPr userDrawn="1"/>
        </p:nvSpPr>
        <p:spPr>
          <a:xfrm>
            <a:off x="6066439" y="603196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Industry</a:t>
            </a:r>
          </a:p>
        </p:txBody>
      </p:sp>
      <p:sp>
        <p:nvSpPr>
          <p:cNvPr id="33" name="TextBox 32"/>
          <p:cNvSpPr txBox="1"/>
          <p:nvPr userDrawn="1"/>
        </p:nvSpPr>
        <p:spPr>
          <a:xfrm>
            <a:off x="7374017" y="6032750"/>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Country</a:t>
            </a:r>
          </a:p>
        </p:txBody>
      </p:sp>
      <p:sp>
        <p:nvSpPr>
          <p:cNvPr id="39" name="TextBox 38"/>
          <p:cNvSpPr txBox="1"/>
          <p:nvPr userDrawn="1"/>
        </p:nvSpPr>
        <p:spPr>
          <a:xfrm>
            <a:off x="8719305" y="604229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Business Need</a:t>
            </a:r>
          </a:p>
        </p:txBody>
      </p:sp>
      <p:sp>
        <p:nvSpPr>
          <p:cNvPr id="34" name="Slide Number Placeholder 2">
            <a:extLst>
              <a:ext uri="{FF2B5EF4-FFF2-40B4-BE49-F238E27FC236}">
                <a16:creationId xmlns:a16="http://schemas.microsoft.com/office/drawing/2014/main" id="{9DA40CFC-D49C-43EC-B324-86BA11F6995E}"/>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err="1"/>
              <a:t>DataAmp</a:t>
            </a:r>
            <a:r>
              <a:rPr lang="en-US"/>
              <a:t>: </a:t>
            </a:r>
            <a:fld id="{48946B46-2E2C-4C94-BFD3-7F36A50DF711}" type="slidenum">
              <a:rPr lang="en-US" smtClean="0"/>
              <a:pPr/>
              <a:t>‹#›</a:t>
            </a:fld>
            <a:endParaRPr lang="en-US"/>
          </a:p>
        </p:txBody>
      </p:sp>
    </p:spTree>
    <p:extLst>
      <p:ext uri="{BB962C8B-B14F-4D97-AF65-F5344CB8AC3E}">
        <p14:creationId xmlns:p14="http://schemas.microsoft.com/office/powerpoint/2010/main" val="913423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1E17295C-A319-4EB3-8551-C682183A8833}"/>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0250586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C1ADBE62-225D-4942-A6FB-AD7A30376FC2}"/>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0905829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3CD40F44-7D11-4A2B-ADFF-DC91CE967D8F}"/>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698211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68DBA47D-F7F0-44AD-B24D-C5DA7219FB6B}"/>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1595084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075AB60-19D5-40DE-9566-B1D4FB9839D3}"/>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6068438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8.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24"/>
          <a:stretch>
            <a:fillRect/>
          </a:stretch>
        </p:blipFill>
        <p:spPr>
          <a:xfrm rot="5400000">
            <a:off x="9393899" y="3050513"/>
            <a:ext cx="6995160" cy="894134"/>
          </a:xfrm>
          <a:prstGeom prst="rect">
            <a:avLst/>
          </a:prstGeom>
        </p:spPr>
      </p:pic>
      <p:sp>
        <p:nvSpPr>
          <p:cNvPr id="3" name="Slide Number Placeholder 2">
            <a:extLst>
              <a:ext uri="{FF2B5EF4-FFF2-40B4-BE49-F238E27FC236}">
                <a16:creationId xmlns:a16="http://schemas.microsoft.com/office/drawing/2014/main" id="{54FA3BD5-2987-4FE3-8A4E-8BDB2D1D34FA}"/>
              </a:ext>
            </a:extLst>
          </p:cNvPr>
          <p:cNvSpPr>
            <a:spLocks noGrp="1"/>
          </p:cNvSpPr>
          <p:nvPr>
            <p:ph type="sldNum" sz="quarter" idx="4"/>
          </p:nvPr>
        </p:nvSpPr>
        <p:spPr>
          <a:xfrm>
            <a:off x="0" y="6623685"/>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656609277"/>
      </p:ext>
    </p:extLst>
  </p:cSld>
  <p:clrMap bg1="lt1" tx1="dk1" bg2="lt2" tx2="dk2" accent1="accent1" accent2="accent2" accent3="accent3" accent4="accent4" accent5="accent5" accent6="accent6" hlink="hlink" folHlink="folHlink"/>
  <p:sldLayoutIdLst>
    <p:sldLayoutId id="2147484779" r:id="rId1"/>
    <p:sldLayoutId id="2147484710" r:id="rId2"/>
    <p:sldLayoutId id="2147484711" r:id="rId3"/>
    <p:sldLayoutId id="2147484712" r:id="rId4"/>
    <p:sldLayoutId id="2147484713" r:id="rId5"/>
    <p:sldLayoutId id="2147484715" r:id="rId6"/>
    <p:sldLayoutId id="2147484716" r:id="rId7"/>
    <p:sldLayoutId id="2147484717" r:id="rId8"/>
    <p:sldLayoutId id="2147484719" r:id="rId9"/>
    <p:sldLayoutId id="2147484722" r:id="rId10"/>
    <p:sldLayoutId id="2147484723" r:id="rId11"/>
    <p:sldLayoutId id="2147484725" r:id="rId12"/>
    <p:sldLayoutId id="2147484729" r:id="rId13"/>
    <p:sldLayoutId id="2147484731" r:id="rId14"/>
    <p:sldLayoutId id="2147484767" r:id="rId15"/>
    <p:sldLayoutId id="2147484741" r:id="rId16"/>
    <p:sldLayoutId id="2147484730" r:id="rId17"/>
    <p:sldLayoutId id="2147484780" r:id="rId18"/>
    <p:sldLayoutId id="2147484781" r:id="rId19"/>
    <p:sldLayoutId id="2147484871" r:id="rId20"/>
    <p:sldLayoutId id="2147484872" r:id="rId21"/>
    <p:sldLayoutId id="214748489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9260258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 id="2147484892"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video" Target="NULL" TargetMode="External"/><Relationship Id="rId7" Type="http://schemas.openxmlformats.org/officeDocument/2006/relationships/slideLayout" Target="../slideLayouts/slideLayout9.xml"/><Relationship Id="rId2" Type="http://schemas.openxmlformats.org/officeDocument/2006/relationships/tags" Target="../tags/tag1.xml"/><Relationship Id="rId1" Type="http://schemas.openxmlformats.org/officeDocument/2006/relationships/customXml" Target="../../customXml/item7.xml"/><Relationship Id="rId6" Type="http://schemas.microsoft.com/office/2007/relationships/media" Target="../media/media1.mp4"/><Relationship Id="rId5" Type="http://schemas.openxmlformats.org/officeDocument/2006/relationships/tags" Target="../tags/tag2.xml"/><Relationship Id="rId10" Type="http://schemas.openxmlformats.org/officeDocument/2006/relationships/image" Target="../media/image71.gif"/><Relationship Id="rId4" Type="http://schemas.openxmlformats.org/officeDocument/2006/relationships/customXml" Target="../../customXml/item2.xml"/><Relationship Id="rId9"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hyperlink" Target="https://www.google.com/url?sa=i&amp;rct=j&amp;q=&amp;esrc=s&amp;source=images&amp;cd=&amp;cad=rja&amp;uact=8&amp;ved=0ahUKEwiMwdzPy_jOAhVS3mMKHTdHBbwQjRwIBw&amp;url=https://azure.microsoft.com/en-us/services/sql-database/&amp;bvm=bv.131783435,d.cGc&amp;psig=AFQjCNHRtqSiPp_kS7OYes-Oja2bvhB7hw&amp;ust=1473177399509321" TargetMode="External"/><Relationship Id="rId21" Type="http://schemas.openxmlformats.org/officeDocument/2006/relationships/image" Target="../media/image41.pn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hyperlink" Target="https://www.google.com/url?sa=i&amp;rct=j&amp;q=&amp;esrc=s&amp;source=images&amp;cd=&amp;cad=rja&amp;uact=8&amp;ved=0ahUKEwiYyJXU1vjOAhVX92MKHaRQBaoQjRwIBw&amp;url=https://azure.microsoft.com/en-us/services/hdinsight/&amp;psig=AFQjCNH1jLcNJgHZYmVrfnO8DLjo4oWQfw&amp;ust=1473180362351342" TargetMode="External"/><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hyperlink" Target="https://www.google.com/url?sa=i&amp;rct=j&amp;q=&amp;esrc=s&amp;source=images&amp;cd=&amp;cad=rja&amp;uact=8&amp;ved=0ahUKEwi965G91_jOAhVB9GMKHXcaBsIQjRwIBw&amp;url=https://azure.microsoft.com/en-us/documentation/services/machine-learning/&amp;psig=AFQjCNG_PUlY8ncsfxqaDXwwo5WjCNKwdA&amp;ust=1473180583179332" TargetMode="External"/><Relationship Id="rId19"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4.png"/><Relationship Id="rId22"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77.jpeg"/><Relationship Id="rId12"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1.gif"/><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0.png"/><Relationship Id="rId12" Type="http://schemas.openxmlformats.org/officeDocument/2006/relationships/image" Target="../media/image71.gif"/><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78.png"/><Relationship Id="rId11" Type="http://schemas.openxmlformats.org/officeDocument/2006/relationships/image" Target="../media/image72.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6.png"/><Relationship Id="rId4" Type="http://schemas.openxmlformats.org/officeDocument/2006/relationships/image" Target="../media/image76.png"/><Relationship Id="rId9" Type="http://schemas.openxmlformats.org/officeDocument/2006/relationships/image" Target="../media/image85.png"/><Relationship Id="rId1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93.jpg"/><Relationship Id="rId3" Type="http://schemas.openxmlformats.org/officeDocument/2006/relationships/slideLayout" Target="../slideLayouts/slideLayout9.xml"/><Relationship Id="rId7" Type="http://schemas.openxmlformats.org/officeDocument/2006/relationships/image" Target="../media/image9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6.emf"/><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6.xml"/><Relationship Id="rId7" Type="http://schemas.openxmlformats.org/officeDocument/2006/relationships/image" Target="../media/image94.png"/><Relationship Id="rId2" Type="http://schemas.openxmlformats.org/officeDocument/2006/relationships/video" Target="NULL" TargetMode="External"/><Relationship Id="rId1" Type="http://schemas.openxmlformats.org/officeDocument/2006/relationships/tags" Target="../tags/tag5.xml"/><Relationship Id="rId6" Type="http://schemas.openxmlformats.org/officeDocument/2006/relationships/notesSlide" Target="../notesSlides/notesSlide32.xml"/><Relationship Id="rId5" Type="http://schemas.openxmlformats.org/officeDocument/2006/relationships/slideLayout" Target="../slideLayouts/slideLayout9.xml"/><Relationship Id="rId10" Type="http://schemas.openxmlformats.org/officeDocument/2006/relationships/image" Target="../media/image70.png"/><Relationship Id="rId4" Type="http://schemas.microsoft.com/office/2007/relationships/media" Target="../media/media1.mp4"/><Relationship Id="rId9"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71.gif"/><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71.gif"/><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72.png"/><Relationship Id="rId4" Type="http://schemas.openxmlformats.org/officeDocument/2006/relationships/image" Target="../media/image71.gi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71.gif"/><Relationship Id="rId5" Type="http://schemas.openxmlformats.org/officeDocument/2006/relationships/image" Target="../media/image96.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65.jpeg"/></Relationships>
</file>

<file path=ppt/slides/_rels/slide4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00.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emf"/><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8.png"/><Relationship Id="rId11" Type="http://schemas.openxmlformats.org/officeDocument/2006/relationships/image" Target="../media/image45.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21.emf"/><Relationship Id="rId9" Type="http://schemas.openxmlformats.org/officeDocument/2006/relationships/image" Target="../media/image51.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105.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107.png"/><Relationship Id="rId5" Type="http://schemas.openxmlformats.org/officeDocument/2006/relationships/hyperlink" Target="http://swagger.io/swagger-codegen/" TargetMode="External"/><Relationship Id="rId4" Type="http://schemas.openxmlformats.org/officeDocument/2006/relationships/hyperlink" Target="https://github.com/Azure/autorest"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gif"/></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63.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9.xml"/><Relationship Id="rId5" Type="http://schemas.openxmlformats.org/officeDocument/2006/relationships/hyperlink" Target="https://www.indeed.com/jobtrends/q-%22Data-Scientist%22-q-R-q-SAS.html" TargetMode="External"/><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s://mran.microsoft.com/documents/getting-started/#begin" TargetMode="External"/><Relationship Id="rId7" Type="http://schemas.openxmlformats.org/officeDocument/2006/relationships/hyperlink" Target="https://azure.microsoft.com/marketplace/?term=R+server"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hyperlink" Target="https://gallery.cortanaintelligence.com/browse?s=R%20Server&amp;skip=0&amp;categories=%5b%2210%22%5d" TargetMode="External"/><Relationship Id="rId5" Type="http://schemas.openxmlformats.org/officeDocument/2006/relationships/hyperlink" Target="https://gallery.cortanaintelligence.com/Collection/ML-Templates-with-SQL-Server-R-Services-1" TargetMode="External"/><Relationship Id="rId4" Type="http://schemas.openxmlformats.org/officeDocument/2006/relationships/hyperlink" Target="https://mran.microsoft.com/documents/getting-started/#books" TargetMode="External"/><Relationship Id="rId9" Type="http://schemas.openxmlformats.org/officeDocument/2006/relationships/image" Target="../media/image121.svg"/></Relationships>
</file>

<file path=ppt/slides/_rels/slide71.xml.rels><?xml version="1.0" encoding="UTF-8" standalone="yes"?>
<Relationships xmlns="http://schemas.openxmlformats.org/package/2006/relationships"><Relationship Id="rId8" Type="http://schemas.openxmlformats.org/officeDocument/2006/relationships/hyperlink" Target="https://azure.microsoft.com/en-us/marketplace/partners/microsoft/sqlserver2016rtmenterprisewindowsserver2016/" TargetMode="External"/><Relationship Id="rId3" Type="http://schemas.openxmlformats.org/officeDocument/2006/relationships/hyperlink" Target="https://www.visualstudio.com/vs/rtvs/" TargetMode="External"/><Relationship Id="rId7" Type="http://schemas.openxmlformats.org/officeDocument/2006/relationships/hyperlink" Target="https://azure.microsoft.com/en-us/marketplace/partners/microsoft-ads/standard-data-science-vm/"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hyperlink" Target="https://msdn.microsoft.com/en-us/microsoft-r/index" TargetMode="External"/><Relationship Id="rId5" Type="http://schemas.openxmlformats.org/officeDocument/2006/relationships/hyperlink" Target="https://www.microsoft.com/en-us/cloud-platform/r-server" TargetMode="External"/><Relationship Id="rId4" Type="http://schemas.openxmlformats.org/officeDocument/2006/relationships/hyperlink" Target="https://microsoft.sharepoint.com/teams/LearnAnalytics" TargetMode="External"/><Relationship Id="rId9" Type="http://schemas.openxmlformats.org/officeDocument/2006/relationships/hyperlink" Target="https://azure.microsoft.com/en-us/marketplace/partners/microsoft/microsoftrserveronlinux/"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125.jpeg"/><Relationship Id="rId5" Type="http://schemas.openxmlformats.org/officeDocument/2006/relationships/diagramQuickStyle" Target="../diagrams/quickStyle1.xml"/><Relationship Id="rId10" Type="http://schemas.openxmlformats.org/officeDocument/2006/relationships/image" Target="../media/image124.png"/><Relationship Id="rId4" Type="http://schemas.openxmlformats.org/officeDocument/2006/relationships/diagramLayout" Target="../diagrams/layout1.xml"/><Relationship Id="rId9" Type="http://schemas.openxmlformats.org/officeDocument/2006/relationships/image" Target="../media/image123.png"/></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image" Target="../media/image128.png"/><Relationship Id="rId5" Type="http://schemas.openxmlformats.org/officeDocument/2006/relationships/hyperlink" Target="http://redmonk.com/sogrady/2016/07/20/language-rankings-6-16/" TargetMode="External"/><Relationship Id="rId4" Type="http://schemas.openxmlformats.org/officeDocument/2006/relationships/hyperlink" Target="http://spectrum.ieee.org/computing/software/the-2016-top-programming-languages"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www.kdnuggets.com/2016/06/r-python-top-analytics-data-mining-data-science-software.html" TargetMode="External"/><Relationship Id="rId2" Type="http://schemas.openxmlformats.org/officeDocument/2006/relationships/notesSlide" Target="../notesSlides/notesSlide68.xml"/><Relationship Id="rId1" Type="http://schemas.openxmlformats.org/officeDocument/2006/relationships/slideLayout" Target="../slideLayouts/slideLayout18.xml"/><Relationship Id="rId6" Type="http://schemas.openxmlformats.org/officeDocument/2006/relationships/hyperlink" Target="http://blog.revolutionanalytics.com/2015/11/new-surveys-show-continued-popularity-of-r.html" TargetMode="External"/><Relationship Id="rId5" Type="http://schemas.openxmlformats.org/officeDocument/2006/relationships/image" Target="../media/image130.png"/><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13.xml"/><Relationship Id="rId7" Type="http://schemas.openxmlformats.org/officeDocument/2006/relationships/hyperlink" Target="http://www.maths.lancs.ac.uk/~rowlings/R/TaskViews/" TargetMode="External"/><Relationship Id="rId2" Type="http://schemas.openxmlformats.org/officeDocument/2006/relationships/video" Target="NULL" TargetMode="External"/><Relationship Id="rId1" Type="http://schemas.openxmlformats.org/officeDocument/2006/relationships/tags" Target="../tags/tag12.xml"/><Relationship Id="rId6" Type="http://schemas.openxmlformats.org/officeDocument/2006/relationships/notesSlide" Target="../notesSlides/notesSlide70.xml"/><Relationship Id="rId5" Type="http://schemas.openxmlformats.org/officeDocument/2006/relationships/slideLayout" Target="../slideLayouts/slideLayout9.xml"/><Relationship Id="rId4" Type="http://schemas.microsoft.com/office/2007/relationships/media" Target="../media/media2.mp4"/><Relationship Id="rId9"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emf"/><Relationship Id="rId7"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hyperlink" Target="https://www.google.com/url?sa=i&amp;rct=j&amp;q=&amp;esrc=s&amp;source=images&amp;cd=&amp;cad=rja&amp;uact=8&amp;ved=0ahUKEwiYyJXU1vjOAhVX92MKHaRQBaoQjRwIBw&amp;url=https://azure.microsoft.com/en-us/services/hdinsight/&amp;psig=AFQjCNH1jLcNJgHZYmVrfnO8DLjo4oWQfw&amp;ust=1473180362351342" TargetMode="External"/><Relationship Id="rId5" Type="http://schemas.openxmlformats.org/officeDocument/2006/relationships/image" Target="../media/image98.emf"/><Relationship Id="rId4" Type="http://schemas.openxmlformats.org/officeDocument/2006/relationships/image" Target="../media/image132.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9.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4.png"/><Relationship Id="rId16"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62.png"/><Relationship Id="rId5" Type="http://schemas.openxmlformats.org/officeDocument/2006/relationships/image" Target="../media/image57.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92049" y="1259745"/>
            <a:ext cx="5694401" cy="2070573"/>
          </a:xfrm>
        </p:spPr>
        <p:txBody>
          <a:bodyPr>
            <a:normAutofit fontScale="90000"/>
          </a:bodyPr>
          <a:lstStyle/>
          <a:p>
            <a:r>
              <a:rPr lang="en-US" sz="2800"/>
              <a:t>Technical Overview </a:t>
            </a:r>
            <a:br>
              <a:rPr lang="en-US" sz="4000"/>
            </a:br>
            <a:br>
              <a:rPr lang="en-US" sz="2800"/>
            </a:br>
            <a:r>
              <a:rPr lang="en-US" sz="4000"/>
              <a:t>Architecting Advanced Analytics With</a:t>
            </a:r>
            <a:br>
              <a:rPr lang="en-US" sz="4000"/>
            </a:br>
            <a:r>
              <a:rPr lang="en-US" sz="4000"/>
              <a:t>Microsoft R Server</a:t>
            </a:r>
          </a:p>
        </p:txBody>
      </p:sp>
      <p:sp>
        <p:nvSpPr>
          <p:cNvPr id="3" name="Title 3">
            <a:extLst>
              <a:ext uri="{FF2B5EF4-FFF2-40B4-BE49-F238E27FC236}">
                <a16:creationId xmlns:a16="http://schemas.microsoft.com/office/drawing/2014/main" id="{30A94676-9215-46A3-BD46-C8E8BA3C6F8F}"/>
              </a:ext>
            </a:extLst>
          </p:cNvPr>
          <p:cNvSpPr txBox="1">
            <a:spLocks/>
          </p:cNvSpPr>
          <p:nvPr/>
        </p:nvSpPr>
        <p:spPr bwMode="auto">
          <a:xfrm>
            <a:off x="192049" y="4478481"/>
            <a:ext cx="5694401" cy="642537"/>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398" b="0" kern="1200" cap="none" spc="-100" baseline="0">
                <a:ln w="3175">
                  <a:noFill/>
                </a:ln>
                <a:gradFill>
                  <a:gsLst>
                    <a:gs pos="64646">
                      <a:srgbClr val="FFFFFF"/>
                    </a:gs>
                    <a:gs pos="45000">
                      <a:srgbClr val="FFFFFF"/>
                    </a:gs>
                  </a:gsLst>
                  <a:lin ang="5400000" scaled="0"/>
                </a:gradFill>
                <a:effectLst/>
                <a:latin typeface="+mj-lt"/>
                <a:ea typeface="+mn-ea"/>
                <a:cs typeface="Segoe UI" pitchFamily="34" charset="0"/>
              </a:defRPr>
            </a:lvl1pPr>
          </a:lstStyle>
          <a:p>
            <a:r>
              <a:rPr lang="en-US" sz="2400"/>
              <a:t>&lt;Presenter Name&gt;</a:t>
            </a:r>
          </a:p>
          <a:p>
            <a:r>
              <a:rPr lang="en-US" sz="2400"/>
              <a:t>&lt;Contact Info&gt;</a:t>
            </a:r>
          </a:p>
          <a:p>
            <a:r>
              <a:rPr lang="en-US" sz="2400"/>
              <a:t>&lt;Date&gt;</a:t>
            </a:r>
          </a:p>
        </p:txBody>
      </p:sp>
    </p:spTree>
    <p:extLst>
      <p:ext uri="{BB962C8B-B14F-4D97-AF65-F5344CB8AC3E}">
        <p14:creationId xmlns:p14="http://schemas.microsoft.com/office/powerpoint/2010/main" val="66577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CRAN:  10,000 packages and growing…</a:t>
            </a:r>
            <a:br>
              <a:rPr lang="en-US"/>
            </a:br>
            <a:r>
              <a:rPr lang="en-US" sz="3600"/>
              <a:t>(</a:t>
            </a:r>
            <a:r>
              <a:rPr lang="en-US" sz="3600" i="1">
                <a:solidFill>
                  <a:srgbClr val="FF0000"/>
                </a:solidFill>
              </a:rPr>
              <a:t>who could possibly ask for more??</a:t>
            </a:r>
            <a:r>
              <a:rPr lang="en-US" sz="3600"/>
              <a:t>)</a:t>
            </a:r>
            <a:endParaRPr lang="en-US"/>
          </a:p>
        </p:txBody>
      </p:sp>
      <p:pic>
        <p:nvPicPr>
          <p:cNvPr id="7" name="Picture 6">
            <a:hlinkClick r:id="rId3"/>
          </p:cNvPr>
          <p:cNvPicPr>
            <a:picLocks noChangeAspect="1"/>
          </p:cNvPicPr>
          <p:nvPr/>
        </p:nvPicPr>
        <p:blipFill>
          <a:blip r:embed="rId4"/>
          <a:stretch>
            <a:fillRect/>
          </a:stretch>
        </p:blipFill>
        <p:spPr>
          <a:xfrm>
            <a:off x="75420" y="1828799"/>
            <a:ext cx="12276998" cy="5165725"/>
          </a:xfrm>
          <a:prstGeom prst="rect">
            <a:avLst/>
          </a:prstGeom>
        </p:spPr>
      </p:pic>
    </p:spTree>
    <p:extLst>
      <p:ext uri="{BB962C8B-B14F-4D97-AF65-F5344CB8AC3E}">
        <p14:creationId xmlns:p14="http://schemas.microsoft.com/office/powerpoint/2010/main" val="1087321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74639" y="1212850"/>
            <a:ext cx="11887200" cy="4259628"/>
          </a:xfrm>
        </p:spPr>
        <p:txBody>
          <a:bodyPr>
            <a:normAutofit fontScale="85000" lnSpcReduction="20000"/>
          </a:bodyPr>
          <a:lstStyle/>
          <a:p>
            <a:pPr marL="0" indent="0">
              <a:buNone/>
            </a:pPr>
            <a:r>
              <a:rPr lang="en-US"/>
              <a:t>While very well adopted, changing data needs are affecting R’s usability for emerging big data analytics tasks:</a:t>
            </a:r>
            <a:br>
              <a:rPr lang="en-US"/>
            </a:br>
            <a:endParaRPr lang="en-US"/>
          </a:p>
          <a:p>
            <a:r>
              <a:rPr lang="en-US"/>
              <a:t>Scale:</a:t>
            </a:r>
          </a:p>
          <a:p>
            <a:pPr lvl="1"/>
            <a:r>
              <a:rPr lang="en-US"/>
              <a:t>Limited data scale</a:t>
            </a:r>
          </a:p>
          <a:p>
            <a:r>
              <a:rPr lang="en-US"/>
              <a:t>Speed:</a:t>
            </a:r>
          </a:p>
          <a:p>
            <a:pPr lvl="1"/>
            <a:r>
              <a:rPr lang="en-US"/>
              <a:t>Speed of analysis suffers as data grows</a:t>
            </a:r>
          </a:p>
          <a:p>
            <a:r>
              <a:rPr lang="en-US">
                <a:solidFill>
                  <a:schemeClr val="tx1">
                    <a:lumMod val="60000"/>
                    <a:lumOff val="40000"/>
                  </a:schemeClr>
                </a:solidFill>
              </a:rPr>
              <a:t>Support:</a:t>
            </a:r>
          </a:p>
          <a:p>
            <a:pPr lvl="1"/>
            <a:r>
              <a:rPr lang="en-US">
                <a:solidFill>
                  <a:schemeClr val="tx1">
                    <a:lumMod val="60000"/>
                    <a:lumOff val="40000"/>
                  </a:schemeClr>
                </a:solidFill>
              </a:rPr>
              <a:t>Inadequacy of Community Support</a:t>
            </a:r>
          </a:p>
          <a:p>
            <a:r>
              <a:rPr lang="en-US">
                <a:solidFill>
                  <a:schemeClr val="tx1">
                    <a:lumMod val="60000"/>
                    <a:lumOff val="40000"/>
                  </a:schemeClr>
                </a:solidFill>
              </a:rPr>
              <a:t>Application Governance:</a:t>
            </a:r>
          </a:p>
          <a:p>
            <a:pPr lvl="1"/>
            <a:r>
              <a:rPr lang="en-US">
                <a:solidFill>
                  <a:schemeClr val="tx1">
                    <a:lumMod val="60000"/>
                    <a:lumOff val="40000"/>
                  </a:schemeClr>
                </a:solidFill>
              </a:rPr>
              <a:t>Commonly prohibited in production systems without commercial vendor</a:t>
            </a:r>
          </a:p>
        </p:txBody>
      </p:sp>
      <p:sp>
        <p:nvSpPr>
          <p:cNvPr id="2" name="Title 1"/>
          <p:cNvSpPr>
            <a:spLocks noGrp="1"/>
          </p:cNvSpPr>
          <p:nvPr>
            <p:ph type="title"/>
          </p:nvPr>
        </p:nvSpPr>
        <p:spPr/>
        <p:txBody>
          <a:bodyPr/>
          <a:lstStyle/>
          <a:p>
            <a:r>
              <a:rPr lang="en-US"/>
              <a:t>Open Source R limitations to consider:</a:t>
            </a:r>
          </a:p>
        </p:txBody>
      </p:sp>
    </p:spTree>
    <p:extLst>
      <p:ext uri="{BB962C8B-B14F-4D97-AF65-F5344CB8AC3E}">
        <p14:creationId xmlns:p14="http://schemas.microsoft.com/office/powerpoint/2010/main" val="162325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Freeform: Shape 982">
            <a:extLst>
              <a:ext uri="{FF2B5EF4-FFF2-40B4-BE49-F238E27FC236}">
                <a16:creationId xmlns:a16="http://schemas.microsoft.com/office/drawing/2014/main" id="{9BC51ECD-4461-458B-A9FA-510318E40CC1}"/>
              </a:ext>
            </a:extLst>
          </p:cNvPr>
          <p:cNvSpPr/>
          <p:nvPr/>
        </p:nvSpPr>
        <p:spPr bwMode="auto">
          <a:xfrm>
            <a:off x="2216727" y="3939047"/>
            <a:ext cx="9458037" cy="1722844"/>
          </a:xfrm>
          <a:custGeom>
            <a:avLst/>
            <a:gdLst>
              <a:gd name="connsiteX0" fmla="*/ 6483928 w 9458037"/>
              <a:gd name="connsiteY0" fmla="*/ 0 h 2549236"/>
              <a:gd name="connsiteX1" fmla="*/ 0 w 9458037"/>
              <a:gd name="connsiteY1" fmla="*/ 2466109 h 2549236"/>
              <a:gd name="connsiteX2" fmla="*/ 9458037 w 9458037"/>
              <a:gd name="connsiteY2" fmla="*/ 2549236 h 2549236"/>
              <a:gd name="connsiteX3" fmla="*/ 9310255 w 9458037"/>
              <a:gd name="connsiteY3" fmla="*/ 249381 h 2549236"/>
              <a:gd name="connsiteX4" fmla="*/ 6483928 w 9458037"/>
              <a:gd name="connsiteY4" fmla="*/ 0 h 2549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037" h="2549236">
                <a:moveTo>
                  <a:pt x="6483928" y="0"/>
                </a:moveTo>
                <a:lnTo>
                  <a:pt x="0" y="2466109"/>
                </a:lnTo>
                <a:lnTo>
                  <a:pt x="9458037" y="2549236"/>
                </a:lnTo>
                <a:lnTo>
                  <a:pt x="9310255" y="249381"/>
                </a:lnTo>
                <a:lnTo>
                  <a:pt x="6483928" y="0"/>
                </a:ln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5BEAD4B2-72AF-4FAE-A2B5-7845A0EBD5D1}"/>
              </a:ext>
            </a:extLst>
          </p:cNvPr>
          <p:cNvSpPr>
            <a:spLocks noGrp="1"/>
          </p:cNvSpPr>
          <p:nvPr>
            <p:ph type="body" sz="quarter" idx="11"/>
          </p:nvPr>
        </p:nvSpPr>
        <p:spPr/>
        <p:txBody>
          <a:bodyPr/>
          <a:lstStyle/>
          <a:p>
            <a:r>
              <a:rPr lang="en-US"/>
              <a:t>Choice</a:t>
            </a:r>
          </a:p>
        </p:txBody>
      </p:sp>
      <p:sp>
        <p:nvSpPr>
          <p:cNvPr id="2" name="Title 1">
            <a:extLst>
              <a:ext uri="{FF2B5EF4-FFF2-40B4-BE49-F238E27FC236}">
                <a16:creationId xmlns:a16="http://schemas.microsoft.com/office/drawing/2014/main" id="{B6D3D8DC-48A6-4710-B9B0-E2E708F5E926}"/>
              </a:ext>
            </a:extLst>
          </p:cNvPr>
          <p:cNvSpPr>
            <a:spLocks noGrp="1"/>
          </p:cNvSpPr>
          <p:nvPr>
            <p:ph type="title"/>
          </p:nvPr>
        </p:nvSpPr>
        <p:spPr/>
        <p:txBody>
          <a:bodyPr>
            <a:noAutofit/>
          </a:bodyPr>
          <a:lstStyle/>
          <a:p>
            <a:pPr lvl="0"/>
            <a:r>
              <a:rPr lang="en-US" sz="4000"/>
              <a:t>The best of open source &amp; Microsoft technologies</a:t>
            </a:r>
          </a:p>
        </p:txBody>
      </p:sp>
      <p:sp>
        <p:nvSpPr>
          <p:cNvPr id="177" name="Text Placeholder 176">
            <a:extLst>
              <a:ext uri="{FF2B5EF4-FFF2-40B4-BE49-F238E27FC236}">
                <a16:creationId xmlns:a16="http://schemas.microsoft.com/office/drawing/2014/main" id="{1E030383-4D48-4A7D-B64F-A5239F13733B}"/>
              </a:ext>
            </a:extLst>
          </p:cNvPr>
          <p:cNvSpPr>
            <a:spLocks noGrp="1"/>
          </p:cNvSpPr>
          <p:nvPr>
            <p:ph idx="1"/>
          </p:nvPr>
        </p:nvSpPr>
        <p:spPr>
          <a:xfrm>
            <a:off x="1731816" y="1216152"/>
            <a:ext cx="10515600" cy="4708981"/>
          </a:xfrm>
        </p:spPr>
        <p:txBody>
          <a:bodyPr/>
          <a:lstStyle/>
          <a:p>
            <a:r>
              <a:rPr lang="en-US" sz="2000"/>
              <a:t>Open Source:  Microsoft R Open:</a:t>
            </a:r>
          </a:p>
          <a:p>
            <a:pPr lvl="1"/>
            <a:r>
              <a:rPr lang="en-US" sz="2000"/>
              <a:t>100% open source R</a:t>
            </a:r>
          </a:p>
          <a:p>
            <a:pPr lvl="1"/>
            <a:r>
              <a:rPr lang="en-US" sz="2000"/>
              <a:t>CRAN, Bioconductor compatibility</a:t>
            </a:r>
          </a:p>
          <a:p>
            <a:r>
              <a:rPr lang="en-US" sz="2000"/>
              <a:t>Microsoft innovations:  Microsoft R Extensions:</a:t>
            </a:r>
          </a:p>
          <a:p>
            <a:pPr lvl="1"/>
            <a:r>
              <a:rPr lang="en-US" sz="2000"/>
              <a:t>RevoScaleR</a:t>
            </a:r>
          </a:p>
          <a:p>
            <a:pPr lvl="2"/>
            <a:r>
              <a:rPr lang="en-US" sz="2000"/>
              <a:t>Parallelized, distributed algorithms</a:t>
            </a:r>
          </a:p>
          <a:p>
            <a:pPr lvl="1"/>
            <a:r>
              <a:rPr lang="en-US" sz="2000"/>
              <a:t>Microsoft Machine learning</a:t>
            </a:r>
          </a:p>
          <a:p>
            <a:pPr lvl="2"/>
            <a:r>
              <a:rPr lang="en-US" sz="2000"/>
              <a:t>Fast and Deep learning</a:t>
            </a:r>
          </a:p>
          <a:p>
            <a:pPr lvl="2"/>
            <a:r>
              <a:rPr lang="en-US" sz="2000"/>
              <a:t>Pretrained models</a:t>
            </a:r>
          </a:p>
          <a:p>
            <a:pPr lvl="2"/>
            <a:r>
              <a:rPr lang="en-US" sz="2000"/>
              <a:t>“Many models”</a:t>
            </a:r>
          </a:p>
          <a:p>
            <a:pPr lvl="1"/>
            <a:r>
              <a:rPr lang="en-US" sz="2000"/>
              <a:t>Custom parallel</a:t>
            </a:r>
            <a:br>
              <a:rPr lang="en-US" sz="2000"/>
            </a:br>
            <a:r>
              <a:rPr lang="en-US" sz="2000"/>
              <a:t>frameworks</a:t>
            </a:r>
          </a:p>
          <a:p>
            <a:endParaRPr lang="en-US" sz="2000"/>
          </a:p>
          <a:p>
            <a:endParaRPr lang="en-US" sz="2000"/>
          </a:p>
        </p:txBody>
      </p:sp>
      <p:grpSp>
        <p:nvGrpSpPr>
          <p:cNvPr id="574" name="Group 573">
            <a:extLst>
              <a:ext uri="{FF2B5EF4-FFF2-40B4-BE49-F238E27FC236}">
                <a16:creationId xmlns:a16="http://schemas.microsoft.com/office/drawing/2014/main" id="{FBAD8ECB-3AC0-4FB8-8FD0-3BA257192004}"/>
              </a:ext>
            </a:extLst>
          </p:cNvPr>
          <p:cNvGrpSpPr/>
          <p:nvPr/>
        </p:nvGrpSpPr>
        <p:grpSpPr>
          <a:xfrm>
            <a:off x="1917008" y="5328749"/>
            <a:ext cx="9757116" cy="1435676"/>
            <a:chOff x="274640" y="3413215"/>
            <a:chExt cx="9757116" cy="1435676"/>
          </a:xfrm>
        </p:grpSpPr>
        <p:grpSp>
          <p:nvGrpSpPr>
            <p:cNvPr id="575" name="Group 574">
              <a:extLst>
                <a:ext uri="{FF2B5EF4-FFF2-40B4-BE49-F238E27FC236}">
                  <a16:creationId xmlns:a16="http://schemas.microsoft.com/office/drawing/2014/main" id="{0ABA4CCD-6F99-44AB-8A78-B513696C31D2}"/>
                </a:ext>
              </a:extLst>
            </p:cNvPr>
            <p:cNvGrpSpPr/>
            <p:nvPr/>
          </p:nvGrpSpPr>
          <p:grpSpPr>
            <a:xfrm>
              <a:off x="274640" y="3413215"/>
              <a:ext cx="9757116" cy="1426466"/>
              <a:chOff x="479372" y="3300863"/>
              <a:chExt cx="9757116" cy="1426466"/>
            </a:xfrm>
          </p:grpSpPr>
          <p:sp>
            <p:nvSpPr>
              <p:cNvPr id="579" name="Rectangle: Rounded Corners 578">
                <a:extLst>
                  <a:ext uri="{FF2B5EF4-FFF2-40B4-BE49-F238E27FC236}">
                    <a16:creationId xmlns:a16="http://schemas.microsoft.com/office/drawing/2014/main" id="{5DA78678-1399-4D65-A15C-1DFC4A2CF75D}"/>
                  </a:ext>
                </a:extLst>
              </p:cNvPr>
              <p:cNvSpPr/>
              <p:nvPr/>
            </p:nvSpPr>
            <p:spPr bwMode="auto">
              <a:xfrm>
                <a:off x="780351" y="3487092"/>
                <a:ext cx="9456137" cy="1240237"/>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1" name="Group 580">
                <a:extLst>
                  <a:ext uri="{FF2B5EF4-FFF2-40B4-BE49-F238E27FC236}">
                    <a16:creationId xmlns:a16="http://schemas.microsoft.com/office/drawing/2014/main" id="{1D7E8016-91B6-4F7D-83D1-E612C289F898}"/>
                  </a:ext>
                </a:extLst>
              </p:cNvPr>
              <p:cNvGrpSpPr/>
              <p:nvPr/>
            </p:nvGrpSpPr>
            <p:grpSpPr>
              <a:xfrm>
                <a:off x="479372" y="3300863"/>
                <a:ext cx="661334" cy="661334"/>
                <a:chOff x="1157681" y="982896"/>
                <a:chExt cx="963350" cy="963350"/>
              </a:xfrm>
            </p:grpSpPr>
            <p:sp>
              <p:nvSpPr>
                <p:cNvPr id="582" name="Oval 581">
                  <a:extLst>
                    <a:ext uri="{FF2B5EF4-FFF2-40B4-BE49-F238E27FC236}">
                      <a16:creationId xmlns:a16="http://schemas.microsoft.com/office/drawing/2014/main" id="{78BF6B4E-8EE2-4881-9944-AC2513DA9865}"/>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583" name="Group 582">
                  <a:extLst>
                    <a:ext uri="{FF2B5EF4-FFF2-40B4-BE49-F238E27FC236}">
                      <a16:creationId xmlns:a16="http://schemas.microsoft.com/office/drawing/2014/main" id="{E5674FE2-1933-4D97-B79F-D2D8209465FB}"/>
                    </a:ext>
                  </a:extLst>
                </p:cNvPr>
                <p:cNvGrpSpPr/>
                <p:nvPr/>
              </p:nvGrpSpPr>
              <p:grpSpPr>
                <a:xfrm>
                  <a:off x="1398906" y="1163302"/>
                  <a:ext cx="528579" cy="602537"/>
                  <a:chOff x="7101061" y="2732316"/>
                  <a:chExt cx="1042579" cy="1188456"/>
                </a:xfrm>
              </p:grpSpPr>
              <p:sp>
                <p:nvSpPr>
                  <p:cNvPr id="584" name="Rectangle: Rounded Corners 583">
                    <a:extLst>
                      <a:ext uri="{FF2B5EF4-FFF2-40B4-BE49-F238E27FC236}">
                        <a16:creationId xmlns:a16="http://schemas.microsoft.com/office/drawing/2014/main" id="{A505CD3C-FD94-44C7-B9C9-BEDCFA7676E3}"/>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585" name="Connector: Elbow 584">
                    <a:extLst>
                      <a:ext uri="{FF2B5EF4-FFF2-40B4-BE49-F238E27FC236}">
                        <a16:creationId xmlns:a16="http://schemas.microsoft.com/office/drawing/2014/main" id="{F6C9A8E8-3D6D-4EA3-A74F-D255DF421A22}"/>
                      </a:ext>
                    </a:extLst>
                  </p:cNvPr>
                  <p:cNvCxnSpPr>
                    <a:cxnSpLocks/>
                    <a:stCxn id="584" idx="3"/>
                    <a:endCxn id="595"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6" name="Connector: Elbow 585">
                    <a:extLst>
                      <a:ext uri="{FF2B5EF4-FFF2-40B4-BE49-F238E27FC236}">
                        <a16:creationId xmlns:a16="http://schemas.microsoft.com/office/drawing/2014/main" id="{EE797E69-C0A9-4E1B-8231-CA3FE98B8022}"/>
                      </a:ext>
                    </a:extLst>
                  </p:cNvPr>
                  <p:cNvCxnSpPr>
                    <a:cxnSpLocks/>
                    <a:stCxn id="587" idx="2"/>
                    <a:endCxn id="584"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EE1CC40D-4677-4796-AFF8-1D69755D0B03}"/>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88" name="Oval 587">
                    <a:extLst>
                      <a:ext uri="{FF2B5EF4-FFF2-40B4-BE49-F238E27FC236}">
                        <a16:creationId xmlns:a16="http://schemas.microsoft.com/office/drawing/2014/main" id="{BA275B05-3FD8-447F-A1AB-0B20C0133781}"/>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89" name="Oval 588">
                    <a:extLst>
                      <a:ext uri="{FF2B5EF4-FFF2-40B4-BE49-F238E27FC236}">
                        <a16:creationId xmlns:a16="http://schemas.microsoft.com/office/drawing/2014/main" id="{405965BB-EB8E-4F25-A1B2-72B17FF7595B}"/>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590" name="Straight Connector 589">
                    <a:extLst>
                      <a:ext uri="{FF2B5EF4-FFF2-40B4-BE49-F238E27FC236}">
                        <a16:creationId xmlns:a16="http://schemas.microsoft.com/office/drawing/2014/main" id="{CEA7B708-A88C-4D66-B29A-50310C75879D}"/>
                      </a:ext>
                    </a:extLst>
                  </p:cNvPr>
                  <p:cNvCxnSpPr>
                    <a:cxnSpLocks/>
                    <a:stCxn id="588" idx="6"/>
                    <a:endCxn id="589"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43838B64-8365-4B94-86B6-3171B21A8D7C}"/>
                      </a:ext>
                    </a:extLst>
                  </p:cNvPr>
                  <p:cNvCxnSpPr>
                    <a:cxnSpLocks/>
                    <a:stCxn id="587" idx="6"/>
                    <a:endCxn id="588"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92" name="Group 591">
                    <a:extLst>
                      <a:ext uri="{FF2B5EF4-FFF2-40B4-BE49-F238E27FC236}">
                        <a16:creationId xmlns:a16="http://schemas.microsoft.com/office/drawing/2014/main" id="{AB5D5957-8E4E-4E26-A1B2-2FAADCB079C4}"/>
                      </a:ext>
                    </a:extLst>
                  </p:cNvPr>
                  <p:cNvGrpSpPr/>
                  <p:nvPr/>
                </p:nvGrpSpPr>
                <p:grpSpPr>
                  <a:xfrm>
                    <a:off x="7184783" y="3560055"/>
                    <a:ext cx="940003" cy="360717"/>
                    <a:chOff x="7166145" y="3874100"/>
                    <a:chExt cx="1308060" cy="501955"/>
                  </a:xfrm>
                </p:grpSpPr>
                <p:cxnSp>
                  <p:nvCxnSpPr>
                    <p:cNvPr id="593" name="Straight Connector 592">
                      <a:extLst>
                        <a:ext uri="{FF2B5EF4-FFF2-40B4-BE49-F238E27FC236}">
                          <a16:creationId xmlns:a16="http://schemas.microsoft.com/office/drawing/2014/main" id="{4F9E05B9-CE11-48F3-8DF5-F1868F0B73E5}"/>
                        </a:ext>
                      </a:extLst>
                    </p:cNvPr>
                    <p:cNvCxnSpPr>
                      <a:cxnSpLocks/>
                      <a:stCxn id="600" idx="3"/>
                      <a:endCxn id="605"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A9E3740-0FC8-4C56-BEB2-510BAFB2EF13}"/>
                        </a:ext>
                      </a:extLst>
                    </p:cNvPr>
                    <p:cNvCxnSpPr>
                      <a:cxnSpLocks/>
                      <a:stCxn id="595" idx="3"/>
                      <a:endCxn id="600"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775F66DE-6B8B-4AA8-9682-656AE8B997C2}"/>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96" name="Rectangle: Rounded Corners 595">
                      <a:extLst>
                        <a:ext uri="{FF2B5EF4-FFF2-40B4-BE49-F238E27FC236}">
                          <a16:creationId xmlns:a16="http://schemas.microsoft.com/office/drawing/2014/main" id="{76141506-4BFA-4D40-9E2B-B4B14ADC55BE}"/>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97" name="Rectangle: Rounded Corners 596">
                      <a:extLst>
                        <a:ext uri="{FF2B5EF4-FFF2-40B4-BE49-F238E27FC236}">
                          <a16:creationId xmlns:a16="http://schemas.microsoft.com/office/drawing/2014/main" id="{1419A363-8285-493C-8BF1-34587778B79D}"/>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98" name="Rectangle: Rounded Corners 597">
                      <a:extLst>
                        <a:ext uri="{FF2B5EF4-FFF2-40B4-BE49-F238E27FC236}">
                          <a16:creationId xmlns:a16="http://schemas.microsoft.com/office/drawing/2014/main" id="{DDFDCBE7-EBDE-48C2-92ED-7A7575903D76}"/>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99" name="Right Triangle 598">
                      <a:extLst>
                        <a:ext uri="{FF2B5EF4-FFF2-40B4-BE49-F238E27FC236}">
                          <a16:creationId xmlns:a16="http://schemas.microsoft.com/office/drawing/2014/main" id="{398B8B79-13ED-458F-AE2F-57E4898DCCB3}"/>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0" name="Rectangle 599">
                      <a:extLst>
                        <a:ext uri="{FF2B5EF4-FFF2-40B4-BE49-F238E27FC236}">
                          <a16:creationId xmlns:a16="http://schemas.microsoft.com/office/drawing/2014/main" id="{A7A50DEF-7A90-4A1E-AA87-27B5DF08A6FB}"/>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1" name="Rectangle: Rounded Corners 600">
                      <a:extLst>
                        <a:ext uri="{FF2B5EF4-FFF2-40B4-BE49-F238E27FC236}">
                          <a16:creationId xmlns:a16="http://schemas.microsoft.com/office/drawing/2014/main" id="{E502EE68-D59C-486D-A243-C53086383B08}"/>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2" name="Rectangle: Rounded Corners 601">
                      <a:extLst>
                        <a:ext uri="{FF2B5EF4-FFF2-40B4-BE49-F238E27FC236}">
                          <a16:creationId xmlns:a16="http://schemas.microsoft.com/office/drawing/2014/main" id="{C0E5FB20-CC38-4B83-9EBB-564FC2A071FA}"/>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3" name="Rectangle: Rounded Corners 602">
                      <a:extLst>
                        <a:ext uri="{FF2B5EF4-FFF2-40B4-BE49-F238E27FC236}">
                          <a16:creationId xmlns:a16="http://schemas.microsoft.com/office/drawing/2014/main" id="{665F3E93-508C-4063-9987-AFC8B90FDF5F}"/>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4" name="Right Triangle 603">
                      <a:extLst>
                        <a:ext uri="{FF2B5EF4-FFF2-40B4-BE49-F238E27FC236}">
                          <a16:creationId xmlns:a16="http://schemas.microsoft.com/office/drawing/2014/main" id="{1EBF38A8-ECF0-4C59-BBA1-18403BC235F1}"/>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5" name="Rectangle 604">
                      <a:extLst>
                        <a:ext uri="{FF2B5EF4-FFF2-40B4-BE49-F238E27FC236}">
                          <a16:creationId xmlns:a16="http://schemas.microsoft.com/office/drawing/2014/main" id="{A216D7B6-5B95-4663-B5FF-B5C19023EF7B}"/>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6" name="Rectangle: Rounded Corners 605">
                      <a:extLst>
                        <a:ext uri="{FF2B5EF4-FFF2-40B4-BE49-F238E27FC236}">
                          <a16:creationId xmlns:a16="http://schemas.microsoft.com/office/drawing/2014/main" id="{3BEBDF4E-B250-4CC8-A5F9-2F1BC3CD7236}"/>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7" name="Rectangle: Rounded Corners 606">
                      <a:extLst>
                        <a:ext uri="{FF2B5EF4-FFF2-40B4-BE49-F238E27FC236}">
                          <a16:creationId xmlns:a16="http://schemas.microsoft.com/office/drawing/2014/main" id="{8A8C4AA0-A1E4-46CF-A596-D0A60117E94C}"/>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8" name="Rectangle: Rounded Corners 607">
                      <a:extLst>
                        <a:ext uri="{FF2B5EF4-FFF2-40B4-BE49-F238E27FC236}">
                          <a16:creationId xmlns:a16="http://schemas.microsoft.com/office/drawing/2014/main" id="{03CC1F89-1E61-4B24-B1FA-807D651CE80B}"/>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9" name="Right Triangle 608">
                      <a:extLst>
                        <a:ext uri="{FF2B5EF4-FFF2-40B4-BE49-F238E27FC236}">
                          <a16:creationId xmlns:a16="http://schemas.microsoft.com/office/drawing/2014/main" id="{BCDF88CD-F065-465C-8E34-18D75F2F43EA}"/>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sp>
          <p:nvSpPr>
            <p:cNvPr id="576" name="TextBox 575">
              <a:extLst>
                <a:ext uri="{FF2B5EF4-FFF2-40B4-BE49-F238E27FC236}">
                  <a16:creationId xmlns:a16="http://schemas.microsoft.com/office/drawing/2014/main" id="{5F730887-C80D-499B-AB97-FF633E751648}"/>
                </a:ext>
              </a:extLst>
            </p:cNvPr>
            <p:cNvSpPr txBox="1"/>
            <p:nvPr/>
          </p:nvSpPr>
          <p:spPr>
            <a:xfrm>
              <a:off x="3522218" y="3568540"/>
              <a:ext cx="3780566" cy="1280351"/>
            </a:xfrm>
            <a:prstGeom prst="rect">
              <a:avLst/>
            </a:prstGeom>
            <a:noFill/>
          </p:spPr>
          <p:txBody>
            <a:bodyPr wrap="square" lIns="182880" tIns="146304" rIns="182880" bIns="146304" rtlCol="0">
              <a:spAutoFit/>
            </a:bodyPr>
            <a:lstStyle/>
            <a:p>
              <a:r>
                <a:rPr lang="en-US" sz="1600">
                  <a:solidFill>
                    <a:schemeClr val="accent2"/>
                  </a:solidFill>
                  <a:latin typeface="+mj-lt"/>
                </a:rPr>
                <a:t>Distributed Parallelized Algorithms:</a:t>
              </a:r>
            </a:p>
            <a:p>
              <a:pPr>
                <a:buFont typeface="Arial" panose="020B0604020202020204" pitchFamily="34" charset="0"/>
                <a:buChar char="•"/>
              </a:pPr>
              <a:r>
                <a:rPr lang="en-US" sz="1600" err="1">
                  <a:solidFill>
                    <a:schemeClr val="accent2"/>
                  </a:solidFill>
                  <a:latin typeface="+mj-lt"/>
                </a:rPr>
                <a:t>RevoScaleR</a:t>
              </a:r>
              <a:r>
                <a:rPr lang="en-US" sz="1600">
                  <a:solidFill>
                    <a:schemeClr val="accent2"/>
                  </a:solidFill>
                  <a:latin typeface="+mj-lt"/>
                </a:rPr>
                <a:t> library</a:t>
              </a:r>
            </a:p>
            <a:p>
              <a:pPr>
                <a:buFont typeface="Arial" panose="020B0604020202020204" pitchFamily="34" charset="0"/>
                <a:buChar char="•"/>
              </a:pPr>
              <a:r>
                <a:rPr lang="en-US" sz="1600">
                  <a:solidFill>
                    <a:schemeClr val="accent2"/>
                  </a:solidFill>
                  <a:latin typeface="+mj-lt"/>
                </a:rPr>
                <a:t>MicrosoftML library</a:t>
              </a:r>
            </a:p>
            <a:p>
              <a:pPr>
                <a:buFont typeface="Arial" panose="020B0604020202020204" pitchFamily="34" charset="0"/>
                <a:buChar char="•"/>
              </a:pPr>
              <a:r>
                <a:rPr lang="en-US" sz="1600">
                  <a:solidFill>
                    <a:schemeClr val="accent2"/>
                  </a:solidFill>
                  <a:latin typeface="+mj-lt"/>
                </a:rPr>
                <a:t>Custom parallelization frameworks</a:t>
              </a:r>
            </a:p>
          </p:txBody>
        </p:sp>
        <p:sp>
          <p:nvSpPr>
            <p:cNvPr id="577" name="TextBox 576">
              <a:extLst>
                <a:ext uri="{FF2B5EF4-FFF2-40B4-BE49-F238E27FC236}">
                  <a16:creationId xmlns:a16="http://schemas.microsoft.com/office/drawing/2014/main" id="{978AF2D4-7B1B-453D-B054-E26CB00E010C}"/>
                </a:ext>
              </a:extLst>
            </p:cNvPr>
            <p:cNvSpPr txBox="1"/>
            <p:nvPr/>
          </p:nvSpPr>
          <p:spPr>
            <a:xfrm>
              <a:off x="863800" y="3568540"/>
              <a:ext cx="2616235"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Open source R algorithms &amp; visualizations:</a:t>
              </a:r>
            </a:p>
            <a:p>
              <a:pPr>
                <a:buFont typeface="Arial" panose="020B0604020202020204" pitchFamily="34" charset="0"/>
                <a:buChar char="•"/>
              </a:pPr>
              <a:r>
                <a:rPr lang="en-US" sz="1600">
                  <a:solidFill>
                    <a:schemeClr val="accent2"/>
                  </a:solidFill>
                  <a:latin typeface="+mj-lt"/>
                  <a:cs typeface="Calibri" panose="020F0502020204030204" pitchFamily="34" charset="0"/>
                </a:rPr>
                <a:t>CRAN</a:t>
              </a:r>
            </a:p>
            <a:p>
              <a:pPr>
                <a:buFont typeface="Arial" panose="020B0604020202020204" pitchFamily="34" charset="0"/>
                <a:buChar char="•"/>
              </a:pPr>
              <a:r>
                <a:rPr lang="en-US" sz="1600" err="1">
                  <a:solidFill>
                    <a:schemeClr val="accent2"/>
                  </a:solidFill>
                  <a:latin typeface="+mj-lt"/>
                  <a:cs typeface="Calibri" panose="020F0502020204030204" pitchFamily="34" charset="0"/>
                </a:rPr>
                <a:t>bioconductor</a:t>
              </a:r>
              <a:endParaRPr lang="en-US" sz="1600">
                <a:solidFill>
                  <a:schemeClr val="accent2"/>
                </a:solidFill>
                <a:latin typeface="+mj-lt"/>
                <a:cs typeface="Calibri" panose="020F0502020204030204" pitchFamily="34" charset="0"/>
              </a:endParaRPr>
            </a:p>
          </p:txBody>
        </p:sp>
        <p:sp>
          <p:nvSpPr>
            <p:cNvPr id="578" name="TextBox 577">
              <a:extLst>
                <a:ext uri="{FF2B5EF4-FFF2-40B4-BE49-F238E27FC236}">
                  <a16:creationId xmlns:a16="http://schemas.microsoft.com/office/drawing/2014/main" id="{838D16BE-2A36-4658-B208-1769CA5026D9}"/>
                </a:ext>
              </a:extLst>
            </p:cNvPr>
            <p:cNvSpPr txBox="1"/>
            <p:nvPr/>
          </p:nvSpPr>
          <p:spPr>
            <a:xfrm>
              <a:off x="7497295" y="3568540"/>
              <a:ext cx="2320173"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Plus:</a:t>
              </a:r>
            </a:p>
            <a:p>
              <a:pPr>
                <a:buFont typeface="Arial" panose="020B0604020202020204" pitchFamily="34" charset="0"/>
                <a:buChar char="•"/>
              </a:pPr>
              <a:r>
                <a:rPr lang="en-US" sz="1600">
                  <a:solidFill>
                    <a:schemeClr val="accent2"/>
                  </a:solidFill>
                  <a:latin typeface="+mj-lt"/>
                  <a:cs typeface="Calibri" panose="020F0502020204030204" pitchFamily="34" charset="0"/>
                </a:rPr>
                <a:t>Deep Learning</a:t>
              </a:r>
            </a:p>
            <a:p>
              <a:pPr>
                <a:buFont typeface="Arial" panose="020B0604020202020204" pitchFamily="34" charset="0"/>
                <a:buChar char="•"/>
              </a:pPr>
              <a:r>
                <a:rPr lang="en-US" sz="1600">
                  <a:solidFill>
                    <a:schemeClr val="accent2"/>
                  </a:solidFill>
                  <a:latin typeface="+mj-lt"/>
                  <a:cs typeface="Calibri" panose="020F0502020204030204" pitchFamily="34" charset="0"/>
                </a:rPr>
                <a:t>Pretrained Models</a:t>
              </a:r>
            </a:p>
            <a:p>
              <a:pPr>
                <a:buFont typeface="Arial" panose="020B0604020202020204" pitchFamily="34" charset="0"/>
                <a:buChar char="•"/>
              </a:pPr>
              <a:r>
                <a:rPr lang="en-US" sz="1600">
                  <a:solidFill>
                    <a:schemeClr val="accent2"/>
                  </a:solidFill>
                  <a:latin typeface="+mj-lt"/>
                  <a:cs typeface="Calibri" panose="020F0502020204030204" pitchFamily="34" charset="0"/>
                </a:rPr>
                <a:t>Prebuilt </a:t>
              </a:r>
              <a:r>
                <a:rPr lang="en-US" sz="1600" err="1">
                  <a:solidFill>
                    <a:schemeClr val="accent2"/>
                  </a:solidFill>
                  <a:latin typeface="+mj-lt"/>
                  <a:cs typeface="Calibri" panose="020F0502020204030204" pitchFamily="34" charset="0"/>
                </a:rPr>
                <a:t>Featurizers</a:t>
              </a:r>
              <a:endParaRPr lang="en-US" sz="1600">
                <a:solidFill>
                  <a:schemeClr val="accent2"/>
                </a:solidFill>
                <a:latin typeface="+mj-lt"/>
                <a:cs typeface="Calibri" panose="020F0502020204030204" pitchFamily="34" charset="0"/>
              </a:endParaRPr>
            </a:p>
          </p:txBody>
        </p:sp>
      </p:grpSp>
      <p:grpSp>
        <p:nvGrpSpPr>
          <p:cNvPr id="657" name="Group 656">
            <a:extLst>
              <a:ext uri="{FF2B5EF4-FFF2-40B4-BE49-F238E27FC236}">
                <a16:creationId xmlns:a16="http://schemas.microsoft.com/office/drawing/2014/main" id="{779767AC-73D3-47AD-BAE2-E3BA97749131}"/>
              </a:ext>
            </a:extLst>
          </p:cNvPr>
          <p:cNvGrpSpPr/>
          <p:nvPr/>
        </p:nvGrpSpPr>
        <p:grpSpPr>
          <a:xfrm>
            <a:off x="8638099" y="2937213"/>
            <a:ext cx="3323300" cy="2289562"/>
            <a:chOff x="274639" y="1317857"/>
            <a:chExt cx="6127409" cy="4221431"/>
          </a:xfrm>
        </p:grpSpPr>
        <p:sp>
          <p:nvSpPr>
            <p:cNvPr id="658" name="Rectangle: Rounded Corners 657">
              <a:extLst>
                <a:ext uri="{FF2B5EF4-FFF2-40B4-BE49-F238E27FC236}">
                  <a16:creationId xmlns:a16="http://schemas.microsoft.com/office/drawing/2014/main" id="{421F5E5A-E8A7-42B2-A6E4-E70E8FD2495E}"/>
                </a:ext>
              </a:extLst>
            </p:cNvPr>
            <p:cNvSpPr/>
            <p:nvPr/>
          </p:nvSpPr>
          <p:spPr bwMode="auto">
            <a:xfrm>
              <a:off x="575619" y="4887856"/>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Platforms and Data</a:t>
              </a:r>
            </a:p>
          </p:txBody>
        </p:sp>
        <p:grpSp>
          <p:nvGrpSpPr>
            <p:cNvPr id="659" name="Group 658">
              <a:extLst>
                <a:ext uri="{FF2B5EF4-FFF2-40B4-BE49-F238E27FC236}">
                  <a16:creationId xmlns:a16="http://schemas.microsoft.com/office/drawing/2014/main" id="{523CF8B2-575A-4D79-B68A-853F73E2E4E2}"/>
                </a:ext>
              </a:extLst>
            </p:cNvPr>
            <p:cNvGrpSpPr/>
            <p:nvPr/>
          </p:nvGrpSpPr>
          <p:grpSpPr>
            <a:xfrm>
              <a:off x="274645" y="4877954"/>
              <a:ext cx="661335" cy="661334"/>
              <a:chOff x="9983256" y="958331"/>
              <a:chExt cx="922904" cy="922906"/>
            </a:xfrm>
          </p:grpSpPr>
          <p:sp>
            <p:nvSpPr>
              <p:cNvPr id="778" name="Oval 777">
                <a:extLst>
                  <a:ext uri="{FF2B5EF4-FFF2-40B4-BE49-F238E27FC236}">
                    <a16:creationId xmlns:a16="http://schemas.microsoft.com/office/drawing/2014/main" id="{0C0D19FD-DA01-4907-9E4A-F26515FEDFF4}"/>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779" name="Group 778">
                <a:extLst>
                  <a:ext uri="{FF2B5EF4-FFF2-40B4-BE49-F238E27FC236}">
                    <a16:creationId xmlns:a16="http://schemas.microsoft.com/office/drawing/2014/main" id="{CAEEF039-48ED-4507-8ABF-A87D69C9622F}"/>
                  </a:ext>
                </a:extLst>
              </p:cNvPr>
              <p:cNvGrpSpPr/>
              <p:nvPr/>
            </p:nvGrpSpPr>
            <p:grpSpPr>
              <a:xfrm>
                <a:off x="10103414" y="1161823"/>
                <a:ext cx="654820" cy="444115"/>
                <a:chOff x="-3464779" y="-1113976"/>
                <a:chExt cx="2012196" cy="1269235"/>
              </a:xfrm>
            </p:grpSpPr>
            <p:grpSp>
              <p:nvGrpSpPr>
                <p:cNvPr id="780" name="Group 779">
                  <a:extLst>
                    <a:ext uri="{FF2B5EF4-FFF2-40B4-BE49-F238E27FC236}">
                      <a16:creationId xmlns:a16="http://schemas.microsoft.com/office/drawing/2014/main" id="{E44B0A47-85FD-46FA-A7E6-897AB4D87B17}"/>
                    </a:ext>
                  </a:extLst>
                </p:cNvPr>
                <p:cNvGrpSpPr/>
                <p:nvPr/>
              </p:nvGrpSpPr>
              <p:grpSpPr>
                <a:xfrm>
                  <a:off x="-3464779" y="-479358"/>
                  <a:ext cx="648837" cy="463674"/>
                  <a:chOff x="3889832" y="4308049"/>
                  <a:chExt cx="1432874" cy="1023966"/>
                </a:xfrm>
              </p:grpSpPr>
              <p:sp>
                <p:nvSpPr>
                  <p:cNvPr id="817" name="Rectangle: Rounded Corners 816">
                    <a:extLst>
                      <a:ext uri="{FF2B5EF4-FFF2-40B4-BE49-F238E27FC236}">
                        <a16:creationId xmlns:a16="http://schemas.microsoft.com/office/drawing/2014/main" id="{AFF8C694-CFC8-40EB-860E-AE3274FE83F2}"/>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18" name="Rectangle: Top Corners Rounded 817">
                    <a:extLst>
                      <a:ext uri="{FF2B5EF4-FFF2-40B4-BE49-F238E27FC236}">
                        <a16:creationId xmlns:a16="http://schemas.microsoft.com/office/drawing/2014/main" id="{3A354269-2D26-4DAE-BB37-00C00ECCF4FE}"/>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19" name="Trapezoid 818">
                    <a:extLst>
                      <a:ext uri="{FF2B5EF4-FFF2-40B4-BE49-F238E27FC236}">
                        <a16:creationId xmlns:a16="http://schemas.microsoft.com/office/drawing/2014/main" id="{287B7A29-886B-457F-9AC7-9346F2076274}"/>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781" name="Group 780">
                  <a:extLst>
                    <a:ext uri="{FF2B5EF4-FFF2-40B4-BE49-F238E27FC236}">
                      <a16:creationId xmlns:a16="http://schemas.microsoft.com/office/drawing/2014/main" id="{9BF3C32B-7D8F-47B5-A10D-F2AFB0D02364}"/>
                    </a:ext>
                  </a:extLst>
                </p:cNvPr>
                <p:cNvGrpSpPr/>
                <p:nvPr/>
              </p:nvGrpSpPr>
              <p:grpSpPr>
                <a:xfrm>
                  <a:off x="-2652484" y="-1113976"/>
                  <a:ext cx="1199901" cy="1269235"/>
                  <a:chOff x="-4799336" y="5508999"/>
                  <a:chExt cx="1956745" cy="2069812"/>
                </a:xfrm>
              </p:grpSpPr>
              <p:grpSp>
                <p:nvGrpSpPr>
                  <p:cNvPr id="782" name="Group 781">
                    <a:extLst>
                      <a:ext uri="{FF2B5EF4-FFF2-40B4-BE49-F238E27FC236}">
                        <a16:creationId xmlns:a16="http://schemas.microsoft.com/office/drawing/2014/main" id="{9AFD060D-479C-48ED-9C86-50F43CBE43F8}"/>
                      </a:ext>
                    </a:extLst>
                  </p:cNvPr>
                  <p:cNvGrpSpPr/>
                  <p:nvPr/>
                </p:nvGrpSpPr>
                <p:grpSpPr>
                  <a:xfrm flipH="1">
                    <a:off x="-4799336" y="5669702"/>
                    <a:ext cx="852161" cy="1909109"/>
                    <a:chOff x="-2654837" y="-287671"/>
                    <a:chExt cx="5516222" cy="12358083"/>
                  </a:xfrm>
                </p:grpSpPr>
                <p:sp>
                  <p:nvSpPr>
                    <p:cNvPr id="808" name="Rectangle 807">
                      <a:extLst>
                        <a:ext uri="{FF2B5EF4-FFF2-40B4-BE49-F238E27FC236}">
                          <a16:creationId xmlns:a16="http://schemas.microsoft.com/office/drawing/2014/main" id="{114C1906-975B-4E05-8FC9-5FA3FF8D9E03}"/>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09" name="Group 808">
                      <a:extLst>
                        <a:ext uri="{FF2B5EF4-FFF2-40B4-BE49-F238E27FC236}">
                          <a16:creationId xmlns:a16="http://schemas.microsoft.com/office/drawing/2014/main" id="{D957D71B-8773-48E8-B036-D92C68043344}"/>
                        </a:ext>
                      </a:extLst>
                    </p:cNvPr>
                    <p:cNvGrpSpPr/>
                    <p:nvPr/>
                  </p:nvGrpSpPr>
                  <p:grpSpPr>
                    <a:xfrm>
                      <a:off x="-1932665" y="502289"/>
                      <a:ext cx="4144285" cy="9484745"/>
                      <a:chOff x="-2286991" y="502289"/>
                      <a:chExt cx="4498611" cy="9484745"/>
                    </a:xfrm>
                    <a:solidFill>
                      <a:schemeClr val="bg1"/>
                    </a:solidFill>
                  </p:grpSpPr>
                  <p:sp>
                    <p:nvSpPr>
                      <p:cNvPr id="810" name="Rectangle 809">
                        <a:extLst>
                          <a:ext uri="{FF2B5EF4-FFF2-40B4-BE49-F238E27FC236}">
                            <a16:creationId xmlns:a16="http://schemas.microsoft.com/office/drawing/2014/main" id="{A1B8E274-8BF9-4504-BF83-7F193FD43F88}"/>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11" name="Group 810">
                        <a:extLst>
                          <a:ext uri="{FF2B5EF4-FFF2-40B4-BE49-F238E27FC236}">
                            <a16:creationId xmlns:a16="http://schemas.microsoft.com/office/drawing/2014/main" id="{7EB8AA51-C7E1-4E43-9F4F-B592B1EDC593}"/>
                          </a:ext>
                        </a:extLst>
                      </p:cNvPr>
                      <p:cNvGrpSpPr/>
                      <p:nvPr/>
                    </p:nvGrpSpPr>
                    <p:grpSpPr>
                      <a:xfrm>
                        <a:off x="-2271373" y="3334637"/>
                        <a:ext cx="4482993" cy="3353403"/>
                        <a:chOff x="-2641291" y="2050090"/>
                        <a:chExt cx="4852912" cy="3353403"/>
                      </a:xfrm>
                      <a:grpFill/>
                    </p:grpSpPr>
                    <p:sp>
                      <p:nvSpPr>
                        <p:cNvPr id="814" name="Rectangle 813">
                          <a:extLst>
                            <a:ext uri="{FF2B5EF4-FFF2-40B4-BE49-F238E27FC236}">
                              <a16:creationId xmlns:a16="http://schemas.microsoft.com/office/drawing/2014/main" id="{80157A19-628C-4D49-8BA4-B2F33750D8B9}"/>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15" name="Rectangle 814">
                          <a:extLst>
                            <a:ext uri="{FF2B5EF4-FFF2-40B4-BE49-F238E27FC236}">
                              <a16:creationId xmlns:a16="http://schemas.microsoft.com/office/drawing/2014/main" id="{90117358-6D3C-4438-8720-53468287F7B7}"/>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16" name="Rectangle 815">
                          <a:extLst>
                            <a:ext uri="{FF2B5EF4-FFF2-40B4-BE49-F238E27FC236}">
                              <a16:creationId xmlns:a16="http://schemas.microsoft.com/office/drawing/2014/main" id="{D2337302-A5E8-4B27-B050-94B1B012FA1C}"/>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812" name="Rectangle 811">
                        <a:extLst>
                          <a:ext uri="{FF2B5EF4-FFF2-40B4-BE49-F238E27FC236}">
                            <a16:creationId xmlns:a16="http://schemas.microsoft.com/office/drawing/2014/main" id="{1CB99484-C3BF-4DBB-AADE-1B6CBDD11240}"/>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13" name="Rectangle 812">
                        <a:extLst>
                          <a:ext uri="{FF2B5EF4-FFF2-40B4-BE49-F238E27FC236}">
                            <a16:creationId xmlns:a16="http://schemas.microsoft.com/office/drawing/2014/main" id="{7AA78197-4B6A-4C48-88D0-E423ADDB6D8A}"/>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783" name="Group 782">
                    <a:extLst>
                      <a:ext uri="{FF2B5EF4-FFF2-40B4-BE49-F238E27FC236}">
                        <a16:creationId xmlns:a16="http://schemas.microsoft.com/office/drawing/2014/main" id="{8832CCF3-9E58-43DE-9CDB-667E4FD45066}"/>
                      </a:ext>
                    </a:extLst>
                  </p:cNvPr>
                  <p:cNvGrpSpPr/>
                  <p:nvPr/>
                </p:nvGrpSpPr>
                <p:grpSpPr>
                  <a:xfrm>
                    <a:off x="-3789393" y="5508999"/>
                    <a:ext cx="946802" cy="2064618"/>
                    <a:chOff x="-3789393" y="5508999"/>
                    <a:chExt cx="946802" cy="2064618"/>
                  </a:xfrm>
                </p:grpSpPr>
                <p:grpSp>
                  <p:nvGrpSpPr>
                    <p:cNvPr id="784" name="Group 783">
                      <a:extLst>
                        <a:ext uri="{FF2B5EF4-FFF2-40B4-BE49-F238E27FC236}">
                          <a16:creationId xmlns:a16="http://schemas.microsoft.com/office/drawing/2014/main" id="{443ACCE8-1810-4137-A41B-E591E630811B}"/>
                        </a:ext>
                      </a:extLst>
                    </p:cNvPr>
                    <p:cNvGrpSpPr/>
                    <p:nvPr/>
                  </p:nvGrpSpPr>
                  <p:grpSpPr>
                    <a:xfrm flipV="1">
                      <a:off x="-3789393" y="7130231"/>
                      <a:ext cx="946802" cy="443386"/>
                      <a:chOff x="917006" y="1618956"/>
                      <a:chExt cx="7972847" cy="2538356"/>
                    </a:xfrm>
                    <a:noFill/>
                  </p:grpSpPr>
                  <p:sp>
                    <p:nvSpPr>
                      <p:cNvPr id="803" name="Rectangle 802">
                        <a:extLst>
                          <a:ext uri="{FF2B5EF4-FFF2-40B4-BE49-F238E27FC236}">
                            <a16:creationId xmlns:a16="http://schemas.microsoft.com/office/drawing/2014/main" id="{269DF656-3599-4C0C-A6FD-A164D25C490C}"/>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4" name="Rectangle 803">
                        <a:extLst>
                          <a:ext uri="{FF2B5EF4-FFF2-40B4-BE49-F238E27FC236}">
                            <a16:creationId xmlns:a16="http://schemas.microsoft.com/office/drawing/2014/main" id="{C461ABEA-04D2-4413-9FC0-DA1F4FA44D07}"/>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5" name="Rectangle 804">
                        <a:extLst>
                          <a:ext uri="{FF2B5EF4-FFF2-40B4-BE49-F238E27FC236}">
                            <a16:creationId xmlns:a16="http://schemas.microsoft.com/office/drawing/2014/main" id="{DC99B008-D563-401D-B5C7-3343612C7BA4}"/>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6" name="Rectangle 805">
                        <a:extLst>
                          <a:ext uri="{FF2B5EF4-FFF2-40B4-BE49-F238E27FC236}">
                            <a16:creationId xmlns:a16="http://schemas.microsoft.com/office/drawing/2014/main" id="{7500B8C0-85BA-4F36-852F-45EE7D507E19}"/>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7" name="Rectangle 806">
                        <a:extLst>
                          <a:ext uri="{FF2B5EF4-FFF2-40B4-BE49-F238E27FC236}">
                            <a16:creationId xmlns:a16="http://schemas.microsoft.com/office/drawing/2014/main" id="{E0CC595C-9B45-4460-BCAD-772278291F1A}"/>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785" name="Group 784">
                      <a:extLst>
                        <a:ext uri="{FF2B5EF4-FFF2-40B4-BE49-F238E27FC236}">
                          <a16:creationId xmlns:a16="http://schemas.microsoft.com/office/drawing/2014/main" id="{6C9D29DA-2131-400D-8DB6-5E7290A7121F}"/>
                        </a:ext>
                      </a:extLst>
                    </p:cNvPr>
                    <p:cNvGrpSpPr/>
                    <p:nvPr/>
                  </p:nvGrpSpPr>
                  <p:grpSpPr>
                    <a:xfrm flipV="1">
                      <a:off x="-3789393" y="6049410"/>
                      <a:ext cx="946802" cy="443386"/>
                      <a:chOff x="917006" y="1618956"/>
                      <a:chExt cx="7972847" cy="2538356"/>
                    </a:xfrm>
                    <a:noFill/>
                  </p:grpSpPr>
                  <p:sp>
                    <p:nvSpPr>
                      <p:cNvPr id="798" name="Rectangle 797">
                        <a:extLst>
                          <a:ext uri="{FF2B5EF4-FFF2-40B4-BE49-F238E27FC236}">
                            <a16:creationId xmlns:a16="http://schemas.microsoft.com/office/drawing/2014/main" id="{DCF04D9A-D7F4-4670-B9CD-7B854AD413A0}"/>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9" name="Rectangle 798">
                        <a:extLst>
                          <a:ext uri="{FF2B5EF4-FFF2-40B4-BE49-F238E27FC236}">
                            <a16:creationId xmlns:a16="http://schemas.microsoft.com/office/drawing/2014/main" id="{20B4E4FF-EFEF-4EFA-820F-F26AF6674EC0}"/>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0" name="Rectangle 799">
                        <a:extLst>
                          <a:ext uri="{FF2B5EF4-FFF2-40B4-BE49-F238E27FC236}">
                            <a16:creationId xmlns:a16="http://schemas.microsoft.com/office/drawing/2014/main" id="{534E1986-4ADA-4946-A6B6-E636344CB04D}"/>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1" name="Rectangle 800">
                        <a:extLst>
                          <a:ext uri="{FF2B5EF4-FFF2-40B4-BE49-F238E27FC236}">
                            <a16:creationId xmlns:a16="http://schemas.microsoft.com/office/drawing/2014/main" id="{35283A02-62F4-49C3-9899-C459E4067BF1}"/>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2" name="Rectangle 801">
                        <a:extLst>
                          <a:ext uri="{FF2B5EF4-FFF2-40B4-BE49-F238E27FC236}">
                            <a16:creationId xmlns:a16="http://schemas.microsoft.com/office/drawing/2014/main" id="{CB9219BC-DDFA-495E-9865-09A122D34EB5}"/>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786" name="Group 785">
                      <a:extLst>
                        <a:ext uri="{FF2B5EF4-FFF2-40B4-BE49-F238E27FC236}">
                          <a16:creationId xmlns:a16="http://schemas.microsoft.com/office/drawing/2014/main" id="{6C97E6D4-C5EE-47EB-A4D8-0C212C800EB6}"/>
                        </a:ext>
                      </a:extLst>
                    </p:cNvPr>
                    <p:cNvGrpSpPr/>
                    <p:nvPr/>
                  </p:nvGrpSpPr>
                  <p:grpSpPr>
                    <a:xfrm flipV="1">
                      <a:off x="-3789393" y="6589821"/>
                      <a:ext cx="946802" cy="443386"/>
                      <a:chOff x="917006" y="1618956"/>
                      <a:chExt cx="7972847" cy="2538356"/>
                    </a:xfrm>
                    <a:noFill/>
                  </p:grpSpPr>
                  <p:sp>
                    <p:nvSpPr>
                      <p:cNvPr id="793" name="Rectangle 792">
                        <a:extLst>
                          <a:ext uri="{FF2B5EF4-FFF2-40B4-BE49-F238E27FC236}">
                            <a16:creationId xmlns:a16="http://schemas.microsoft.com/office/drawing/2014/main" id="{E327B978-166D-4A78-B4EC-2B119DE20E95}"/>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4" name="Rectangle 793">
                        <a:extLst>
                          <a:ext uri="{FF2B5EF4-FFF2-40B4-BE49-F238E27FC236}">
                            <a16:creationId xmlns:a16="http://schemas.microsoft.com/office/drawing/2014/main" id="{287D3A84-A847-4D91-B20F-80EED2B6A274}"/>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5" name="Rectangle 794">
                        <a:extLst>
                          <a:ext uri="{FF2B5EF4-FFF2-40B4-BE49-F238E27FC236}">
                            <a16:creationId xmlns:a16="http://schemas.microsoft.com/office/drawing/2014/main" id="{8A752C6D-C756-4330-AD2C-57D275168E73}"/>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6" name="Rectangle 795">
                        <a:extLst>
                          <a:ext uri="{FF2B5EF4-FFF2-40B4-BE49-F238E27FC236}">
                            <a16:creationId xmlns:a16="http://schemas.microsoft.com/office/drawing/2014/main" id="{BBA17109-90AE-4D12-BFA7-1D8C829197A9}"/>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7" name="Rectangle 796">
                        <a:extLst>
                          <a:ext uri="{FF2B5EF4-FFF2-40B4-BE49-F238E27FC236}">
                            <a16:creationId xmlns:a16="http://schemas.microsoft.com/office/drawing/2014/main" id="{D7F57B41-39C3-4DA3-B2D8-F16E6C7CC31C}"/>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787" name="Group 786">
                      <a:extLst>
                        <a:ext uri="{FF2B5EF4-FFF2-40B4-BE49-F238E27FC236}">
                          <a16:creationId xmlns:a16="http://schemas.microsoft.com/office/drawing/2014/main" id="{ADAA67EC-5D13-4CC9-BA63-09F0CAFDB3F3}"/>
                        </a:ext>
                      </a:extLst>
                    </p:cNvPr>
                    <p:cNvGrpSpPr/>
                    <p:nvPr/>
                  </p:nvGrpSpPr>
                  <p:grpSpPr>
                    <a:xfrm flipV="1">
                      <a:off x="-3789393" y="5508999"/>
                      <a:ext cx="946802" cy="443386"/>
                      <a:chOff x="917006" y="1618956"/>
                      <a:chExt cx="7972847" cy="2538356"/>
                    </a:xfrm>
                    <a:noFill/>
                  </p:grpSpPr>
                  <p:sp>
                    <p:nvSpPr>
                      <p:cNvPr id="788" name="Rectangle 787">
                        <a:extLst>
                          <a:ext uri="{FF2B5EF4-FFF2-40B4-BE49-F238E27FC236}">
                            <a16:creationId xmlns:a16="http://schemas.microsoft.com/office/drawing/2014/main" id="{74C022AA-7027-4FDB-8567-C62DFDC9A365}"/>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89" name="Rectangle 788">
                        <a:extLst>
                          <a:ext uri="{FF2B5EF4-FFF2-40B4-BE49-F238E27FC236}">
                            <a16:creationId xmlns:a16="http://schemas.microsoft.com/office/drawing/2014/main" id="{7BF69D15-C518-4332-B198-A89977148ADD}"/>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0" name="Rectangle 789">
                        <a:extLst>
                          <a:ext uri="{FF2B5EF4-FFF2-40B4-BE49-F238E27FC236}">
                            <a16:creationId xmlns:a16="http://schemas.microsoft.com/office/drawing/2014/main" id="{D99793EE-AD94-4DB4-B279-125FDC481E40}"/>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1" name="Rectangle 790">
                        <a:extLst>
                          <a:ext uri="{FF2B5EF4-FFF2-40B4-BE49-F238E27FC236}">
                            <a16:creationId xmlns:a16="http://schemas.microsoft.com/office/drawing/2014/main" id="{F6C62A4D-98F2-480E-9404-FD18FF0359CC}"/>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2" name="Rectangle 791">
                        <a:extLst>
                          <a:ext uri="{FF2B5EF4-FFF2-40B4-BE49-F238E27FC236}">
                            <a16:creationId xmlns:a16="http://schemas.microsoft.com/office/drawing/2014/main" id="{4C7AB817-20A2-4A34-9792-A6633505F27C}"/>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660" name="Rectangle: Rounded Corners 659">
              <a:extLst>
                <a:ext uri="{FF2B5EF4-FFF2-40B4-BE49-F238E27FC236}">
                  <a16:creationId xmlns:a16="http://schemas.microsoft.com/office/drawing/2014/main" id="{93759577-E3EF-438A-A493-13333E6D4F6D}"/>
                </a:ext>
              </a:extLst>
            </p:cNvPr>
            <p:cNvSpPr/>
            <p:nvPr/>
          </p:nvSpPr>
          <p:spPr bwMode="auto">
            <a:xfrm>
              <a:off x="575619" y="1508370"/>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Tools</a:t>
              </a:r>
            </a:p>
          </p:txBody>
        </p:sp>
        <p:grpSp>
          <p:nvGrpSpPr>
            <p:cNvPr id="661" name="Group 660">
              <a:extLst>
                <a:ext uri="{FF2B5EF4-FFF2-40B4-BE49-F238E27FC236}">
                  <a16:creationId xmlns:a16="http://schemas.microsoft.com/office/drawing/2014/main" id="{5E7691B8-1B73-4ED1-B5B9-3823A595E3B7}"/>
                </a:ext>
              </a:extLst>
            </p:cNvPr>
            <p:cNvGrpSpPr/>
            <p:nvPr/>
          </p:nvGrpSpPr>
          <p:grpSpPr>
            <a:xfrm>
              <a:off x="274639" y="1482019"/>
              <a:ext cx="661334" cy="661334"/>
              <a:chOff x="7672552" y="4021436"/>
              <a:chExt cx="965603" cy="982528"/>
            </a:xfrm>
          </p:grpSpPr>
          <p:sp>
            <p:nvSpPr>
              <p:cNvPr id="765" name="Oval 764">
                <a:extLst>
                  <a:ext uri="{FF2B5EF4-FFF2-40B4-BE49-F238E27FC236}">
                    <a16:creationId xmlns:a16="http://schemas.microsoft.com/office/drawing/2014/main" id="{69D02F78-803D-4D68-A870-AA3085F6377D}"/>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766" name="Group 765">
                <a:extLst>
                  <a:ext uri="{FF2B5EF4-FFF2-40B4-BE49-F238E27FC236}">
                    <a16:creationId xmlns:a16="http://schemas.microsoft.com/office/drawing/2014/main" id="{6E68EA2F-5A65-4DE2-ABED-BCB202915FE3}"/>
                  </a:ext>
                </a:extLst>
              </p:cNvPr>
              <p:cNvGrpSpPr/>
              <p:nvPr/>
            </p:nvGrpSpPr>
            <p:grpSpPr>
              <a:xfrm>
                <a:off x="7773860" y="4420332"/>
                <a:ext cx="759372" cy="184730"/>
                <a:chOff x="7466978" y="4863550"/>
                <a:chExt cx="738228" cy="176492"/>
              </a:xfrm>
            </p:grpSpPr>
            <p:grpSp>
              <p:nvGrpSpPr>
                <p:cNvPr id="767" name="Group 766">
                  <a:extLst>
                    <a:ext uri="{FF2B5EF4-FFF2-40B4-BE49-F238E27FC236}">
                      <a16:creationId xmlns:a16="http://schemas.microsoft.com/office/drawing/2014/main" id="{1C135EEA-E361-481B-8D9D-12F22367643D}"/>
                    </a:ext>
                  </a:extLst>
                </p:cNvPr>
                <p:cNvGrpSpPr/>
                <p:nvPr/>
              </p:nvGrpSpPr>
              <p:grpSpPr>
                <a:xfrm rot="19042309">
                  <a:off x="7466978" y="4863550"/>
                  <a:ext cx="688819" cy="176492"/>
                  <a:chOff x="5329666" y="3489884"/>
                  <a:chExt cx="7171567" cy="1837527"/>
                </a:xfrm>
              </p:grpSpPr>
              <p:sp>
                <p:nvSpPr>
                  <p:cNvPr id="776" name="Rectangle: Rounded Corners 775">
                    <a:extLst>
                      <a:ext uri="{FF2B5EF4-FFF2-40B4-BE49-F238E27FC236}">
                        <a16:creationId xmlns:a16="http://schemas.microsoft.com/office/drawing/2014/main" id="{2A0BCB61-3725-47D2-BC68-73C32CFCC9F9}"/>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7" name="Freeform: Shape 776">
                    <a:extLst>
                      <a:ext uri="{FF2B5EF4-FFF2-40B4-BE49-F238E27FC236}">
                        <a16:creationId xmlns:a16="http://schemas.microsoft.com/office/drawing/2014/main" id="{81FED32C-525F-4327-9046-4F8B80FF99C3}"/>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768" name="Group 767">
                  <a:extLst>
                    <a:ext uri="{FF2B5EF4-FFF2-40B4-BE49-F238E27FC236}">
                      <a16:creationId xmlns:a16="http://schemas.microsoft.com/office/drawing/2014/main" id="{BFD8A29E-A3E2-4764-A8EF-07702C9D3603}"/>
                    </a:ext>
                  </a:extLst>
                </p:cNvPr>
                <p:cNvGrpSpPr/>
                <p:nvPr/>
              </p:nvGrpSpPr>
              <p:grpSpPr>
                <a:xfrm rot="13295580" flipV="1">
                  <a:off x="7500425" y="4917201"/>
                  <a:ext cx="704781" cy="67782"/>
                  <a:chOff x="1552145" y="3101420"/>
                  <a:chExt cx="9703733" cy="933252"/>
                </a:xfrm>
              </p:grpSpPr>
              <p:sp>
                <p:nvSpPr>
                  <p:cNvPr id="769" name="Trapezoid 768">
                    <a:extLst>
                      <a:ext uri="{FF2B5EF4-FFF2-40B4-BE49-F238E27FC236}">
                        <a16:creationId xmlns:a16="http://schemas.microsoft.com/office/drawing/2014/main" id="{8D946801-9BBF-4B2C-A87D-3DF4AF616165}"/>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0" name="Trapezoid 769">
                    <a:extLst>
                      <a:ext uri="{FF2B5EF4-FFF2-40B4-BE49-F238E27FC236}">
                        <a16:creationId xmlns:a16="http://schemas.microsoft.com/office/drawing/2014/main" id="{61430EC7-C60F-43DC-80C4-EEA8AC859B90}"/>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1" name="Rectangle 770">
                    <a:extLst>
                      <a:ext uri="{FF2B5EF4-FFF2-40B4-BE49-F238E27FC236}">
                        <a16:creationId xmlns:a16="http://schemas.microsoft.com/office/drawing/2014/main" id="{B9F22B0F-1B5C-47A6-B015-72D2FB421034}"/>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2" name="Rectangle: Rounded Corners 771">
                    <a:extLst>
                      <a:ext uri="{FF2B5EF4-FFF2-40B4-BE49-F238E27FC236}">
                        <a16:creationId xmlns:a16="http://schemas.microsoft.com/office/drawing/2014/main" id="{43CFE566-8AF5-497C-B003-B2E98B443087}"/>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3" name="Rectangle: Rounded Corners 772">
                    <a:extLst>
                      <a:ext uri="{FF2B5EF4-FFF2-40B4-BE49-F238E27FC236}">
                        <a16:creationId xmlns:a16="http://schemas.microsoft.com/office/drawing/2014/main" id="{69F085B7-85A7-40BF-B9DF-8BFEF447390A}"/>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4" name="Rectangle: Rounded Corners 773">
                    <a:extLst>
                      <a:ext uri="{FF2B5EF4-FFF2-40B4-BE49-F238E27FC236}">
                        <a16:creationId xmlns:a16="http://schemas.microsoft.com/office/drawing/2014/main" id="{2BD5808B-03ED-4556-BC5E-E86F361A5510}"/>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5" name="Rectangle: Rounded Corners 774">
                    <a:extLst>
                      <a:ext uri="{FF2B5EF4-FFF2-40B4-BE49-F238E27FC236}">
                        <a16:creationId xmlns:a16="http://schemas.microsoft.com/office/drawing/2014/main" id="{234A8C77-D9B1-44A4-8873-AA7D4E579056}"/>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662" name="Rectangle: Rounded Corners 661">
              <a:extLst>
                <a:ext uri="{FF2B5EF4-FFF2-40B4-BE49-F238E27FC236}">
                  <a16:creationId xmlns:a16="http://schemas.microsoft.com/office/drawing/2014/main" id="{7B4EC1BE-0ABA-423E-912D-43A6B08ABB1B}"/>
                </a:ext>
              </a:extLst>
            </p:cNvPr>
            <p:cNvSpPr/>
            <p:nvPr/>
          </p:nvSpPr>
          <p:spPr bwMode="auto">
            <a:xfrm>
              <a:off x="575619" y="2353241"/>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Language</a:t>
              </a:r>
            </a:p>
          </p:txBody>
        </p:sp>
        <p:grpSp>
          <p:nvGrpSpPr>
            <p:cNvPr id="663" name="Group 662">
              <a:extLst>
                <a:ext uri="{FF2B5EF4-FFF2-40B4-BE49-F238E27FC236}">
                  <a16:creationId xmlns:a16="http://schemas.microsoft.com/office/drawing/2014/main" id="{1436D1DE-A475-4C70-985E-2E3BB1F5485C}"/>
                </a:ext>
              </a:extLst>
            </p:cNvPr>
            <p:cNvGrpSpPr/>
            <p:nvPr/>
          </p:nvGrpSpPr>
          <p:grpSpPr>
            <a:xfrm>
              <a:off x="274640" y="2331003"/>
              <a:ext cx="661335" cy="661334"/>
              <a:chOff x="2586873" y="2446840"/>
              <a:chExt cx="963350" cy="963350"/>
            </a:xfrm>
          </p:grpSpPr>
          <p:sp>
            <p:nvSpPr>
              <p:cNvPr id="733" name="Oval 732">
                <a:extLst>
                  <a:ext uri="{FF2B5EF4-FFF2-40B4-BE49-F238E27FC236}">
                    <a16:creationId xmlns:a16="http://schemas.microsoft.com/office/drawing/2014/main" id="{D5B4DC8C-40EB-4F94-BF31-7FA90EE64DE6}"/>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734" name="Group 733">
                <a:extLst>
                  <a:ext uri="{FF2B5EF4-FFF2-40B4-BE49-F238E27FC236}">
                    <a16:creationId xmlns:a16="http://schemas.microsoft.com/office/drawing/2014/main" id="{F5FB9083-C23A-4B1D-8DDE-573324BDD72F}"/>
                  </a:ext>
                </a:extLst>
              </p:cNvPr>
              <p:cNvGrpSpPr/>
              <p:nvPr/>
            </p:nvGrpSpPr>
            <p:grpSpPr>
              <a:xfrm>
                <a:off x="2671811" y="2661818"/>
                <a:ext cx="806680" cy="516427"/>
                <a:chOff x="2010581" y="1078432"/>
                <a:chExt cx="4336157" cy="2775970"/>
              </a:xfrm>
            </p:grpSpPr>
            <p:sp>
              <p:nvSpPr>
                <p:cNvPr id="735" name="Rectangle: Top Corners Rounded 734">
                  <a:extLst>
                    <a:ext uri="{FF2B5EF4-FFF2-40B4-BE49-F238E27FC236}">
                      <a16:creationId xmlns:a16="http://schemas.microsoft.com/office/drawing/2014/main" id="{621B412B-B751-474A-97D7-4323DB91FB8D}"/>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736" name="Group 735">
                  <a:extLst>
                    <a:ext uri="{FF2B5EF4-FFF2-40B4-BE49-F238E27FC236}">
                      <a16:creationId xmlns:a16="http://schemas.microsoft.com/office/drawing/2014/main" id="{AA27F30F-9DB8-49EC-94DE-F73E4E481A73}"/>
                    </a:ext>
                  </a:extLst>
                </p:cNvPr>
                <p:cNvGrpSpPr/>
                <p:nvPr/>
              </p:nvGrpSpPr>
              <p:grpSpPr>
                <a:xfrm flipH="1">
                  <a:off x="2010581" y="1078432"/>
                  <a:ext cx="4336157" cy="2775970"/>
                  <a:chOff x="2495051" y="663738"/>
                  <a:chExt cx="3977849" cy="2775970"/>
                </a:xfrm>
              </p:grpSpPr>
              <p:grpSp>
                <p:nvGrpSpPr>
                  <p:cNvPr id="737" name="Group 736">
                    <a:extLst>
                      <a:ext uri="{FF2B5EF4-FFF2-40B4-BE49-F238E27FC236}">
                        <a16:creationId xmlns:a16="http://schemas.microsoft.com/office/drawing/2014/main" id="{6801CD32-7355-4D81-9AE0-4244571175A8}"/>
                      </a:ext>
                    </a:extLst>
                  </p:cNvPr>
                  <p:cNvGrpSpPr/>
                  <p:nvPr/>
                </p:nvGrpSpPr>
                <p:grpSpPr>
                  <a:xfrm>
                    <a:off x="2495051" y="663738"/>
                    <a:ext cx="3977849" cy="2775970"/>
                    <a:chOff x="3563003" y="1681105"/>
                    <a:chExt cx="3977849" cy="2775970"/>
                  </a:xfrm>
                </p:grpSpPr>
                <p:sp>
                  <p:nvSpPr>
                    <p:cNvPr id="755" name="Rectangle: Top Corners Snipped 754">
                      <a:extLst>
                        <a:ext uri="{FF2B5EF4-FFF2-40B4-BE49-F238E27FC236}">
                          <a16:creationId xmlns:a16="http://schemas.microsoft.com/office/drawing/2014/main" id="{16538E14-F9C9-47CB-9DA5-9B0D6288C527}"/>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6" name="Rectangle: Rounded Corners 755">
                      <a:extLst>
                        <a:ext uri="{FF2B5EF4-FFF2-40B4-BE49-F238E27FC236}">
                          <a16:creationId xmlns:a16="http://schemas.microsoft.com/office/drawing/2014/main" id="{B3BF8CE8-EC5E-417D-9B4C-FAEFBE2DCE54}"/>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7" name="Rectangle: Rounded Corners 756">
                      <a:extLst>
                        <a:ext uri="{FF2B5EF4-FFF2-40B4-BE49-F238E27FC236}">
                          <a16:creationId xmlns:a16="http://schemas.microsoft.com/office/drawing/2014/main" id="{0B21A8E4-2DA3-4892-A869-1B4826163BF8}"/>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8" name="Right Triangle 757">
                      <a:extLst>
                        <a:ext uri="{FF2B5EF4-FFF2-40B4-BE49-F238E27FC236}">
                          <a16:creationId xmlns:a16="http://schemas.microsoft.com/office/drawing/2014/main" id="{857981F8-A7B6-4066-A093-4F0B518A1F49}"/>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9" name="Rectangle: Rounded Corners 758">
                      <a:extLst>
                        <a:ext uri="{FF2B5EF4-FFF2-40B4-BE49-F238E27FC236}">
                          <a16:creationId xmlns:a16="http://schemas.microsoft.com/office/drawing/2014/main" id="{49D9F6B3-8982-4B4E-8E1B-616515F54A28}"/>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0" name="Rectangle: Rounded Corners 759">
                      <a:extLst>
                        <a:ext uri="{FF2B5EF4-FFF2-40B4-BE49-F238E27FC236}">
                          <a16:creationId xmlns:a16="http://schemas.microsoft.com/office/drawing/2014/main" id="{7DA97406-1AD6-4284-8A07-3F4C61A73C5D}"/>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1" name="Rectangle: Top Corners Snipped 760">
                      <a:extLst>
                        <a:ext uri="{FF2B5EF4-FFF2-40B4-BE49-F238E27FC236}">
                          <a16:creationId xmlns:a16="http://schemas.microsoft.com/office/drawing/2014/main" id="{4BB68673-9DD9-4E06-9226-064E31A73042}"/>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2" name="Rectangle: Rounded Corners 761">
                      <a:extLst>
                        <a:ext uri="{FF2B5EF4-FFF2-40B4-BE49-F238E27FC236}">
                          <a16:creationId xmlns:a16="http://schemas.microsoft.com/office/drawing/2014/main" id="{CD828811-FDC3-41CF-A1E4-7350B8125024}"/>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3" name="Rectangle: Rounded Corners 762">
                      <a:extLst>
                        <a:ext uri="{FF2B5EF4-FFF2-40B4-BE49-F238E27FC236}">
                          <a16:creationId xmlns:a16="http://schemas.microsoft.com/office/drawing/2014/main" id="{08072F00-BFF9-48B4-A920-CF29BA0BAB08}"/>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4" name="Rectangle 763">
                      <a:extLst>
                        <a:ext uri="{FF2B5EF4-FFF2-40B4-BE49-F238E27FC236}">
                          <a16:creationId xmlns:a16="http://schemas.microsoft.com/office/drawing/2014/main" id="{EA8BFF2F-B1A7-490A-88C4-CEEF690EEEC6}"/>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738" name="Group 737">
                    <a:extLst>
                      <a:ext uri="{FF2B5EF4-FFF2-40B4-BE49-F238E27FC236}">
                        <a16:creationId xmlns:a16="http://schemas.microsoft.com/office/drawing/2014/main" id="{87ECA515-01DE-4234-8770-FA15260498AA}"/>
                      </a:ext>
                    </a:extLst>
                  </p:cNvPr>
                  <p:cNvGrpSpPr/>
                  <p:nvPr/>
                </p:nvGrpSpPr>
                <p:grpSpPr>
                  <a:xfrm>
                    <a:off x="3518812" y="1860243"/>
                    <a:ext cx="1558890" cy="350093"/>
                    <a:chOff x="3574873" y="4631162"/>
                    <a:chExt cx="1558890" cy="350093"/>
                  </a:xfrm>
                </p:grpSpPr>
                <p:grpSp>
                  <p:nvGrpSpPr>
                    <p:cNvPr id="739" name="Group 738">
                      <a:extLst>
                        <a:ext uri="{FF2B5EF4-FFF2-40B4-BE49-F238E27FC236}">
                          <a16:creationId xmlns:a16="http://schemas.microsoft.com/office/drawing/2014/main" id="{966410E9-E76C-479F-9D6A-0B7434419352}"/>
                        </a:ext>
                      </a:extLst>
                    </p:cNvPr>
                    <p:cNvGrpSpPr/>
                    <p:nvPr/>
                  </p:nvGrpSpPr>
                  <p:grpSpPr>
                    <a:xfrm>
                      <a:off x="3574873" y="4631162"/>
                      <a:ext cx="404196" cy="330728"/>
                      <a:chOff x="3574873" y="4631162"/>
                      <a:chExt cx="404196" cy="330728"/>
                    </a:xfrm>
                  </p:grpSpPr>
                  <p:sp>
                    <p:nvSpPr>
                      <p:cNvPr id="752" name="Oval 751">
                        <a:extLst>
                          <a:ext uri="{FF2B5EF4-FFF2-40B4-BE49-F238E27FC236}">
                            <a16:creationId xmlns:a16="http://schemas.microsoft.com/office/drawing/2014/main" id="{A48E47FE-0323-4F98-8333-B151FA4F7E44}"/>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3" name="Freeform: Shape 752">
                        <a:extLst>
                          <a:ext uri="{FF2B5EF4-FFF2-40B4-BE49-F238E27FC236}">
                            <a16:creationId xmlns:a16="http://schemas.microsoft.com/office/drawing/2014/main" id="{E48619B1-ED08-44A2-85E6-DF2210F03F1D}"/>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4" name="Oval 753">
                        <a:extLst>
                          <a:ext uri="{FF2B5EF4-FFF2-40B4-BE49-F238E27FC236}">
                            <a16:creationId xmlns:a16="http://schemas.microsoft.com/office/drawing/2014/main" id="{ED581EF4-6A70-4A4D-BE41-13B3E562F84D}"/>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740" name="Group 739">
                      <a:extLst>
                        <a:ext uri="{FF2B5EF4-FFF2-40B4-BE49-F238E27FC236}">
                          <a16:creationId xmlns:a16="http://schemas.microsoft.com/office/drawing/2014/main" id="{61665FAD-B8BE-4192-A8A9-9D940D1035CC}"/>
                        </a:ext>
                      </a:extLst>
                    </p:cNvPr>
                    <p:cNvGrpSpPr/>
                    <p:nvPr/>
                  </p:nvGrpSpPr>
                  <p:grpSpPr>
                    <a:xfrm>
                      <a:off x="3959771" y="4637617"/>
                      <a:ext cx="404196" cy="330728"/>
                      <a:chOff x="3574873" y="4631162"/>
                      <a:chExt cx="404196" cy="330728"/>
                    </a:xfrm>
                  </p:grpSpPr>
                  <p:sp>
                    <p:nvSpPr>
                      <p:cNvPr id="749" name="Oval 748">
                        <a:extLst>
                          <a:ext uri="{FF2B5EF4-FFF2-40B4-BE49-F238E27FC236}">
                            <a16:creationId xmlns:a16="http://schemas.microsoft.com/office/drawing/2014/main" id="{F6718942-1F30-46A7-9F4F-461652DC9EC5}"/>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0" name="Freeform: Shape 749">
                        <a:extLst>
                          <a:ext uri="{FF2B5EF4-FFF2-40B4-BE49-F238E27FC236}">
                            <a16:creationId xmlns:a16="http://schemas.microsoft.com/office/drawing/2014/main" id="{584A2014-25CC-45DF-AB87-C53B61413D14}"/>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1" name="Oval 750">
                        <a:extLst>
                          <a:ext uri="{FF2B5EF4-FFF2-40B4-BE49-F238E27FC236}">
                            <a16:creationId xmlns:a16="http://schemas.microsoft.com/office/drawing/2014/main" id="{82866BA7-527D-4B29-B6F2-9D64A1249283}"/>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741" name="Group 740">
                      <a:extLst>
                        <a:ext uri="{FF2B5EF4-FFF2-40B4-BE49-F238E27FC236}">
                          <a16:creationId xmlns:a16="http://schemas.microsoft.com/office/drawing/2014/main" id="{A3FA1E48-2821-4632-BD8C-9A443DED5DEC}"/>
                        </a:ext>
                      </a:extLst>
                    </p:cNvPr>
                    <p:cNvGrpSpPr/>
                    <p:nvPr/>
                  </p:nvGrpSpPr>
                  <p:grpSpPr>
                    <a:xfrm>
                      <a:off x="4344669" y="4644072"/>
                      <a:ext cx="404196" cy="330728"/>
                      <a:chOff x="3574873" y="4631162"/>
                      <a:chExt cx="404196" cy="330728"/>
                    </a:xfrm>
                  </p:grpSpPr>
                  <p:sp>
                    <p:nvSpPr>
                      <p:cNvPr id="746" name="Oval 745">
                        <a:extLst>
                          <a:ext uri="{FF2B5EF4-FFF2-40B4-BE49-F238E27FC236}">
                            <a16:creationId xmlns:a16="http://schemas.microsoft.com/office/drawing/2014/main" id="{5927F0F7-B109-4A4D-AF33-D1F60BAEA5C8}"/>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7" name="Freeform: Shape 746">
                        <a:extLst>
                          <a:ext uri="{FF2B5EF4-FFF2-40B4-BE49-F238E27FC236}">
                            <a16:creationId xmlns:a16="http://schemas.microsoft.com/office/drawing/2014/main" id="{6D2C47E6-AB70-4FB1-8141-52376058F756}"/>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8" name="Oval 747">
                        <a:extLst>
                          <a:ext uri="{FF2B5EF4-FFF2-40B4-BE49-F238E27FC236}">
                            <a16:creationId xmlns:a16="http://schemas.microsoft.com/office/drawing/2014/main" id="{42E0217C-422B-4258-9BAA-E706A60EB909}"/>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742" name="Group 741">
                      <a:extLst>
                        <a:ext uri="{FF2B5EF4-FFF2-40B4-BE49-F238E27FC236}">
                          <a16:creationId xmlns:a16="http://schemas.microsoft.com/office/drawing/2014/main" id="{B905E6D4-4B17-4B2B-B3F1-38DBFCE392F3}"/>
                        </a:ext>
                      </a:extLst>
                    </p:cNvPr>
                    <p:cNvGrpSpPr/>
                    <p:nvPr/>
                  </p:nvGrpSpPr>
                  <p:grpSpPr>
                    <a:xfrm>
                      <a:off x="4729567" y="4650527"/>
                      <a:ext cx="404196" cy="330728"/>
                      <a:chOff x="3574873" y="4631162"/>
                      <a:chExt cx="404196" cy="330728"/>
                    </a:xfrm>
                  </p:grpSpPr>
                  <p:sp>
                    <p:nvSpPr>
                      <p:cNvPr id="743" name="Oval 742">
                        <a:extLst>
                          <a:ext uri="{FF2B5EF4-FFF2-40B4-BE49-F238E27FC236}">
                            <a16:creationId xmlns:a16="http://schemas.microsoft.com/office/drawing/2014/main" id="{ACA4BABD-6B91-4C24-AE9B-9B2A07482A9E}"/>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4" name="Freeform: Shape 743">
                        <a:extLst>
                          <a:ext uri="{FF2B5EF4-FFF2-40B4-BE49-F238E27FC236}">
                            <a16:creationId xmlns:a16="http://schemas.microsoft.com/office/drawing/2014/main" id="{740FF84C-3C79-4D79-A941-98FB70AEC20D}"/>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5" name="Oval 744">
                        <a:extLst>
                          <a:ext uri="{FF2B5EF4-FFF2-40B4-BE49-F238E27FC236}">
                            <a16:creationId xmlns:a16="http://schemas.microsoft.com/office/drawing/2014/main" id="{E3F0F603-A576-4778-824E-D83BE19F3ACD}"/>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664" name="Rectangle: Rounded Corners 663">
              <a:extLst>
                <a:ext uri="{FF2B5EF4-FFF2-40B4-BE49-F238E27FC236}">
                  <a16:creationId xmlns:a16="http://schemas.microsoft.com/office/drawing/2014/main" id="{94C8E807-A4AB-4CDA-85F9-B2B517E776F1}"/>
                </a:ext>
              </a:extLst>
            </p:cNvPr>
            <p:cNvSpPr/>
            <p:nvPr/>
          </p:nvSpPr>
          <p:spPr bwMode="auto">
            <a:xfrm>
              <a:off x="575619" y="3198112"/>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Algorithms</a:t>
              </a:r>
            </a:p>
          </p:txBody>
        </p:sp>
        <p:grpSp>
          <p:nvGrpSpPr>
            <p:cNvPr id="665" name="Group 664">
              <a:extLst>
                <a:ext uri="{FF2B5EF4-FFF2-40B4-BE49-F238E27FC236}">
                  <a16:creationId xmlns:a16="http://schemas.microsoft.com/office/drawing/2014/main" id="{4B44FF3E-4C65-4D5D-97BF-702342C2BCD4}"/>
                </a:ext>
              </a:extLst>
            </p:cNvPr>
            <p:cNvGrpSpPr/>
            <p:nvPr/>
          </p:nvGrpSpPr>
          <p:grpSpPr>
            <a:xfrm>
              <a:off x="274640" y="3179987"/>
              <a:ext cx="661334" cy="661334"/>
              <a:chOff x="1157681" y="982896"/>
              <a:chExt cx="963350" cy="963350"/>
            </a:xfrm>
          </p:grpSpPr>
          <p:sp>
            <p:nvSpPr>
              <p:cNvPr id="705" name="Oval 704">
                <a:extLst>
                  <a:ext uri="{FF2B5EF4-FFF2-40B4-BE49-F238E27FC236}">
                    <a16:creationId xmlns:a16="http://schemas.microsoft.com/office/drawing/2014/main" id="{40165237-A773-4FCD-8428-8111F9FF3E95}"/>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706" name="Group 705">
                <a:extLst>
                  <a:ext uri="{FF2B5EF4-FFF2-40B4-BE49-F238E27FC236}">
                    <a16:creationId xmlns:a16="http://schemas.microsoft.com/office/drawing/2014/main" id="{21C80B77-F25C-4AB6-BE7D-AE45CC956469}"/>
                  </a:ext>
                </a:extLst>
              </p:cNvPr>
              <p:cNvGrpSpPr/>
              <p:nvPr/>
            </p:nvGrpSpPr>
            <p:grpSpPr>
              <a:xfrm>
                <a:off x="1398906" y="1163302"/>
                <a:ext cx="528579" cy="602537"/>
                <a:chOff x="7101061" y="2732316"/>
                <a:chExt cx="1042579" cy="1188456"/>
              </a:xfrm>
            </p:grpSpPr>
            <p:sp>
              <p:nvSpPr>
                <p:cNvPr id="707" name="Rectangle: Rounded Corners 706">
                  <a:extLst>
                    <a:ext uri="{FF2B5EF4-FFF2-40B4-BE49-F238E27FC236}">
                      <a16:creationId xmlns:a16="http://schemas.microsoft.com/office/drawing/2014/main" id="{023C8454-92ED-47C4-BCC6-851216485800}"/>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708" name="Connector: Elbow 707">
                  <a:extLst>
                    <a:ext uri="{FF2B5EF4-FFF2-40B4-BE49-F238E27FC236}">
                      <a16:creationId xmlns:a16="http://schemas.microsoft.com/office/drawing/2014/main" id="{7E3860B6-A342-4E65-ABBD-FB376FCC4EFE}"/>
                    </a:ext>
                  </a:extLst>
                </p:cNvPr>
                <p:cNvCxnSpPr>
                  <a:cxnSpLocks/>
                  <a:stCxn id="707" idx="3"/>
                  <a:endCxn id="718"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9" name="Connector: Elbow 708">
                  <a:extLst>
                    <a:ext uri="{FF2B5EF4-FFF2-40B4-BE49-F238E27FC236}">
                      <a16:creationId xmlns:a16="http://schemas.microsoft.com/office/drawing/2014/main" id="{403E1153-CCEC-4DFC-9506-3865EE9FF70B}"/>
                    </a:ext>
                  </a:extLst>
                </p:cNvPr>
                <p:cNvCxnSpPr>
                  <a:cxnSpLocks/>
                  <a:stCxn id="710" idx="2"/>
                  <a:endCxn id="707"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10" name="Oval 709">
                  <a:extLst>
                    <a:ext uri="{FF2B5EF4-FFF2-40B4-BE49-F238E27FC236}">
                      <a16:creationId xmlns:a16="http://schemas.microsoft.com/office/drawing/2014/main" id="{CDC49358-5695-4A7A-BC46-F03BA06C9034}"/>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11" name="Oval 710">
                  <a:extLst>
                    <a:ext uri="{FF2B5EF4-FFF2-40B4-BE49-F238E27FC236}">
                      <a16:creationId xmlns:a16="http://schemas.microsoft.com/office/drawing/2014/main" id="{B1AB92A8-8030-4124-B05F-4F332F50866B}"/>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12" name="Oval 711">
                  <a:extLst>
                    <a:ext uri="{FF2B5EF4-FFF2-40B4-BE49-F238E27FC236}">
                      <a16:creationId xmlns:a16="http://schemas.microsoft.com/office/drawing/2014/main" id="{B0078E74-D297-4DEA-8D7F-4BD6342056AC}"/>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713" name="Straight Connector 712">
                  <a:extLst>
                    <a:ext uri="{FF2B5EF4-FFF2-40B4-BE49-F238E27FC236}">
                      <a16:creationId xmlns:a16="http://schemas.microsoft.com/office/drawing/2014/main" id="{F2FF1968-A9D3-46DE-9192-0B3CF2122435}"/>
                    </a:ext>
                  </a:extLst>
                </p:cNvPr>
                <p:cNvCxnSpPr>
                  <a:cxnSpLocks/>
                  <a:stCxn id="711" idx="6"/>
                  <a:endCxn id="712"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a:extLst>
                    <a:ext uri="{FF2B5EF4-FFF2-40B4-BE49-F238E27FC236}">
                      <a16:creationId xmlns:a16="http://schemas.microsoft.com/office/drawing/2014/main" id="{4912B6D8-1E70-443C-8436-E7AA3029BB22}"/>
                    </a:ext>
                  </a:extLst>
                </p:cNvPr>
                <p:cNvCxnSpPr>
                  <a:cxnSpLocks/>
                  <a:stCxn id="710" idx="6"/>
                  <a:endCxn id="711"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15" name="Group 714">
                  <a:extLst>
                    <a:ext uri="{FF2B5EF4-FFF2-40B4-BE49-F238E27FC236}">
                      <a16:creationId xmlns:a16="http://schemas.microsoft.com/office/drawing/2014/main" id="{B2E7BD59-8AD5-4903-A409-28F4D8D96EAE}"/>
                    </a:ext>
                  </a:extLst>
                </p:cNvPr>
                <p:cNvGrpSpPr/>
                <p:nvPr/>
              </p:nvGrpSpPr>
              <p:grpSpPr>
                <a:xfrm>
                  <a:off x="7184783" y="3560055"/>
                  <a:ext cx="940003" cy="360717"/>
                  <a:chOff x="7166145" y="3874100"/>
                  <a:chExt cx="1308060" cy="501955"/>
                </a:xfrm>
              </p:grpSpPr>
              <p:cxnSp>
                <p:nvCxnSpPr>
                  <p:cNvPr id="716" name="Straight Connector 715">
                    <a:extLst>
                      <a:ext uri="{FF2B5EF4-FFF2-40B4-BE49-F238E27FC236}">
                        <a16:creationId xmlns:a16="http://schemas.microsoft.com/office/drawing/2014/main" id="{35070021-BFCF-47A9-9630-DA9A5DC55844}"/>
                      </a:ext>
                    </a:extLst>
                  </p:cNvPr>
                  <p:cNvCxnSpPr>
                    <a:cxnSpLocks/>
                    <a:stCxn id="723" idx="3"/>
                    <a:endCxn id="728"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a:extLst>
                      <a:ext uri="{FF2B5EF4-FFF2-40B4-BE49-F238E27FC236}">
                        <a16:creationId xmlns:a16="http://schemas.microsoft.com/office/drawing/2014/main" id="{BA1106FC-A3CF-48F5-B6A8-CDB92FFB91E4}"/>
                      </a:ext>
                    </a:extLst>
                  </p:cNvPr>
                  <p:cNvCxnSpPr>
                    <a:cxnSpLocks/>
                    <a:stCxn id="718" idx="3"/>
                    <a:endCxn id="723"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8" name="Rectangle 717">
                    <a:extLst>
                      <a:ext uri="{FF2B5EF4-FFF2-40B4-BE49-F238E27FC236}">
                        <a16:creationId xmlns:a16="http://schemas.microsoft.com/office/drawing/2014/main" id="{460446C2-912A-4BF6-B301-94CD1B892684}"/>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19" name="Rectangle: Rounded Corners 718">
                    <a:extLst>
                      <a:ext uri="{FF2B5EF4-FFF2-40B4-BE49-F238E27FC236}">
                        <a16:creationId xmlns:a16="http://schemas.microsoft.com/office/drawing/2014/main" id="{699D845F-332B-44F3-88B0-A81E823C9F2B}"/>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0" name="Rectangle: Rounded Corners 719">
                    <a:extLst>
                      <a:ext uri="{FF2B5EF4-FFF2-40B4-BE49-F238E27FC236}">
                        <a16:creationId xmlns:a16="http://schemas.microsoft.com/office/drawing/2014/main" id="{F821F685-D884-4BD0-B11E-30BC3A2B1D6F}"/>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1" name="Rectangle: Rounded Corners 720">
                    <a:extLst>
                      <a:ext uri="{FF2B5EF4-FFF2-40B4-BE49-F238E27FC236}">
                        <a16:creationId xmlns:a16="http://schemas.microsoft.com/office/drawing/2014/main" id="{16E35F71-A0BC-4A08-AB0A-D7882D65596F}"/>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2" name="Right Triangle 721">
                    <a:extLst>
                      <a:ext uri="{FF2B5EF4-FFF2-40B4-BE49-F238E27FC236}">
                        <a16:creationId xmlns:a16="http://schemas.microsoft.com/office/drawing/2014/main" id="{567B6F36-FACD-4437-8D8F-A06B40AE9F53}"/>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3" name="Rectangle 722">
                    <a:extLst>
                      <a:ext uri="{FF2B5EF4-FFF2-40B4-BE49-F238E27FC236}">
                        <a16:creationId xmlns:a16="http://schemas.microsoft.com/office/drawing/2014/main" id="{64B10360-A8A9-4A40-A1E4-F676442E8973}"/>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4" name="Rectangle: Rounded Corners 723">
                    <a:extLst>
                      <a:ext uri="{FF2B5EF4-FFF2-40B4-BE49-F238E27FC236}">
                        <a16:creationId xmlns:a16="http://schemas.microsoft.com/office/drawing/2014/main" id="{65F40276-7043-4E52-A165-3DC56EBB5B44}"/>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5" name="Rectangle: Rounded Corners 724">
                    <a:extLst>
                      <a:ext uri="{FF2B5EF4-FFF2-40B4-BE49-F238E27FC236}">
                        <a16:creationId xmlns:a16="http://schemas.microsoft.com/office/drawing/2014/main" id="{F7177786-A80F-4EDE-941B-5B53FDF8C37D}"/>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6" name="Rectangle: Rounded Corners 725">
                    <a:extLst>
                      <a:ext uri="{FF2B5EF4-FFF2-40B4-BE49-F238E27FC236}">
                        <a16:creationId xmlns:a16="http://schemas.microsoft.com/office/drawing/2014/main" id="{74732F15-85CF-4CDC-9A7D-98C4BD8DE81A}"/>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7" name="Right Triangle 726">
                    <a:extLst>
                      <a:ext uri="{FF2B5EF4-FFF2-40B4-BE49-F238E27FC236}">
                        <a16:creationId xmlns:a16="http://schemas.microsoft.com/office/drawing/2014/main" id="{990A9480-DD5F-4B04-BA11-64288E0883B9}"/>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8" name="Rectangle 727">
                    <a:extLst>
                      <a:ext uri="{FF2B5EF4-FFF2-40B4-BE49-F238E27FC236}">
                        <a16:creationId xmlns:a16="http://schemas.microsoft.com/office/drawing/2014/main" id="{5810FEC3-D946-451D-8662-364F4B336A04}"/>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9" name="Rectangle: Rounded Corners 728">
                    <a:extLst>
                      <a:ext uri="{FF2B5EF4-FFF2-40B4-BE49-F238E27FC236}">
                        <a16:creationId xmlns:a16="http://schemas.microsoft.com/office/drawing/2014/main" id="{09645341-63DF-4B09-8455-232491FBC8E3}"/>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30" name="Rectangle: Rounded Corners 729">
                    <a:extLst>
                      <a:ext uri="{FF2B5EF4-FFF2-40B4-BE49-F238E27FC236}">
                        <a16:creationId xmlns:a16="http://schemas.microsoft.com/office/drawing/2014/main" id="{7C309B45-E8AF-4961-9EEA-B5762862BE64}"/>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31" name="Rectangle: Rounded Corners 730">
                    <a:extLst>
                      <a:ext uri="{FF2B5EF4-FFF2-40B4-BE49-F238E27FC236}">
                        <a16:creationId xmlns:a16="http://schemas.microsoft.com/office/drawing/2014/main" id="{67DDA6C2-ED10-43AF-AD70-D9662528CB51}"/>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32" name="Right Triangle 731">
                    <a:extLst>
                      <a:ext uri="{FF2B5EF4-FFF2-40B4-BE49-F238E27FC236}">
                        <a16:creationId xmlns:a16="http://schemas.microsoft.com/office/drawing/2014/main" id="{AC259237-12A7-4354-89AD-3A4E7F8FE4A4}"/>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666" name="Rectangle: Rounded Corners 665">
              <a:extLst>
                <a:ext uri="{FF2B5EF4-FFF2-40B4-BE49-F238E27FC236}">
                  <a16:creationId xmlns:a16="http://schemas.microsoft.com/office/drawing/2014/main" id="{B24093E6-4E78-407F-9B4E-C77ABAEA5D8D}"/>
                </a:ext>
              </a:extLst>
            </p:cNvPr>
            <p:cNvSpPr/>
            <p:nvPr/>
          </p:nvSpPr>
          <p:spPr bwMode="auto">
            <a:xfrm>
              <a:off x="575619" y="4042983"/>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Data Sources</a:t>
              </a:r>
            </a:p>
          </p:txBody>
        </p:sp>
        <p:grpSp>
          <p:nvGrpSpPr>
            <p:cNvPr id="667" name="Group 666">
              <a:extLst>
                <a:ext uri="{FF2B5EF4-FFF2-40B4-BE49-F238E27FC236}">
                  <a16:creationId xmlns:a16="http://schemas.microsoft.com/office/drawing/2014/main" id="{4C3085A4-EBBB-47C6-A2FC-66242CFF6839}"/>
                </a:ext>
              </a:extLst>
            </p:cNvPr>
            <p:cNvGrpSpPr/>
            <p:nvPr/>
          </p:nvGrpSpPr>
          <p:grpSpPr>
            <a:xfrm>
              <a:off x="274640" y="4028971"/>
              <a:ext cx="661335" cy="661334"/>
              <a:chOff x="6956981" y="588339"/>
              <a:chExt cx="963350" cy="963350"/>
            </a:xfrm>
          </p:grpSpPr>
          <p:sp>
            <p:nvSpPr>
              <p:cNvPr id="685" name="Oval 684">
                <a:extLst>
                  <a:ext uri="{FF2B5EF4-FFF2-40B4-BE49-F238E27FC236}">
                    <a16:creationId xmlns:a16="http://schemas.microsoft.com/office/drawing/2014/main" id="{E7C59C3E-1A6B-4E95-8024-1DA979D86550}"/>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86" name="Flowchart: Magnetic Disk 685">
                <a:extLst>
                  <a:ext uri="{FF2B5EF4-FFF2-40B4-BE49-F238E27FC236}">
                    <a16:creationId xmlns:a16="http://schemas.microsoft.com/office/drawing/2014/main" id="{72353E34-CC48-4345-9417-E27032BCE148}"/>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687" name="Group 686">
                <a:extLst>
                  <a:ext uri="{FF2B5EF4-FFF2-40B4-BE49-F238E27FC236}">
                    <a16:creationId xmlns:a16="http://schemas.microsoft.com/office/drawing/2014/main" id="{E592B291-301D-49CB-BA33-2286C81D6BAA}"/>
                  </a:ext>
                </a:extLst>
              </p:cNvPr>
              <p:cNvGrpSpPr/>
              <p:nvPr/>
            </p:nvGrpSpPr>
            <p:grpSpPr>
              <a:xfrm>
                <a:off x="7166425" y="1100362"/>
                <a:ext cx="626190" cy="240293"/>
                <a:chOff x="7166145" y="3874100"/>
                <a:chExt cx="1308060" cy="501955"/>
              </a:xfrm>
            </p:grpSpPr>
            <p:cxnSp>
              <p:nvCxnSpPr>
                <p:cNvPr id="688" name="Straight Connector 687">
                  <a:extLst>
                    <a:ext uri="{FF2B5EF4-FFF2-40B4-BE49-F238E27FC236}">
                      <a16:creationId xmlns:a16="http://schemas.microsoft.com/office/drawing/2014/main" id="{4400F2CA-2390-4159-9A5C-7953EFA10461}"/>
                    </a:ext>
                  </a:extLst>
                </p:cNvPr>
                <p:cNvCxnSpPr>
                  <a:cxnSpLocks/>
                  <a:stCxn id="695" idx="3"/>
                  <a:endCxn id="700"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5FC5D136-D72C-4320-A8AD-633DB8FB2679}"/>
                    </a:ext>
                  </a:extLst>
                </p:cNvPr>
                <p:cNvCxnSpPr>
                  <a:cxnSpLocks/>
                  <a:stCxn id="690" idx="3"/>
                  <a:endCxn id="695"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90" name="Rectangle 689">
                  <a:extLst>
                    <a:ext uri="{FF2B5EF4-FFF2-40B4-BE49-F238E27FC236}">
                      <a16:creationId xmlns:a16="http://schemas.microsoft.com/office/drawing/2014/main" id="{9C35AF9B-9F5F-4CC6-87F6-06892CD3AB37}"/>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1" name="Rectangle: Rounded Corners 690">
                  <a:extLst>
                    <a:ext uri="{FF2B5EF4-FFF2-40B4-BE49-F238E27FC236}">
                      <a16:creationId xmlns:a16="http://schemas.microsoft.com/office/drawing/2014/main" id="{C09F5EFC-BBBA-493A-B3A1-B72574F8E055}"/>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2" name="Rectangle: Rounded Corners 691">
                  <a:extLst>
                    <a:ext uri="{FF2B5EF4-FFF2-40B4-BE49-F238E27FC236}">
                      <a16:creationId xmlns:a16="http://schemas.microsoft.com/office/drawing/2014/main" id="{5F76B0B1-52A4-4F0B-8B9B-798A7262E0A4}"/>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3" name="Rectangle: Rounded Corners 692">
                  <a:extLst>
                    <a:ext uri="{FF2B5EF4-FFF2-40B4-BE49-F238E27FC236}">
                      <a16:creationId xmlns:a16="http://schemas.microsoft.com/office/drawing/2014/main" id="{E92E2A15-DF61-4C9D-9407-9C6C1295D471}"/>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4" name="Right Triangle 693">
                  <a:extLst>
                    <a:ext uri="{FF2B5EF4-FFF2-40B4-BE49-F238E27FC236}">
                      <a16:creationId xmlns:a16="http://schemas.microsoft.com/office/drawing/2014/main" id="{8F306424-5688-490E-BE5E-260319AC7D20}"/>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5" name="Rectangle 694">
                  <a:extLst>
                    <a:ext uri="{FF2B5EF4-FFF2-40B4-BE49-F238E27FC236}">
                      <a16:creationId xmlns:a16="http://schemas.microsoft.com/office/drawing/2014/main" id="{668F36A2-7594-4798-9960-7E1E8E167E3A}"/>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6" name="Rectangle: Rounded Corners 695">
                  <a:extLst>
                    <a:ext uri="{FF2B5EF4-FFF2-40B4-BE49-F238E27FC236}">
                      <a16:creationId xmlns:a16="http://schemas.microsoft.com/office/drawing/2014/main" id="{99496D48-DD5F-4879-8020-E6521DE821BB}"/>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7" name="Rectangle: Rounded Corners 696">
                  <a:extLst>
                    <a:ext uri="{FF2B5EF4-FFF2-40B4-BE49-F238E27FC236}">
                      <a16:creationId xmlns:a16="http://schemas.microsoft.com/office/drawing/2014/main" id="{0869420E-A6AD-439A-ABA9-C380AEC37E40}"/>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8" name="Rectangle: Rounded Corners 697">
                  <a:extLst>
                    <a:ext uri="{FF2B5EF4-FFF2-40B4-BE49-F238E27FC236}">
                      <a16:creationId xmlns:a16="http://schemas.microsoft.com/office/drawing/2014/main" id="{196258AE-6BE2-4E66-9B2E-2BB3661D0D13}"/>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9" name="Right Triangle 698">
                  <a:extLst>
                    <a:ext uri="{FF2B5EF4-FFF2-40B4-BE49-F238E27FC236}">
                      <a16:creationId xmlns:a16="http://schemas.microsoft.com/office/drawing/2014/main" id="{45232A92-45D5-4AF7-8356-3C6DD8B3ED7D}"/>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00" name="Rectangle 699">
                  <a:extLst>
                    <a:ext uri="{FF2B5EF4-FFF2-40B4-BE49-F238E27FC236}">
                      <a16:creationId xmlns:a16="http://schemas.microsoft.com/office/drawing/2014/main" id="{4C2DAA68-EAEA-495C-A299-0923FF929738}"/>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01" name="Rectangle: Rounded Corners 700">
                  <a:extLst>
                    <a:ext uri="{FF2B5EF4-FFF2-40B4-BE49-F238E27FC236}">
                      <a16:creationId xmlns:a16="http://schemas.microsoft.com/office/drawing/2014/main" id="{524CC0EE-DD61-409A-873B-4483E4B1F930}"/>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02" name="Rectangle: Rounded Corners 701">
                  <a:extLst>
                    <a:ext uri="{FF2B5EF4-FFF2-40B4-BE49-F238E27FC236}">
                      <a16:creationId xmlns:a16="http://schemas.microsoft.com/office/drawing/2014/main" id="{F4A6D260-3A30-4838-BE1A-D683996CFBD7}"/>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03" name="Rectangle: Rounded Corners 702">
                  <a:extLst>
                    <a:ext uri="{FF2B5EF4-FFF2-40B4-BE49-F238E27FC236}">
                      <a16:creationId xmlns:a16="http://schemas.microsoft.com/office/drawing/2014/main" id="{B2E68F29-26B9-45C7-8223-AEEDB1418A28}"/>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04" name="Right Triangle 703">
                  <a:extLst>
                    <a:ext uri="{FF2B5EF4-FFF2-40B4-BE49-F238E27FC236}">
                      <a16:creationId xmlns:a16="http://schemas.microsoft.com/office/drawing/2014/main" id="{F16DBF12-4C63-4D55-8F1C-EFD493642FAD}"/>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sp>
          <p:nvSpPr>
            <p:cNvPr id="668" name="Rectangle: Rounded Corners 667">
              <a:extLst>
                <a:ext uri="{FF2B5EF4-FFF2-40B4-BE49-F238E27FC236}">
                  <a16:creationId xmlns:a16="http://schemas.microsoft.com/office/drawing/2014/main" id="{39D90E0D-994E-4CB8-9E3F-82AC447172A2}"/>
                </a:ext>
              </a:extLst>
            </p:cNvPr>
            <p:cNvSpPr/>
            <p:nvPr/>
          </p:nvSpPr>
          <p:spPr bwMode="auto">
            <a:xfrm>
              <a:off x="5779565" y="1499386"/>
              <a:ext cx="594360" cy="4039902"/>
            </a:xfrm>
            <a:prstGeom prst="roundRect">
              <a:avLst>
                <a:gd name="adj" fmla="val 7029"/>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Operationalization</a:t>
              </a:r>
            </a:p>
          </p:txBody>
        </p:sp>
        <p:grpSp>
          <p:nvGrpSpPr>
            <p:cNvPr id="669" name="Group 668">
              <a:extLst>
                <a:ext uri="{FF2B5EF4-FFF2-40B4-BE49-F238E27FC236}">
                  <a16:creationId xmlns:a16="http://schemas.microsoft.com/office/drawing/2014/main" id="{1093970A-01DB-4854-9426-1DAFFCF687AF}"/>
                </a:ext>
              </a:extLst>
            </p:cNvPr>
            <p:cNvGrpSpPr/>
            <p:nvPr/>
          </p:nvGrpSpPr>
          <p:grpSpPr>
            <a:xfrm>
              <a:off x="5740714" y="1317857"/>
              <a:ext cx="661334" cy="661334"/>
              <a:chOff x="1224981" y="5526425"/>
              <a:chExt cx="963350" cy="963350"/>
            </a:xfrm>
          </p:grpSpPr>
          <p:sp>
            <p:nvSpPr>
              <p:cNvPr id="670" name="Oval 669">
                <a:extLst>
                  <a:ext uri="{FF2B5EF4-FFF2-40B4-BE49-F238E27FC236}">
                    <a16:creationId xmlns:a16="http://schemas.microsoft.com/office/drawing/2014/main" id="{A9A5E778-B6D8-4634-A45B-591C3EDAE00F}"/>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671" name="Group 670">
                <a:extLst>
                  <a:ext uri="{FF2B5EF4-FFF2-40B4-BE49-F238E27FC236}">
                    <a16:creationId xmlns:a16="http://schemas.microsoft.com/office/drawing/2014/main" id="{E0083E09-22BB-4630-926B-795E84EE5FA0}"/>
                  </a:ext>
                </a:extLst>
              </p:cNvPr>
              <p:cNvGrpSpPr/>
              <p:nvPr/>
            </p:nvGrpSpPr>
            <p:grpSpPr>
              <a:xfrm>
                <a:off x="1342833" y="5745989"/>
                <a:ext cx="699768" cy="487204"/>
                <a:chOff x="4736543" y="4108463"/>
                <a:chExt cx="1896626" cy="1320500"/>
              </a:xfrm>
            </p:grpSpPr>
            <p:grpSp>
              <p:nvGrpSpPr>
                <p:cNvPr id="672" name="Group 671">
                  <a:extLst>
                    <a:ext uri="{FF2B5EF4-FFF2-40B4-BE49-F238E27FC236}">
                      <a16:creationId xmlns:a16="http://schemas.microsoft.com/office/drawing/2014/main" id="{99679ADB-4670-4B5B-8577-5D3F5041A11F}"/>
                    </a:ext>
                  </a:extLst>
                </p:cNvPr>
                <p:cNvGrpSpPr/>
                <p:nvPr/>
              </p:nvGrpSpPr>
              <p:grpSpPr>
                <a:xfrm>
                  <a:off x="5765903" y="4595667"/>
                  <a:ext cx="867266" cy="833296"/>
                  <a:chOff x="5722070" y="2007909"/>
                  <a:chExt cx="867266" cy="833296"/>
                </a:xfrm>
              </p:grpSpPr>
              <p:sp>
                <p:nvSpPr>
                  <p:cNvPr id="680" name="Rectangle: Rounded Corners 679">
                    <a:extLst>
                      <a:ext uri="{FF2B5EF4-FFF2-40B4-BE49-F238E27FC236}">
                        <a16:creationId xmlns:a16="http://schemas.microsoft.com/office/drawing/2014/main" id="{33050FD6-01EF-4CE3-A713-F5B835E86858}"/>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681" name="Group 680">
                    <a:extLst>
                      <a:ext uri="{FF2B5EF4-FFF2-40B4-BE49-F238E27FC236}">
                        <a16:creationId xmlns:a16="http://schemas.microsoft.com/office/drawing/2014/main" id="{079F8A14-4D06-4DD4-9104-5FB60C4D694F}"/>
                      </a:ext>
                    </a:extLst>
                  </p:cNvPr>
                  <p:cNvGrpSpPr/>
                  <p:nvPr/>
                </p:nvGrpSpPr>
                <p:grpSpPr>
                  <a:xfrm>
                    <a:off x="5920031" y="2114027"/>
                    <a:ext cx="458528" cy="651423"/>
                    <a:chOff x="5920031" y="2114027"/>
                    <a:chExt cx="458528" cy="651423"/>
                  </a:xfrm>
                </p:grpSpPr>
                <p:sp>
                  <p:nvSpPr>
                    <p:cNvPr id="682" name="Rectangle: Top Corners Rounded 681">
                      <a:extLst>
                        <a:ext uri="{FF2B5EF4-FFF2-40B4-BE49-F238E27FC236}">
                          <a16:creationId xmlns:a16="http://schemas.microsoft.com/office/drawing/2014/main" id="{79D7E019-41E4-4682-AB3A-DE1379210751}"/>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83" name="Rectangle: Rounded Corners 682">
                      <a:extLst>
                        <a:ext uri="{FF2B5EF4-FFF2-40B4-BE49-F238E27FC236}">
                          <a16:creationId xmlns:a16="http://schemas.microsoft.com/office/drawing/2014/main" id="{8FA57782-1A36-4148-9D15-182149E5F299}"/>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84" name="Rectangle: Rounded Corners 683">
                      <a:extLst>
                        <a:ext uri="{FF2B5EF4-FFF2-40B4-BE49-F238E27FC236}">
                          <a16:creationId xmlns:a16="http://schemas.microsoft.com/office/drawing/2014/main" id="{2C18A1E7-A770-46C3-ADE6-6AE511AA608D}"/>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673" name="Group 672">
                  <a:extLst>
                    <a:ext uri="{FF2B5EF4-FFF2-40B4-BE49-F238E27FC236}">
                      <a16:creationId xmlns:a16="http://schemas.microsoft.com/office/drawing/2014/main" id="{4D479413-8F41-48C8-938F-3CDEF87C08B7}"/>
                    </a:ext>
                  </a:extLst>
                </p:cNvPr>
                <p:cNvGrpSpPr/>
                <p:nvPr/>
              </p:nvGrpSpPr>
              <p:grpSpPr>
                <a:xfrm>
                  <a:off x="4736543" y="4108463"/>
                  <a:ext cx="1318470" cy="833296"/>
                  <a:chOff x="4736543" y="4108463"/>
                  <a:chExt cx="1318470" cy="833296"/>
                </a:xfrm>
              </p:grpSpPr>
              <p:sp>
                <p:nvSpPr>
                  <p:cNvPr id="674" name="Rectangle 673">
                    <a:extLst>
                      <a:ext uri="{FF2B5EF4-FFF2-40B4-BE49-F238E27FC236}">
                        <a16:creationId xmlns:a16="http://schemas.microsoft.com/office/drawing/2014/main" id="{8B5A8468-127F-474B-BFDC-A538CF878D86}"/>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675" name="Group 674">
                    <a:extLst>
                      <a:ext uri="{FF2B5EF4-FFF2-40B4-BE49-F238E27FC236}">
                        <a16:creationId xmlns:a16="http://schemas.microsoft.com/office/drawing/2014/main" id="{8EBBF96B-2D8B-4E7E-905D-76A6236736E3}"/>
                      </a:ext>
                    </a:extLst>
                  </p:cNvPr>
                  <p:cNvGrpSpPr/>
                  <p:nvPr/>
                </p:nvGrpSpPr>
                <p:grpSpPr>
                  <a:xfrm>
                    <a:off x="4977341" y="4108463"/>
                    <a:ext cx="1077672" cy="833296"/>
                    <a:chOff x="4967226" y="511066"/>
                    <a:chExt cx="952804" cy="661867"/>
                  </a:xfrm>
                </p:grpSpPr>
                <p:sp>
                  <p:nvSpPr>
                    <p:cNvPr id="677" name="Rectangle: Rounded Corners 676">
                      <a:extLst>
                        <a:ext uri="{FF2B5EF4-FFF2-40B4-BE49-F238E27FC236}">
                          <a16:creationId xmlns:a16="http://schemas.microsoft.com/office/drawing/2014/main" id="{9C0E4444-B2BA-4753-A76F-0AECDECB3952}"/>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78" name="Rectangle: Rounded Corners 677">
                      <a:extLst>
                        <a:ext uri="{FF2B5EF4-FFF2-40B4-BE49-F238E27FC236}">
                          <a16:creationId xmlns:a16="http://schemas.microsoft.com/office/drawing/2014/main" id="{414A3F8A-FAEC-4FE0-8B7C-1CC0F68C0C6A}"/>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79" name="Rectangle: Top Corners Snipped 678">
                      <a:extLst>
                        <a:ext uri="{FF2B5EF4-FFF2-40B4-BE49-F238E27FC236}">
                          <a16:creationId xmlns:a16="http://schemas.microsoft.com/office/drawing/2014/main" id="{297CD502-940E-4681-BC2A-93CA933A876B}"/>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676" name="Oval 675">
                    <a:extLst>
                      <a:ext uri="{FF2B5EF4-FFF2-40B4-BE49-F238E27FC236}">
                        <a16:creationId xmlns:a16="http://schemas.microsoft.com/office/drawing/2014/main" id="{13E9EEC9-4BCE-4E86-ACF1-7BBEC33CAE62}"/>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spTree>
    <p:extLst>
      <p:ext uri="{BB962C8B-B14F-4D97-AF65-F5344CB8AC3E}">
        <p14:creationId xmlns:p14="http://schemas.microsoft.com/office/powerpoint/2010/main" val="362459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960308" y="1212849"/>
          <a:ext cx="3248273" cy="645160"/>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Variable Selection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Stepwise Regression</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3406774097"/>
              </p:ext>
            </p:extLst>
          </p:nvPr>
        </p:nvGraphicFramePr>
        <p:xfrm>
          <a:off x="8960308" y="1930899"/>
          <a:ext cx="3248273" cy="919480"/>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Simulation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indent="0">
                        <a:buFont typeface="Wingdings" charset="2"/>
                        <a:buNone/>
                      </a:pPr>
                      <a:r>
                        <a:rPr lang="en-US" sz="1200">
                          <a:solidFill>
                            <a:schemeClr val="tx1"/>
                          </a:solidFill>
                        </a:rPr>
                        <a:t>Simulation (e.g. Monte Carlo)</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Parallel Random Number Generation </a:t>
                      </a:r>
                    </a:p>
                  </a:txBody>
                  <a:tcPr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1267636261"/>
              </p:ext>
            </p:extLst>
          </p:nvPr>
        </p:nvGraphicFramePr>
        <p:xfrm>
          <a:off x="8960308" y="2923269"/>
          <a:ext cx="3248273" cy="645160"/>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Cluster Analysis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K-Means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1242114359"/>
              </p:ext>
            </p:extLst>
          </p:nvPr>
        </p:nvGraphicFramePr>
        <p:xfrm>
          <a:off x="8960308" y="3689349"/>
          <a:ext cx="3248273" cy="1468120"/>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Classification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Decision Trees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Decision Forests</a:t>
                      </a:r>
                    </a:p>
                  </a:txBody>
                  <a:tcPr anchor="ctr"/>
                </a:tc>
                <a:extLst>
                  <a:ext uri="{0D108BD9-81ED-4DB2-BD59-A6C34878D82A}">
                    <a16:rowId xmlns:a16="http://schemas.microsoft.com/office/drawing/2014/main" val="831366528"/>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Gradient Boosted Decision Trees</a:t>
                      </a:r>
                    </a:p>
                  </a:txBody>
                  <a:tcPr anchor="ctr">
                    <a:solidFill>
                      <a:srgbClr val="E7E7E9"/>
                    </a:solidFill>
                  </a:tcPr>
                </a:tc>
                <a:extLst>
                  <a:ext uri="{0D108BD9-81ED-4DB2-BD59-A6C34878D82A}">
                    <a16:rowId xmlns:a16="http://schemas.microsoft.com/office/drawing/2014/main" val="2711677655"/>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Naïve Bayes</a:t>
                      </a:r>
                    </a:p>
                  </a:txBody>
                  <a:tcPr anchor="ctr">
                    <a:solidFill>
                      <a:srgbClr val="E7E7E9"/>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4084760600"/>
              </p:ext>
            </p:extLst>
          </p:nvPr>
        </p:nvGraphicFramePr>
        <p:xfrm>
          <a:off x="8960308" y="5278389"/>
          <a:ext cx="3248273" cy="1468120"/>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Custom Parallel</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err="1">
                          <a:solidFill>
                            <a:schemeClr val="tx1"/>
                          </a:solidFill>
                        </a:rPr>
                        <a:t>rxDataStep</a:t>
                      </a:r>
                      <a:endParaRPr lang="en-US" sz="1200">
                        <a:solidFill>
                          <a:schemeClr val="tx1"/>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err="1">
                          <a:solidFill>
                            <a:schemeClr val="tx1"/>
                          </a:solidFill>
                        </a:rPr>
                        <a:t>rxExec</a:t>
                      </a:r>
                      <a:endParaRPr lang="en-US" sz="1200">
                        <a:solidFill>
                          <a:schemeClr val="tx1"/>
                        </a:solidFill>
                      </a:endParaRPr>
                    </a:p>
                  </a:txBody>
                  <a:tcPr anchor="ctr"/>
                </a:tc>
                <a:extLst>
                  <a:ext uri="{0D108BD9-81ED-4DB2-BD59-A6C34878D82A}">
                    <a16:rowId xmlns:a16="http://schemas.microsoft.com/office/drawing/2014/main" val="831366528"/>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err="1">
                          <a:solidFill>
                            <a:schemeClr val="tx1"/>
                          </a:solidFill>
                        </a:rPr>
                        <a:t>rxExecBy</a:t>
                      </a:r>
                      <a:r>
                        <a:rPr lang="en-US" sz="1200">
                          <a:solidFill>
                            <a:schemeClr val="tx1"/>
                          </a:solidFill>
                        </a:rPr>
                        <a:t> – Many-Models</a:t>
                      </a:r>
                    </a:p>
                  </a:txBody>
                  <a:tcPr anchor="ctr">
                    <a:solidFill>
                      <a:srgbClr val="E7E7E9"/>
                    </a:solidFill>
                  </a:tcPr>
                </a:tc>
                <a:extLst>
                  <a:ext uri="{0D108BD9-81ED-4DB2-BD59-A6C34878D82A}">
                    <a16:rowId xmlns:a16="http://schemas.microsoft.com/office/drawing/2014/main" val="2711677655"/>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PEMA-R API Custom Algorithms</a:t>
                      </a:r>
                    </a:p>
                  </a:txBody>
                  <a:tcPr anchor="ctr">
                    <a:solidFill>
                      <a:srgbClr val="E7E7E9"/>
                    </a:solidFill>
                  </a:tcPr>
                </a:tc>
                <a:extLst>
                  <a:ext uri="{0D108BD9-81ED-4DB2-BD59-A6C34878D82A}">
                    <a16:rowId xmlns:a16="http://schemas.microsoft.com/office/drawing/2014/main" val="4185608941"/>
                  </a:ext>
                </a:extLst>
              </a:tr>
            </a:tbl>
          </a:graphicData>
        </a:graphic>
      </p:graphicFrame>
      <p:sp>
        <p:nvSpPr>
          <p:cNvPr id="2" name="Title 1"/>
          <p:cNvSpPr>
            <a:spLocks noGrp="1"/>
          </p:cNvSpPr>
          <p:nvPr>
            <p:ph type="title"/>
          </p:nvPr>
        </p:nvSpPr>
        <p:spPr/>
        <p:txBody>
          <a:bodyPr/>
          <a:lstStyle/>
          <a:p>
            <a:r>
              <a:rPr lang="en-US"/>
              <a:t>RevoScaleR:  Parallel, distributed algorithms</a:t>
            </a:r>
          </a:p>
        </p:txBody>
      </p:sp>
      <p:sp>
        <p:nvSpPr>
          <p:cNvPr id="9" name="Rectangle 8"/>
          <p:cNvSpPr/>
          <p:nvPr/>
        </p:nvSpPr>
        <p:spPr>
          <a:xfrm>
            <a:off x="208128" y="1789741"/>
            <a:ext cx="3937659" cy="157381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endParaRPr lang="en-US" sz="1224">
              <a:solidFill>
                <a:srgbClr val="505050"/>
              </a:solidFill>
            </a:endParaRPr>
          </a:p>
        </p:txBody>
      </p:sp>
      <p:sp>
        <p:nvSpPr>
          <p:cNvPr id="13" name="Rectangle 12"/>
          <p:cNvSpPr/>
          <p:nvPr/>
        </p:nvSpPr>
        <p:spPr>
          <a:xfrm>
            <a:off x="4517515" y="1789741"/>
            <a:ext cx="3649818" cy="1113946"/>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endParaRPr lang="en-US" sz="1224">
              <a:solidFill>
                <a:srgbClr val="505050"/>
              </a:solidFill>
            </a:endParaRPr>
          </a:p>
        </p:txBody>
      </p:sp>
      <p:sp>
        <p:nvSpPr>
          <p:cNvPr id="18" name="Rectangle 17"/>
          <p:cNvSpPr/>
          <p:nvPr/>
        </p:nvSpPr>
        <p:spPr>
          <a:xfrm>
            <a:off x="4517511" y="3049487"/>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endParaRPr lang="en-US" sz="1224">
              <a:solidFill>
                <a:srgbClr val="505050"/>
              </a:solidFill>
            </a:endParaRPr>
          </a:p>
        </p:txBody>
      </p:sp>
      <p:sp>
        <p:nvSpPr>
          <p:cNvPr id="43" name="Rectangle 42"/>
          <p:cNvSpPr/>
          <p:nvPr/>
        </p:nvSpPr>
        <p:spPr>
          <a:xfrm>
            <a:off x="8676715" y="2040035"/>
            <a:ext cx="4248526" cy="4404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31" tIns="62165" rIns="124331" bIns="62165" rtlCol="0" anchor="t"/>
          <a:lstStyle/>
          <a:p>
            <a:pPr marL="388541" indent="-388541">
              <a:buFont typeface="Wingdings" charset="2"/>
              <a:buChar char="§"/>
            </a:pPr>
            <a:endParaRPr lang="en-US" sz="1224">
              <a:solidFill>
                <a:srgbClr val="505050"/>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2106275" y="101600"/>
            <a:ext cx="228600" cy="228600"/>
          </a:xfrm>
          <a:prstGeom prst="rect">
            <a:avLst/>
          </a:prstGeom>
        </p:spPr>
      </p:pic>
      <p:graphicFrame>
        <p:nvGraphicFramePr>
          <p:cNvPr id="4" name="Table 3"/>
          <p:cNvGraphicFramePr>
            <a:graphicFrameLocks noGrp="1"/>
          </p:cNvGraphicFramePr>
          <p:nvPr>
            <p:extLst/>
          </p:nvPr>
        </p:nvGraphicFramePr>
        <p:xfrm>
          <a:off x="357432" y="1212849"/>
          <a:ext cx="3803904" cy="2291080"/>
        </p:xfrm>
        <a:graphic>
          <a:graphicData uri="http://schemas.openxmlformats.org/drawingml/2006/table">
            <a:tbl>
              <a:tblPr firstRow="1">
                <a:tableStyleId>{5C22544A-7EE6-4342-B048-85BDC9FD1C3A}</a:tableStyleId>
              </a:tblPr>
              <a:tblGrid>
                <a:gridCol w="3803904">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Data Step</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Data import – Delimited, Fixed, SAS, SPSS, </a:t>
                      </a:r>
                      <a:r>
                        <a:rPr lang="en-US" sz="1200" err="1">
                          <a:solidFill>
                            <a:schemeClr val="tx1"/>
                          </a:solidFill>
                        </a:rPr>
                        <a:t>OBDC</a:t>
                      </a:r>
                      <a:endParaRPr lang="en-US" sz="1200">
                        <a:solidFill>
                          <a:schemeClr val="tx1"/>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Variable creation &amp; transformation</a:t>
                      </a:r>
                    </a:p>
                  </a:txBody>
                  <a:tcPr anchor="ctr"/>
                </a:tc>
                <a:extLst>
                  <a:ext uri="{0D108BD9-81ED-4DB2-BD59-A6C34878D82A}">
                    <a16:rowId xmlns:a16="http://schemas.microsoft.com/office/drawing/2014/main" val="831366528"/>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Recode variables</a:t>
                      </a:r>
                    </a:p>
                  </a:txBody>
                  <a:tcPr anchor="ctr"/>
                </a:tc>
                <a:extLst>
                  <a:ext uri="{0D108BD9-81ED-4DB2-BD59-A6C34878D82A}">
                    <a16:rowId xmlns:a16="http://schemas.microsoft.com/office/drawing/2014/main" val="1185359496"/>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Factor variables</a:t>
                      </a:r>
                    </a:p>
                  </a:txBody>
                  <a:tcPr anchor="ctr"/>
                </a:tc>
                <a:extLst>
                  <a:ext uri="{0D108BD9-81ED-4DB2-BD59-A6C34878D82A}">
                    <a16:rowId xmlns:a16="http://schemas.microsoft.com/office/drawing/2014/main" val="4277179453"/>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Missing value handling</a:t>
                      </a:r>
                    </a:p>
                  </a:txBody>
                  <a:tcPr anchor="ctr"/>
                </a:tc>
                <a:extLst>
                  <a:ext uri="{0D108BD9-81ED-4DB2-BD59-A6C34878D82A}">
                    <a16:rowId xmlns:a16="http://schemas.microsoft.com/office/drawing/2014/main" val="2424494607"/>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Sort, Merge, Split</a:t>
                      </a:r>
                    </a:p>
                  </a:txBody>
                  <a:tcPr anchor="ctr"/>
                </a:tc>
                <a:extLst>
                  <a:ext uri="{0D108BD9-81ED-4DB2-BD59-A6C34878D82A}">
                    <a16:rowId xmlns:a16="http://schemas.microsoft.com/office/drawing/2014/main" val="1429639858"/>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Aggregate by category (means, sums)</a:t>
                      </a:r>
                    </a:p>
                  </a:txBody>
                  <a:tcPr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7432" y="3541000"/>
          <a:ext cx="3800393" cy="3388360"/>
        </p:xfrm>
        <a:graphic>
          <a:graphicData uri="http://schemas.openxmlformats.org/drawingml/2006/table">
            <a:tbl>
              <a:tblPr firstRow="1">
                <a:tableStyleId>{5C22544A-7EE6-4342-B048-85BDC9FD1C3A}</a:tableStyleId>
              </a:tblPr>
              <a:tblGrid>
                <a:gridCol w="3800393">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Descriptive Statistics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Min / Max, Mean, Median (approx.)</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Quantiles (approx.)</a:t>
                      </a:r>
                    </a:p>
                  </a:txBody>
                  <a:tcPr anchor="ctr"/>
                </a:tc>
                <a:extLst>
                  <a:ext uri="{0D108BD9-81ED-4DB2-BD59-A6C34878D82A}">
                    <a16:rowId xmlns:a16="http://schemas.microsoft.com/office/drawing/2014/main" val="831366528"/>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Standard Deviation</a:t>
                      </a:r>
                    </a:p>
                  </a:txBody>
                  <a:tcPr anchor="ctr"/>
                </a:tc>
                <a:extLst>
                  <a:ext uri="{0D108BD9-81ED-4DB2-BD59-A6C34878D82A}">
                    <a16:rowId xmlns:a16="http://schemas.microsoft.com/office/drawing/2014/main" val="1185359496"/>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Variance</a:t>
                      </a:r>
                    </a:p>
                  </a:txBody>
                  <a:tcPr anchor="ctr"/>
                </a:tc>
                <a:extLst>
                  <a:ext uri="{0D108BD9-81ED-4DB2-BD59-A6C34878D82A}">
                    <a16:rowId xmlns:a16="http://schemas.microsoft.com/office/drawing/2014/main" val="4277179453"/>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Correlation</a:t>
                      </a:r>
                    </a:p>
                  </a:txBody>
                  <a:tcPr anchor="ctr"/>
                </a:tc>
                <a:extLst>
                  <a:ext uri="{0D108BD9-81ED-4DB2-BD59-A6C34878D82A}">
                    <a16:rowId xmlns:a16="http://schemas.microsoft.com/office/drawing/2014/main" val="2424494607"/>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Covariance</a:t>
                      </a:r>
                    </a:p>
                  </a:txBody>
                  <a:tcPr anchor="ctr"/>
                </a:tc>
                <a:extLst>
                  <a:ext uri="{0D108BD9-81ED-4DB2-BD59-A6C34878D82A}">
                    <a16:rowId xmlns:a16="http://schemas.microsoft.com/office/drawing/2014/main" val="1429639858"/>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Sum of Squares </a:t>
                      </a:r>
                      <a:r>
                        <a:rPr lang="en-US" sz="1100">
                          <a:solidFill>
                            <a:schemeClr val="tx1"/>
                          </a:solidFill>
                        </a:rPr>
                        <a:t>(cross product matrix for set variables)</a:t>
                      </a:r>
                      <a:endParaRPr lang="en-US" sz="1200">
                        <a:solidFill>
                          <a:schemeClr val="tx1"/>
                        </a:solidFill>
                      </a:endParaRPr>
                    </a:p>
                  </a:txBody>
                  <a:tcPr anchor="ctr"/>
                </a:tc>
                <a:extLst>
                  <a:ext uri="{0D108BD9-81ED-4DB2-BD59-A6C34878D82A}">
                    <a16:rowId xmlns:a16="http://schemas.microsoft.com/office/drawing/2014/main" val="79919052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Pairwise Cross tabs</a:t>
                      </a:r>
                    </a:p>
                  </a:txBody>
                  <a:tcPr anchor="ctr"/>
                </a:tc>
                <a:extLst>
                  <a:ext uri="{0D108BD9-81ED-4DB2-BD59-A6C34878D82A}">
                    <a16:rowId xmlns:a16="http://schemas.microsoft.com/office/drawing/2014/main" val="1118046795"/>
                  </a:ext>
                </a:extLst>
              </a:tr>
              <a:tr h="2624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Risk Ratio &amp; Odds Ratio</a:t>
                      </a:r>
                    </a:p>
                  </a:txBody>
                  <a:tcPr anchor="ctr"/>
                </a:tc>
                <a:extLst>
                  <a:ext uri="{0D108BD9-81ED-4DB2-BD59-A6C34878D82A}">
                    <a16:rowId xmlns:a16="http://schemas.microsoft.com/office/drawing/2014/main" val="2081019293"/>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Cross-Tabulation of Data </a:t>
                      </a:r>
                      <a:r>
                        <a:rPr lang="en-US" sz="1100">
                          <a:solidFill>
                            <a:schemeClr val="tx1"/>
                          </a:solidFill>
                        </a:rPr>
                        <a:t>(standard tables &amp; long form)</a:t>
                      </a:r>
                      <a:endParaRPr lang="en-US" sz="1200">
                        <a:solidFill>
                          <a:schemeClr val="tx1"/>
                        </a:solidFill>
                      </a:endParaRPr>
                    </a:p>
                  </a:txBody>
                  <a:tcPr anchor="ctr"/>
                </a:tc>
                <a:extLst>
                  <a:ext uri="{0D108BD9-81ED-4DB2-BD59-A6C34878D82A}">
                    <a16:rowId xmlns:a16="http://schemas.microsoft.com/office/drawing/2014/main" val="1695478309"/>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Marginal Summaries of Cross Tabulations</a:t>
                      </a:r>
                    </a:p>
                  </a:txBody>
                  <a:tcPr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236580" y="1212849"/>
          <a:ext cx="4681728" cy="1468120"/>
        </p:xfrm>
        <a:graphic>
          <a:graphicData uri="http://schemas.openxmlformats.org/drawingml/2006/table">
            <a:tbl>
              <a:tblPr firstRow="1">
                <a:tableStyleId>{5C22544A-7EE6-4342-B048-85BDC9FD1C3A}</a:tableStyleId>
              </a:tblPr>
              <a:tblGrid>
                <a:gridCol w="4681728">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Statistical Tests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Chi Square Test</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Kendall Rank Correlation</a:t>
                      </a:r>
                    </a:p>
                  </a:txBody>
                  <a:tcPr anchor="ctr"/>
                </a:tc>
                <a:extLst>
                  <a:ext uri="{0D108BD9-81ED-4DB2-BD59-A6C34878D82A}">
                    <a16:rowId xmlns:a16="http://schemas.microsoft.com/office/drawing/2014/main" val="831366528"/>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Fisher’s Exact Test</a:t>
                      </a:r>
                    </a:p>
                  </a:txBody>
                  <a:tcPr anchor="ctr"/>
                </a:tc>
                <a:extLst>
                  <a:ext uri="{0D108BD9-81ED-4DB2-BD59-A6C34878D82A}">
                    <a16:rowId xmlns:a16="http://schemas.microsoft.com/office/drawing/2014/main" val="1185359496"/>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Student’s t-Test</a:t>
                      </a:r>
                    </a:p>
                  </a:txBody>
                  <a:tcPr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236580" y="2769869"/>
          <a:ext cx="4681728" cy="919480"/>
        </p:xfrm>
        <a:graphic>
          <a:graphicData uri="http://schemas.openxmlformats.org/drawingml/2006/table">
            <a:tbl>
              <a:tblPr firstRow="1">
                <a:tableStyleId>{5C22544A-7EE6-4342-B048-85BDC9FD1C3A}</a:tableStyleId>
              </a:tblPr>
              <a:tblGrid>
                <a:gridCol w="4681728">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Sampling</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Subsample (observations &amp; variables)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Random Sampling</a:t>
                      </a:r>
                    </a:p>
                  </a:txBody>
                  <a:tcPr anchor="ctr"/>
                </a:tc>
                <a:extLst>
                  <a:ext uri="{0D108BD9-81ED-4DB2-BD59-A6C34878D82A}">
                    <a16:rowId xmlns:a16="http://schemas.microsoft.com/office/drawing/2014/main" val="831366528"/>
                  </a:ext>
                </a:extLst>
              </a:tr>
            </a:tbl>
          </a:graphicData>
        </a:graphic>
      </p:graphicFrame>
      <p:graphicFrame>
        <p:nvGraphicFramePr>
          <p:cNvPr id="40" name="Table 39"/>
          <p:cNvGraphicFramePr>
            <a:graphicFrameLocks noGrp="1"/>
          </p:cNvGraphicFramePr>
          <p:nvPr>
            <p:extLst/>
          </p:nvPr>
        </p:nvGraphicFramePr>
        <p:xfrm>
          <a:off x="4235443" y="3815320"/>
          <a:ext cx="4540422" cy="3114040"/>
        </p:xfrm>
        <a:graphic>
          <a:graphicData uri="http://schemas.openxmlformats.org/drawingml/2006/table">
            <a:tbl>
              <a:tblPr firstRow="1">
                <a:tableStyleId>{5C22544A-7EE6-4342-B048-85BDC9FD1C3A}</a:tableStyleId>
              </a:tblPr>
              <a:tblGrid>
                <a:gridCol w="4540422">
                  <a:extLst>
                    <a:ext uri="{9D8B030D-6E8A-4147-A177-3AD203B41FA5}">
                      <a16:colId xmlns:a16="http://schemas.microsoft.com/office/drawing/2014/main" val="1509356709"/>
                    </a:ext>
                  </a:extLst>
                </a:gridCol>
              </a:tblGrid>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Predictive Models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Sum of Squares </a:t>
                      </a:r>
                      <a:r>
                        <a:rPr lang="en-US" sz="1100">
                          <a:solidFill>
                            <a:schemeClr val="tx1"/>
                          </a:solidFill>
                        </a:rPr>
                        <a:t>(cross product matrix for set variables)</a:t>
                      </a:r>
                      <a:endParaRPr lang="en-US" sz="1200">
                        <a:solidFill>
                          <a:schemeClr val="tx1"/>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Quantiles (approx.)</a:t>
                      </a:r>
                    </a:p>
                  </a:txBody>
                  <a:tcPr anchor="ctr"/>
                </a:tc>
                <a:extLst>
                  <a:ext uri="{0D108BD9-81ED-4DB2-BD59-A6C34878D82A}">
                    <a16:rowId xmlns:a16="http://schemas.microsoft.com/office/drawing/2014/main" val="831366528"/>
                  </a:ext>
                </a:extLst>
              </a:tr>
              <a:tr h="182880">
                <a:tc>
                  <a:txBody>
                    <a:bodyPr/>
                    <a:lstStyle/>
                    <a:p>
                      <a:pPr>
                        <a:spcAft>
                          <a:spcPts val="1200"/>
                        </a:spcAft>
                      </a:pPr>
                      <a:r>
                        <a:rPr lang="en-US" sz="1200">
                          <a:solidFill>
                            <a:schemeClr val="tx1"/>
                          </a:solidFill>
                        </a:rPr>
                        <a:t>Generalized Linear Models (</a:t>
                      </a:r>
                      <a:r>
                        <a:rPr lang="en-US" sz="1200" err="1">
                          <a:solidFill>
                            <a:schemeClr val="tx1"/>
                          </a:solidFill>
                        </a:rPr>
                        <a:t>GLM</a:t>
                      </a:r>
                      <a:r>
                        <a:rPr lang="en-US" sz="1200">
                          <a:solidFill>
                            <a:schemeClr val="tx1"/>
                          </a:solidFill>
                        </a:rPr>
                        <a:t>)  exponential family distributions: binomial, Gaussian, inverse Gaussian, Poisson, Tweedie. Standard link functions: </a:t>
                      </a:r>
                      <a:r>
                        <a:rPr lang="en-US" sz="1200" err="1">
                          <a:solidFill>
                            <a:schemeClr val="tx1"/>
                          </a:solidFill>
                        </a:rPr>
                        <a:t>cauchit</a:t>
                      </a:r>
                      <a:r>
                        <a:rPr lang="en-US" sz="1200">
                          <a:solidFill>
                            <a:schemeClr val="tx1"/>
                          </a:solidFill>
                        </a:rPr>
                        <a:t>, identity, log, logit, </a:t>
                      </a:r>
                      <a:r>
                        <a:rPr lang="en-US" sz="1200" err="1">
                          <a:solidFill>
                            <a:schemeClr val="tx1"/>
                          </a:solidFill>
                        </a:rPr>
                        <a:t>probit</a:t>
                      </a:r>
                      <a:r>
                        <a:rPr lang="en-US" sz="1200">
                          <a:solidFill>
                            <a:schemeClr val="tx1"/>
                          </a:solidFill>
                        </a:rPr>
                        <a:t>. User defined distributions &amp; link functions.</a:t>
                      </a:r>
                    </a:p>
                  </a:txBody>
                  <a:tcPr anchor="ctr"/>
                </a:tc>
                <a:extLst>
                  <a:ext uri="{0D108BD9-81ED-4DB2-BD59-A6C34878D82A}">
                    <a16:rowId xmlns:a16="http://schemas.microsoft.com/office/drawing/2014/main" val="1185359496"/>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Covariance &amp; Correlation Matrices</a:t>
                      </a:r>
                    </a:p>
                  </a:txBody>
                  <a:tcPr anchor="ctr"/>
                </a:tc>
                <a:extLst>
                  <a:ext uri="{0D108BD9-81ED-4DB2-BD59-A6C34878D82A}">
                    <a16:rowId xmlns:a16="http://schemas.microsoft.com/office/drawing/2014/main" val="4277179453"/>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Logistic Regression</a:t>
                      </a:r>
                    </a:p>
                  </a:txBody>
                  <a:tcPr anchor="ctr"/>
                </a:tc>
                <a:extLst>
                  <a:ext uri="{0D108BD9-81ED-4DB2-BD59-A6C34878D82A}">
                    <a16:rowId xmlns:a16="http://schemas.microsoft.com/office/drawing/2014/main" val="2424494607"/>
                  </a:ext>
                </a:extLst>
              </a:tr>
              <a:tr h="1828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Linear regression</a:t>
                      </a:r>
                    </a:p>
                  </a:txBody>
                  <a:tcPr anchor="ctr"/>
                </a:tc>
                <a:extLst>
                  <a:ext uri="{0D108BD9-81ED-4DB2-BD59-A6C34878D82A}">
                    <a16:rowId xmlns:a16="http://schemas.microsoft.com/office/drawing/2014/main" val="1429639858"/>
                  </a:ext>
                </a:extLst>
              </a:tr>
              <a:tr h="182880">
                <a:tc>
                  <a:txBody>
                    <a:bodyPr/>
                    <a:lstStyle/>
                    <a:p>
                      <a:pPr>
                        <a:spcAft>
                          <a:spcPts val="1200"/>
                        </a:spcAft>
                      </a:pPr>
                      <a:r>
                        <a:rPr lang="en-US" sz="1200">
                          <a:solidFill>
                            <a:schemeClr val="tx1"/>
                          </a:solidFill>
                        </a:rPr>
                        <a:t>Predictions/scoring for models</a:t>
                      </a:r>
                    </a:p>
                  </a:txBody>
                  <a:tcPr anchor="ctr"/>
                </a:tc>
                <a:extLst>
                  <a:ext uri="{0D108BD9-81ED-4DB2-BD59-A6C34878D82A}">
                    <a16:rowId xmlns:a16="http://schemas.microsoft.com/office/drawing/2014/main" val="799190524"/>
                  </a:ext>
                </a:extLst>
              </a:tr>
              <a:tr h="182880">
                <a:tc>
                  <a:txBody>
                    <a:bodyPr/>
                    <a:lstStyle/>
                    <a:p>
                      <a:pPr>
                        <a:spcAft>
                          <a:spcPts val="1200"/>
                        </a:spcAft>
                      </a:pPr>
                      <a:r>
                        <a:rPr lang="en-US" sz="1200">
                          <a:solidFill>
                            <a:schemeClr val="tx1"/>
                          </a:solidFill>
                        </a:rPr>
                        <a:t>Residuals for all models</a:t>
                      </a:r>
                    </a:p>
                  </a:txBody>
                  <a:tcPr anchor="ctr"/>
                </a:tc>
                <a:extLst>
                  <a:ext uri="{0D108BD9-81ED-4DB2-BD59-A6C34878D82A}">
                    <a16:rowId xmlns:a16="http://schemas.microsoft.com/office/drawing/2014/main" val="1118046795"/>
                  </a:ext>
                </a:extLst>
              </a:tr>
            </a:tbl>
          </a:graphicData>
        </a:graphic>
      </p:graphicFrame>
      <p:sp>
        <p:nvSpPr>
          <p:cNvPr id="8" name="Oval 7"/>
          <p:cNvSpPr/>
          <p:nvPr/>
        </p:nvSpPr>
        <p:spPr bwMode="auto">
          <a:xfrm>
            <a:off x="10924523" y="5172448"/>
            <a:ext cx="729755" cy="52300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11069399" y="5245338"/>
            <a:ext cx="436505" cy="382669"/>
          </a:xfrm>
          <a:prstGeom prst="rect">
            <a:avLst/>
          </a:prstGeom>
        </p:spPr>
      </p:pic>
    </p:spTree>
    <p:custDataLst>
      <p:custData r:id="rId1"/>
      <p:tags r:id="rId2"/>
    </p:custDataLst>
    <p:extLst>
      <p:ext uri="{BB962C8B-B14F-4D97-AF65-F5344CB8AC3E}">
        <p14:creationId xmlns:p14="http://schemas.microsoft.com/office/powerpoint/2010/main" val="165229882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826715"/>
              </p:ext>
            </p:extLst>
          </p:nvPr>
        </p:nvGraphicFramePr>
        <p:xfrm>
          <a:off x="3601844" y="1121291"/>
          <a:ext cx="8613690" cy="3689404"/>
        </p:xfrm>
        <a:graphic>
          <a:graphicData uri="http://schemas.openxmlformats.org/drawingml/2006/table">
            <a:tbl>
              <a:tblPr/>
              <a:tblGrid>
                <a:gridCol w="1661532">
                  <a:extLst>
                    <a:ext uri="{9D8B030D-6E8A-4147-A177-3AD203B41FA5}">
                      <a16:colId xmlns:a16="http://schemas.microsoft.com/office/drawing/2014/main" val="3784977694"/>
                    </a:ext>
                  </a:extLst>
                </a:gridCol>
                <a:gridCol w="2765502">
                  <a:extLst>
                    <a:ext uri="{9D8B030D-6E8A-4147-A177-3AD203B41FA5}">
                      <a16:colId xmlns:a16="http://schemas.microsoft.com/office/drawing/2014/main" val="2250791905"/>
                    </a:ext>
                  </a:extLst>
                </a:gridCol>
                <a:gridCol w="2141034">
                  <a:extLst>
                    <a:ext uri="{9D8B030D-6E8A-4147-A177-3AD203B41FA5}">
                      <a16:colId xmlns:a16="http://schemas.microsoft.com/office/drawing/2014/main" val="341513206"/>
                    </a:ext>
                  </a:extLst>
                </a:gridCol>
                <a:gridCol w="2045622">
                  <a:extLst>
                    <a:ext uri="{9D8B030D-6E8A-4147-A177-3AD203B41FA5}">
                      <a16:colId xmlns:a16="http://schemas.microsoft.com/office/drawing/2014/main" val="106054113"/>
                    </a:ext>
                  </a:extLst>
                </a:gridCol>
              </a:tblGrid>
              <a:tr h="266706">
                <a:tc>
                  <a:txBody>
                    <a:bodyPr/>
                    <a:lstStyle/>
                    <a:p>
                      <a:pPr marL="0" marR="0" algn="ctr" fontAlgn="t">
                        <a:spcBef>
                          <a:spcPts val="0"/>
                        </a:spcBef>
                        <a:spcAft>
                          <a:spcPts val="0"/>
                        </a:spcAft>
                      </a:pPr>
                      <a:r>
                        <a:rPr lang="en-US" sz="1300" b="1">
                          <a:solidFill>
                            <a:srgbClr val="FFFFFF"/>
                          </a:solidFill>
                          <a:effectLst/>
                          <a:latin typeface="Calibri" panose="020F0502020204030204" pitchFamily="34" charset="0"/>
                        </a:rPr>
                        <a:t>Learner</a:t>
                      </a:r>
                      <a:endParaRPr lang="en-US" sz="1300">
                        <a:solidFill>
                          <a:srgbClr val="FFFFFF"/>
                        </a:solidFill>
                        <a:effectLst/>
                        <a:latin typeface="Calibri" panose="020F0502020204030204" pitchFamily="34" charset="0"/>
                      </a:endParaRP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tc>
                  <a:txBody>
                    <a:bodyPr/>
                    <a:lstStyle/>
                    <a:p>
                      <a:pPr marL="0" marR="0" algn="ctr" fontAlgn="t">
                        <a:spcBef>
                          <a:spcPts val="0"/>
                        </a:spcBef>
                        <a:spcAft>
                          <a:spcPts val="0"/>
                        </a:spcAft>
                      </a:pPr>
                      <a:r>
                        <a:rPr lang="en-US" sz="1300" b="1">
                          <a:solidFill>
                            <a:srgbClr val="FFFFFF"/>
                          </a:solidFill>
                          <a:effectLst/>
                          <a:latin typeface="Calibri" panose="020F0502020204030204" pitchFamily="34" charset="0"/>
                        </a:rPr>
                        <a:t>Strength</a:t>
                      </a:r>
                      <a:endParaRPr lang="en-US" sz="1300">
                        <a:solidFill>
                          <a:srgbClr val="FFFFFF"/>
                        </a:solidFill>
                        <a:effectLst/>
                        <a:latin typeface="Calibri" panose="020F0502020204030204" pitchFamily="34" charset="0"/>
                      </a:endParaRP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tc>
                  <a:txBody>
                    <a:bodyPr/>
                    <a:lstStyle/>
                    <a:p>
                      <a:pPr marL="0" marR="0" algn="ctr" fontAlgn="t">
                        <a:spcBef>
                          <a:spcPts val="0"/>
                        </a:spcBef>
                        <a:spcAft>
                          <a:spcPts val="0"/>
                        </a:spcAft>
                      </a:pPr>
                      <a:r>
                        <a:rPr lang="en-US" sz="1300" b="1">
                          <a:solidFill>
                            <a:srgbClr val="FFFFFF"/>
                          </a:solidFill>
                          <a:effectLst/>
                          <a:latin typeface="Calibri" panose="020F0502020204030204" pitchFamily="34" charset="0"/>
                        </a:rPr>
                        <a:t>Learning tasks supported</a:t>
                      </a:r>
                      <a:endParaRPr lang="en-US" sz="1300">
                        <a:solidFill>
                          <a:srgbClr val="FFFFFF"/>
                        </a:solidFill>
                        <a:effectLst/>
                        <a:latin typeface="Calibri" panose="020F0502020204030204" pitchFamily="34" charset="0"/>
                      </a:endParaRP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tc>
                  <a:txBody>
                    <a:bodyPr/>
                    <a:lstStyle/>
                    <a:p>
                      <a:pPr marL="0" marR="0" algn="ctr" fontAlgn="t">
                        <a:spcBef>
                          <a:spcPts val="0"/>
                        </a:spcBef>
                        <a:spcAft>
                          <a:spcPts val="0"/>
                        </a:spcAft>
                      </a:pPr>
                      <a:r>
                        <a:rPr lang="en-US" sz="1300" b="1">
                          <a:solidFill>
                            <a:srgbClr val="FFFFFF"/>
                          </a:solidFill>
                          <a:effectLst/>
                          <a:latin typeface="Calibri" panose="020F0502020204030204" pitchFamily="34" charset="0"/>
                        </a:rPr>
                        <a:t>Sample Applications</a:t>
                      </a:r>
                      <a:endParaRPr lang="en-US" sz="1300">
                        <a:solidFill>
                          <a:srgbClr val="FFFFFF"/>
                        </a:solidFill>
                        <a:effectLst/>
                        <a:latin typeface="Calibri" panose="020F0502020204030204" pitchFamily="34" charset="0"/>
                      </a:endParaRP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extLst>
                  <a:ext uri="{0D108BD9-81ED-4DB2-BD59-A6C34878D82A}">
                    <a16:rowId xmlns:a16="http://schemas.microsoft.com/office/drawing/2014/main" val="1161760919"/>
                  </a:ext>
                </a:extLst>
              </a:tr>
              <a:tr h="619597">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Deep Neural Network</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Supports custom, multi-layer network topology with filtered, convolutional, and pooling bundles</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Binary classification</a:t>
                      </a:r>
                    </a:p>
                    <a:p>
                      <a:pPr marL="0" marR="0" fontAlgn="t">
                        <a:spcBef>
                          <a:spcPts val="0"/>
                        </a:spcBef>
                        <a:spcAft>
                          <a:spcPts val="0"/>
                        </a:spcAft>
                      </a:pPr>
                      <a:r>
                        <a:rPr lang="en-US" sz="1300">
                          <a:solidFill>
                            <a:srgbClr val="000000"/>
                          </a:solidFill>
                          <a:effectLst/>
                          <a:latin typeface="Calibri" panose="020F0502020204030204" pitchFamily="34" charset="0"/>
                        </a:rPr>
                        <a:t>Multi-class classification</a:t>
                      </a:r>
                    </a:p>
                    <a:p>
                      <a:pPr marL="0" marR="0" fontAlgn="t">
                        <a:spcBef>
                          <a:spcPts val="0"/>
                        </a:spcBef>
                        <a:spcAft>
                          <a:spcPts val="0"/>
                        </a:spcAft>
                      </a:pPr>
                      <a:r>
                        <a:rPr lang="en-US" sz="1300">
                          <a:solidFill>
                            <a:srgbClr val="000000"/>
                          </a:solidFill>
                          <a:effectLst/>
                          <a:latin typeface="Calibri" panose="020F0502020204030204" pitchFamily="34" charset="0"/>
                        </a:rPr>
                        <a:t>Regression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Bing Ads Click Prediction </a:t>
                      </a:r>
                      <a:r>
                        <a:rPr lang="en-US" sz="1300" u="sng">
                          <a:solidFill>
                            <a:srgbClr val="000000"/>
                          </a:solidFill>
                          <a:effectLst/>
                          <a:latin typeface="Calibri" panose="020F0502020204030204" pitchFamily="34" charset="0"/>
                        </a:rPr>
                        <a:t>($50M per year revenue gain);</a:t>
                      </a:r>
                    </a:p>
                    <a:p>
                      <a:pPr marL="0" marR="0" fontAlgn="t">
                        <a:spcBef>
                          <a:spcPts val="0"/>
                        </a:spcBef>
                        <a:spcAft>
                          <a:spcPts val="0"/>
                        </a:spcAft>
                      </a:pPr>
                      <a:r>
                        <a:rPr lang="en-US" sz="1300">
                          <a:solidFill>
                            <a:srgbClr val="000000"/>
                          </a:solidFill>
                          <a:effectLst/>
                          <a:latin typeface="Calibri" panose="020F0502020204030204" pitchFamily="34" charset="0"/>
                        </a:rPr>
                        <a:t>Image Classification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extLst>
                  <a:ext uri="{0D108BD9-81ED-4DB2-BD59-A6C34878D82A}">
                    <a16:rowId xmlns:a16="http://schemas.microsoft.com/office/drawing/2014/main" val="3352554145"/>
                  </a:ext>
                </a:extLst>
              </a:tr>
              <a:tr h="446676">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Logistic regression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L1, L2 regularization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Binary classification</a:t>
                      </a:r>
                    </a:p>
                    <a:p>
                      <a:pPr marL="0" marR="0" fontAlgn="t">
                        <a:spcBef>
                          <a:spcPts val="0"/>
                        </a:spcBef>
                        <a:spcAft>
                          <a:spcPts val="0"/>
                        </a:spcAft>
                      </a:pPr>
                      <a:r>
                        <a:rPr lang="en-US" sz="1300">
                          <a:solidFill>
                            <a:srgbClr val="000000"/>
                          </a:solidFill>
                          <a:effectLst/>
                          <a:latin typeface="Calibri" panose="020F0502020204030204" pitchFamily="34" charset="0"/>
                        </a:rPr>
                        <a:t>Multi-class classification.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Classifying user feedback</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extLst>
                  <a:ext uri="{0D108BD9-81ED-4DB2-BD59-A6C34878D82A}">
                    <a16:rowId xmlns:a16="http://schemas.microsoft.com/office/drawing/2014/main" val="3176870660"/>
                  </a:ext>
                </a:extLst>
              </a:tr>
              <a:tr h="3345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One-class SVM</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Easy to train learner for anomaly detection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Anomaly Detection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Fraud detection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extLst>
                  <a:ext uri="{0D108BD9-81ED-4DB2-BD59-A6C34878D82A}">
                    <a16:rowId xmlns:a16="http://schemas.microsoft.com/office/drawing/2014/main" val="424853107"/>
                  </a:ext>
                </a:extLst>
              </a:tr>
              <a:tr h="345542">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Fast Tree</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Boosted decision tree. Similar to </a:t>
                      </a:r>
                      <a:r>
                        <a:rPr lang="en-US" sz="1300" err="1">
                          <a:solidFill>
                            <a:srgbClr val="000000"/>
                          </a:solidFill>
                          <a:effectLst/>
                          <a:latin typeface="Calibri" panose="020F0502020204030204" pitchFamily="34" charset="0"/>
                        </a:rPr>
                        <a:t>XGBoost</a:t>
                      </a:r>
                      <a:r>
                        <a:rPr lang="en-US" sz="1300">
                          <a:solidFill>
                            <a:srgbClr val="000000"/>
                          </a:solidFill>
                          <a:effectLst/>
                          <a:latin typeface="Calibri" panose="020F0502020204030204" pitchFamily="34" charset="0"/>
                        </a:rPr>
                        <a:t>. Supports </a:t>
                      </a:r>
                      <a:r>
                        <a:rPr lang="en-US" sz="1300" err="1">
                          <a:solidFill>
                            <a:srgbClr val="000000"/>
                          </a:solidFill>
                          <a:effectLst/>
                          <a:latin typeface="Calibri" panose="020F0502020204030204" pitchFamily="34" charset="0"/>
                        </a:rPr>
                        <a:t>upto</a:t>
                      </a:r>
                      <a:r>
                        <a:rPr lang="en-US" sz="1300">
                          <a:solidFill>
                            <a:srgbClr val="000000"/>
                          </a:solidFill>
                          <a:effectLst/>
                          <a:latin typeface="Calibri" panose="020F0502020204030204" pitchFamily="34" charset="0"/>
                        </a:rPr>
                        <a:t> 1B features!</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Binary classification</a:t>
                      </a:r>
                    </a:p>
                    <a:p>
                      <a:pPr marL="0" marR="0" fontAlgn="t">
                        <a:spcBef>
                          <a:spcPts val="0"/>
                        </a:spcBef>
                        <a:spcAft>
                          <a:spcPts val="0"/>
                        </a:spcAft>
                      </a:pPr>
                      <a:r>
                        <a:rPr lang="en-US" sz="1300">
                          <a:solidFill>
                            <a:srgbClr val="000000"/>
                          </a:solidFill>
                          <a:effectLst/>
                          <a:latin typeface="Calibri" panose="020F0502020204030204" pitchFamily="34" charset="0"/>
                        </a:rPr>
                        <a:t>Regression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One of the most popular and best performing learners inside Microsoft.</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extLst>
                  <a:ext uri="{0D108BD9-81ED-4DB2-BD59-A6C34878D82A}">
                    <a16:rowId xmlns:a16="http://schemas.microsoft.com/office/drawing/2014/main" val="503359994"/>
                  </a:ext>
                </a:extLst>
              </a:tr>
              <a:tr h="345542">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Fast Forest</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state-of-the-art tree ensembles (Random Forest)</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Binary classification</a:t>
                      </a:r>
                    </a:p>
                    <a:p>
                      <a:pPr marL="0" marR="0" fontAlgn="t">
                        <a:spcBef>
                          <a:spcPts val="0"/>
                        </a:spcBef>
                        <a:spcAft>
                          <a:spcPts val="0"/>
                        </a:spcAft>
                      </a:pPr>
                      <a:r>
                        <a:rPr lang="en-US" sz="1300">
                          <a:solidFill>
                            <a:srgbClr val="000000"/>
                          </a:solidFill>
                          <a:effectLst/>
                          <a:latin typeface="Calibri" panose="020F0502020204030204" pitchFamily="34" charset="0"/>
                        </a:rPr>
                        <a:t>Regression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Churn Prediction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extLst>
                  <a:ext uri="{0D108BD9-81ED-4DB2-BD59-A6C34878D82A}">
                    <a16:rowId xmlns:a16="http://schemas.microsoft.com/office/drawing/2014/main" val="746384674"/>
                  </a:ext>
                </a:extLst>
              </a:tr>
              <a:tr h="345542">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Fast Linear (SDCA)</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Speed, scalability and supports L1,L2 regularization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Binary classification, Regression</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Outlook used for email spam filtering</a:t>
                      </a: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extLst>
                  <a:ext uri="{0D108BD9-81ED-4DB2-BD59-A6C34878D82A}">
                    <a16:rowId xmlns:a16="http://schemas.microsoft.com/office/drawing/2014/main" val="586661056"/>
                  </a:ext>
                </a:extLst>
              </a:tr>
            </a:tbl>
          </a:graphicData>
        </a:graphic>
      </p:graphicFrame>
      <p:graphicFrame>
        <p:nvGraphicFramePr>
          <p:cNvPr id="8" name="Table 7">
            <a:extLst>
              <a:ext uri="{FF2B5EF4-FFF2-40B4-BE49-F238E27FC236}">
                <a16:creationId xmlns:a16="http://schemas.microsoft.com/office/drawing/2014/main" id="{15FA2F8B-F88E-4F7A-8A17-1E49B34EF981}"/>
              </a:ext>
            </a:extLst>
          </p:cNvPr>
          <p:cNvGraphicFramePr>
            <a:graphicFrameLocks noGrp="1"/>
          </p:cNvGraphicFramePr>
          <p:nvPr>
            <p:extLst>
              <p:ext uri="{D42A27DB-BD31-4B8C-83A1-F6EECF244321}">
                <p14:modId xmlns:p14="http://schemas.microsoft.com/office/powerpoint/2010/main" val="1048070762"/>
              </p:ext>
            </p:extLst>
          </p:nvPr>
        </p:nvGraphicFramePr>
        <p:xfrm>
          <a:off x="3601844" y="5045383"/>
          <a:ext cx="8613690" cy="1969996"/>
        </p:xfrm>
        <a:graphic>
          <a:graphicData uri="http://schemas.openxmlformats.org/drawingml/2006/table">
            <a:tbl>
              <a:tblPr/>
              <a:tblGrid>
                <a:gridCol w="1661532">
                  <a:extLst>
                    <a:ext uri="{9D8B030D-6E8A-4147-A177-3AD203B41FA5}">
                      <a16:colId xmlns:a16="http://schemas.microsoft.com/office/drawing/2014/main" val="3784977694"/>
                    </a:ext>
                  </a:extLst>
                </a:gridCol>
                <a:gridCol w="2765502">
                  <a:extLst>
                    <a:ext uri="{9D8B030D-6E8A-4147-A177-3AD203B41FA5}">
                      <a16:colId xmlns:a16="http://schemas.microsoft.com/office/drawing/2014/main" val="2250791905"/>
                    </a:ext>
                  </a:extLst>
                </a:gridCol>
                <a:gridCol w="2141034">
                  <a:extLst>
                    <a:ext uri="{9D8B030D-6E8A-4147-A177-3AD203B41FA5}">
                      <a16:colId xmlns:a16="http://schemas.microsoft.com/office/drawing/2014/main" val="341513206"/>
                    </a:ext>
                  </a:extLst>
                </a:gridCol>
                <a:gridCol w="2045622">
                  <a:extLst>
                    <a:ext uri="{9D8B030D-6E8A-4147-A177-3AD203B41FA5}">
                      <a16:colId xmlns:a16="http://schemas.microsoft.com/office/drawing/2014/main" val="106054113"/>
                    </a:ext>
                  </a:extLst>
                </a:gridCol>
              </a:tblGrid>
              <a:tr h="266706">
                <a:tc>
                  <a:txBody>
                    <a:bodyPr/>
                    <a:lstStyle/>
                    <a:p>
                      <a:pPr marL="0" marR="0" algn="ctr" fontAlgn="t">
                        <a:spcBef>
                          <a:spcPts val="0"/>
                        </a:spcBef>
                        <a:spcAft>
                          <a:spcPts val="0"/>
                        </a:spcAft>
                      </a:pPr>
                      <a:r>
                        <a:rPr lang="en-US" sz="1300" b="1">
                          <a:solidFill>
                            <a:srgbClr val="FFFFFF"/>
                          </a:solidFill>
                          <a:effectLst/>
                          <a:latin typeface="Calibri" panose="020F0502020204030204" pitchFamily="34" charset="0"/>
                        </a:rPr>
                        <a:t>Transform</a:t>
                      </a:r>
                      <a:endParaRPr lang="en-US" sz="1300">
                        <a:solidFill>
                          <a:srgbClr val="FFFFFF"/>
                        </a:solidFill>
                        <a:effectLst/>
                        <a:latin typeface="Calibri" panose="020F0502020204030204" pitchFamily="34" charset="0"/>
                      </a:endParaRP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tc>
                  <a:txBody>
                    <a:bodyPr/>
                    <a:lstStyle/>
                    <a:p>
                      <a:pPr marL="0" marR="0" algn="ctr" fontAlgn="t">
                        <a:spcBef>
                          <a:spcPts val="0"/>
                        </a:spcBef>
                        <a:spcAft>
                          <a:spcPts val="0"/>
                        </a:spcAft>
                      </a:pPr>
                      <a:r>
                        <a:rPr lang="en-US" sz="1300" b="1">
                          <a:solidFill>
                            <a:srgbClr val="FFFFFF"/>
                          </a:solidFill>
                          <a:effectLst/>
                          <a:latin typeface="Calibri" panose="020F0502020204030204" pitchFamily="34" charset="0"/>
                        </a:rPr>
                        <a:t>Strength</a:t>
                      </a:r>
                      <a:endParaRPr lang="en-US" sz="1300">
                        <a:solidFill>
                          <a:srgbClr val="FFFFFF"/>
                        </a:solidFill>
                        <a:effectLst/>
                        <a:latin typeface="Calibri" panose="020F0502020204030204" pitchFamily="34" charset="0"/>
                      </a:endParaRP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tc>
                  <a:txBody>
                    <a:bodyPr/>
                    <a:lstStyle/>
                    <a:p>
                      <a:pPr marL="0" marR="0" algn="ctr" fontAlgn="t">
                        <a:spcBef>
                          <a:spcPts val="0"/>
                        </a:spcBef>
                        <a:spcAft>
                          <a:spcPts val="0"/>
                        </a:spcAft>
                      </a:pPr>
                      <a:r>
                        <a:rPr lang="en-US" sz="1300" b="1">
                          <a:solidFill>
                            <a:srgbClr val="FFFFFF"/>
                          </a:solidFill>
                          <a:effectLst/>
                          <a:latin typeface="Calibri" panose="020F0502020204030204" pitchFamily="34" charset="0"/>
                        </a:rPr>
                        <a:t>Description</a:t>
                      </a:r>
                      <a:endParaRPr lang="en-US" sz="1300">
                        <a:solidFill>
                          <a:srgbClr val="FFFFFF"/>
                        </a:solidFill>
                        <a:effectLst/>
                        <a:latin typeface="Calibri" panose="020F0502020204030204" pitchFamily="34" charset="0"/>
                      </a:endParaRP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tc>
                  <a:txBody>
                    <a:bodyPr/>
                    <a:lstStyle/>
                    <a:p>
                      <a:pPr marL="0" marR="0" algn="ctr" fontAlgn="t">
                        <a:spcBef>
                          <a:spcPts val="0"/>
                        </a:spcBef>
                        <a:spcAft>
                          <a:spcPts val="0"/>
                        </a:spcAft>
                      </a:pPr>
                      <a:r>
                        <a:rPr lang="en-US" sz="1300" b="1">
                          <a:solidFill>
                            <a:srgbClr val="FFFFFF"/>
                          </a:solidFill>
                          <a:effectLst/>
                          <a:latin typeface="Calibri" panose="020F0502020204030204" pitchFamily="34" charset="0"/>
                        </a:rPr>
                        <a:t>Applications</a:t>
                      </a:r>
                      <a:endParaRPr lang="en-US" sz="1300">
                        <a:solidFill>
                          <a:srgbClr val="FFFFFF"/>
                        </a:solidFill>
                        <a:effectLst/>
                        <a:latin typeface="Calibri" panose="020F0502020204030204" pitchFamily="34" charset="0"/>
                      </a:endParaRPr>
                    </a:p>
                  </a:txBody>
                  <a:tcPr marL="37106" marR="37106" marT="37106" marB="3710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extLst>
                  <a:ext uri="{0D108BD9-81ED-4DB2-BD59-A6C34878D82A}">
                    <a16:rowId xmlns:a16="http://schemas.microsoft.com/office/drawing/2014/main" val="1161760919"/>
                  </a:ext>
                </a:extLst>
              </a:tr>
              <a:tr h="619597">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spcBef>
                          <a:spcPts val="0"/>
                        </a:spcBef>
                        <a:spcAft>
                          <a:spcPts val="0"/>
                        </a:spcAft>
                      </a:pPr>
                      <a:r>
                        <a:rPr lang="en-US" sz="1300" kern="1200"/>
                        <a:t>Text</a:t>
                      </a:r>
                      <a:endParaRPr lang="en-US" sz="1300" kern="1200">
                        <a:solidFill>
                          <a:schemeClr val="dk1"/>
                        </a:solidFill>
                        <a:latin typeface="+mn-lt"/>
                        <a:ea typeface="+mn-ea"/>
                        <a:cs typeface="+mn-cs"/>
                      </a:endParaRP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en-US" sz="1300" kern="1200">
                          <a:solidFill>
                            <a:schemeClr val="dk1"/>
                          </a:solidFill>
                          <a:latin typeface="+mn-lt"/>
                          <a:ea typeface="+mn-ea"/>
                          <a:cs typeface="+mn-cs"/>
                        </a:rPr>
                        <a:t>Battle tested,</a:t>
                      </a:r>
                      <a:r>
                        <a:rPr lang="en-US" altLang="en-US" sz="1300" kern="1200" baseline="0">
                          <a:solidFill>
                            <a:schemeClr val="dk1"/>
                          </a:solidFill>
                          <a:latin typeface="+mn-lt"/>
                          <a:ea typeface="+mn-ea"/>
                          <a:cs typeface="+mn-cs"/>
                        </a:rPr>
                        <a:t> large language support, performant (Bing, Office)</a:t>
                      </a:r>
                      <a:endParaRPr lang="en-US" altLang="en-US" sz="1300" kern="1200">
                        <a:solidFill>
                          <a:schemeClr val="dk1"/>
                        </a:solidFill>
                        <a:latin typeface="+mn-lt"/>
                        <a:ea typeface="+mn-ea"/>
                        <a:cs typeface="+mn-cs"/>
                      </a:endParaRP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en-US" sz="1300" kern="1200"/>
                        <a:t>Performs</a:t>
                      </a:r>
                      <a:r>
                        <a:rPr lang="en-US" altLang="en-US" sz="1300" kern="1200" baseline="0"/>
                        <a:t> natural language processing of </a:t>
                      </a:r>
                      <a:r>
                        <a:rPr lang="en-US" altLang="en-US" sz="1300" kern="1200"/>
                        <a:t>free text into numerical</a:t>
                      </a:r>
                      <a:r>
                        <a:rPr lang="en-US" altLang="en-US" sz="1300" kern="1200" baseline="0"/>
                        <a:t> representation.</a:t>
                      </a:r>
                      <a:endParaRPr lang="en-US" altLang="en-US" sz="1300" kern="1200">
                        <a:solidFill>
                          <a:schemeClr val="dk1"/>
                        </a:solidFill>
                        <a:latin typeface="+mn-lt"/>
                        <a:ea typeface="+mn-ea"/>
                        <a:cs typeface="+mn-cs"/>
                      </a:endParaRP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en-US" sz="1300" kern="1200">
                          <a:solidFill>
                            <a:schemeClr val="dk1"/>
                          </a:solidFill>
                          <a:latin typeface="+mn-lt"/>
                          <a:ea typeface="+mn-ea"/>
                          <a:cs typeface="+mn-cs"/>
                        </a:rPr>
                        <a:t>Support</a:t>
                      </a:r>
                      <a:r>
                        <a:rPr lang="en-US" altLang="en-US" sz="1300" kern="1200" baseline="0">
                          <a:solidFill>
                            <a:schemeClr val="dk1"/>
                          </a:solidFill>
                          <a:latin typeface="+mn-lt"/>
                          <a:ea typeface="+mn-ea"/>
                          <a:cs typeface="+mn-cs"/>
                        </a:rPr>
                        <a:t> ticket classification,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en-US" sz="1300" kern="1200" baseline="0">
                          <a:solidFill>
                            <a:schemeClr val="dk1"/>
                          </a:solidFill>
                          <a:latin typeface="+mn-lt"/>
                          <a:ea typeface="+mn-ea"/>
                          <a:cs typeface="+mn-cs"/>
                        </a:rPr>
                        <a:t>Sentiment analysis</a:t>
                      </a:r>
                      <a:endParaRPr lang="en-US" altLang="en-US" sz="1300" kern="1200">
                        <a:solidFill>
                          <a:schemeClr val="dk1"/>
                        </a:solidFill>
                        <a:latin typeface="+mn-lt"/>
                        <a:ea typeface="+mn-ea"/>
                        <a:cs typeface="+mn-cs"/>
                      </a:endParaRP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extLst>
                  <a:ext uri="{0D108BD9-81ED-4DB2-BD59-A6C34878D82A}">
                    <a16:rowId xmlns:a16="http://schemas.microsoft.com/office/drawing/2014/main" val="3352554145"/>
                  </a:ext>
                </a:extLst>
              </a:tr>
              <a:tr h="446676">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spcBef>
                          <a:spcPts val="0"/>
                        </a:spcBef>
                        <a:spcAft>
                          <a:spcPts val="0"/>
                        </a:spcAft>
                      </a:pPr>
                      <a:r>
                        <a:rPr lang="en-US" sz="1300" kern="1200"/>
                        <a:t>Categorical / </a:t>
                      </a:r>
                    </a:p>
                    <a:p>
                      <a:pPr marL="0" marR="0" fontAlgn="t">
                        <a:spcBef>
                          <a:spcPts val="0"/>
                        </a:spcBef>
                        <a:spcAft>
                          <a:spcPts val="0"/>
                        </a:spcAft>
                      </a:pPr>
                      <a:r>
                        <a:rPr lang="en-US" sz="1300" kern="1200">
                          <a:solidFill>
                            <a:schemeClr val="dk1"/>
                          </a:solidFill>
                          <a:latin typeface="+mn-lt"/>
                          <a:ea typeface="+mn-ea"/>
                          <a:cs typeface="+mn-cs"/>
                        </a:rPr>
                        <a:t>Categorical</a:t>
                      </a:r>
                      <a:r>
                        <a:rPr lang="en-US" sz="1300" kern="1200" baseline="0">
                          <a:solidFill>
                            <a:schemeClr val="dk1"/>
                          </a:solidFill>
                          <a:latin typeface="+mn-lt"/>
                          <a:ea typeface="+mn-ea"/>
                          <a:cs typeface="+mn-cs"/>
                        </a:rPr>
                        <a:t> hash</a:t>
                      </a:r>
                      <a:endParaRPr lang="en-US" sz="1300" kern="1200">
                        <a:solidFill>
                          <a:schemeClr val="dk1"/>
                        </a:solidFill>
                        <a:latin typeface="+mn-lt"/>
                        <a:ea typeface="+mn-ea"/>
                        <a:cs typeface="+mn-cs"/>
                      </a:endParaRP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spcBef>
                          <a:spcPts val="0"/>
                        </a:spcBef>
                        <a:spcAft>
                          <a:spcPts val="0"/>
                        </a:spcAft>
                      </a:pPr>
                      <a:r>
                        <a:rPr lang="en-US" sz="1300" kern="1200">
                          <a:solidFill>
                            <a:schemeClr val="dk1"/>
                          </a:solidFill>
                          <a:latin typeface="+mn-lt"/>
                          <a:ea typeface="+mn-ea"/>
                          <a:cs typeface="+mn-cs"/>
                        </a:rPr>
                        <a:t>Ease of use; 1 line of code to set</a:t>
                      </a: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spcBef>
                          <a:spcPts val="0"/>
                        </a:spcBef>
                        <a:spcAft>
                          <a:spcPts val="0"/>
                        </a:spcAft>
                      </a:pPr>
                      <a:r>
                        <a:rPr lang="en-US" altLang="en-US" sz="1300" kern="1200"/>
                        <a:t>Converts categories into numerical</a:t>
                      </a:r>
                      <a:r>
                        <a:rPr lang="en-US" altLang="en-US" sz="1300" kern="1200" baseline="0"/>
                        <a:t> data.</a:t>
                      </a:r>
                      <a:endParaRPr lang="en-US" sz="1300" kern="1200">
                        <a:solidFill>
                          <a:schemeClr val="dk1"/>
                        </a:solidFill>
                        <a:latin typeface="+mn-lt"/>
                        <a:ea typeface="+mn-ea"/>
                        <a:cs typeface="+mn-cs"/>
                      </a:endParaRP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spcBef>
                          <a:spcPts val="0"/>
                        </a:spcBef>
                        <a:spcAft>
                          <a:spcPts val="0"/>
                        </a:spcAft>
                      </a:pPr>
                      <a:r>
                        <a:rPr lang="en-US" sz="1300" kern="1200">
                          <a:solidFill>
                            <a:schemeClr val="dk1"/>
                          </a:solidFill>
                          <a:latin typeface="+mn-lt"/>
                          <a:ea typeface="+mn-ea"/>
                          <a:cs typeface="+mn-cs"/>
                        </a:rPr>
                        <a:t>Ad Click Prediction</a:t>
                      </a: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9EBF5"/>
                    </a:solidFill>
                  </a:tcPr>
                </a:tc>
                <a:extLst>
                  <a:ext uri="{0D108BD9-81ED-4DB2-BD59-A6C34878D82A}">
                    <a16:rowId xmlns:a16="http://schemas.microsoft.com/office/drawing/2014/main" val="3176870660"/>
                  </a:ext>
                </a:extLst>
              </a:tr>
              <a:tr h="334583">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t" latinLnBrk="0" hangingPunct="1">
                        <a:lnSpc>
                          <a:spcPct val="100000"/>
                        </a:lnSpc>
                        <a:spcBef>
                          <a:spcPts val="0"/>
                        </a:spcBef>
                        <a:spcAft>
                          <a:spcPts val="0"/>
                        </a:spcAft>
                        <a:buClrTx/>
                        <a:buSzTx/>
                        <a:buFontTx/>
                        <a:buNone/>
                        <a:tabLst/>
                        <a:defRPr/>
                      </a:pPr>
                      <a:r>
                        <a:rPr lang="en-US" sz="1300" kern="1200"/>
                        <a:t>Feature Selection</a:t>
                      </a:r>
                      <a:endParaRPr lang="en-US" sz="1300" kern="1200">
                        <a:solidFill>
                          <a:schemeClr val="dk1"/>
                        </a:solidFill>
                        <a:latin typeface="+mn-lt"/>
                        <a:ea typeface="+mn-ea"/>
                        <a:cs typeface="+mn-cs"/>
                      </a:endParaRP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spcBef>
                          <a:spcPts val="0"/>
                        </a:spcBef>
                        <a:spcAft>
                          <a:spcPts val="0"/>
                        </a:spcAft>
                      </a:pPr>
                      <a:r>
                        <a:rPr lang="en-US" altLang="en-US" sz="1300" kern="1200">
                          <a:solidFill>
                            <a:schemeClr val="dk1"/>
                          </a:solidFill>
                          <a:latin typeface="+mn-lt"/>
                          <a:ea typeface="+mn-ea"/>
                          <a:cs typeface="+mn-cs"/>
                        </a:rPr>
                        <a:t>Ease of use</a:t>
                      </a: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spcBef>
                          <a:spcPts val="0"/>
                        </a:spcBef>
                        <a:spcAft>
                          <a:spcPts val="0"/>
                        </a:spcAft>
                      </a:pPr>
                      <a:r>
                        <a:rPr lang="en-US" altLang="en-US" sz="1300" kern="1200"/>
                        <a:t>Selects a subset of features to </a:t>
                      </a:r>
                      <a:r>
                        <a:rPr lang="en-US" altLang="en-US" sz="1300" kern="1200" baseline="0"/>
                        <a:t>speed up training time.</a:t>
                      </a:r>
                      <a:endParaRPr lang="en-US" altLang="en-US" sz="1300" kern="1200">
                        <a:solidFill>
                          <a:schemeClr val="dk1"/>
                        </a:solidFill>
                        <a:latin typeface="+mn-lt"/>
                        <a:ea typeface="+mn-ea"/>
                        <a:cs typeface="+mn-cs"/>
                      </a:endParaRP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spcBef>
                          <a:spcPts val="0"/>
                        </a:spcBef>
                        <a:spcAft>
                          <a:spcPts val="0"/>
                        </a:spcAft>
                      </a:pPr>
                      <a:r>
                        <a:rPr lang="en-US" altLang="en-US" sz="1300" kern="1200">
                          <a:solidFill>
                            <a:schemeClr val="dk1"/>
                          </a:solidFill>
                          <a:latin typeface="+mn-lt"/>
                          <a:ea typeface="+mn-ea"/>
                          <a:cs typeface="+mn-cs"/>
                        </a:rPr>
                        <a:t>Sentiment</a:t>
                      </a:r>
                      <a:r>
                        <a:rPr lang="en-US" altLang="en-US" sz="1300" kern="1200" baseline="0">
                          <a:solidFill>
                            <a:schemeClr val="dk1"/>
                          </a:solidFill>
                          <a:latin typeface="+mn-lt"/>
                          <a:ea typeface="+mn-ea"/>
                          <a:cs typeface="+mn-cs"/>
                        </a:rPr>
                        <a:t> analysis,</a:t>
                      </a:r>
                    </a:p>
                    <a:p>
                      <a:pPr marL="0" marR="0" fontAlgn="t">
                        <a:spcBef>
                          <a:spcPts val="0"/>
                        </a:spcBef>
                        <a:spcAft>
                          <a:spcPts val="0"/>
                        </a:spcAft>
                      </a:pPr>
                      <a:r>
                        <a:rPr lang="en-US" altLang="en-US" sz="1300" kern="1200" baseline="0">
                          <a:solidFill>
                            <a:schemeClr val="dk1"/>
                          </a:solidFill>
                          <a:latin typeface="+mn-lt"/>
                          <a:ea typeface="+mn-ea"/>
                          <a:cs typeface="+mn-cs"/>
                        </a:rPr>
                        <a:t>Ad Click Prediction</a:t>
                      </a:r>
                      <a:endParaRPr lang="en-US" altLang="en-US" sz="1300" kern="1200">
                        <a:solidFill>
                          <a:schemeClr val="dk1"/>
                        </a:solidFill>
                        <a:latin typeface="+mn-lt"/>
                        <a:ea typeface="+mn-ea"/>
                        <a:cs typeface="+mn-cs"/>
                      </a:endParaRPr>
                    </a:p>
                  </a:txBody>
                  <a:tcPr marL="51804" marR="51804" marT="51804" marB="5180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FD5EA"/>
                    </a:solidFill>
                  </a:tcPr>
                </a:tc>
                <a:extLst>
                  <a:ext uri="{0D108BD9-81ED-4DB2-BD59-A6C34878D82A}">
                    <a16:rowId xmlns:a16="http://schemas.microsoft.com/office/drawing/2014/main" val="424853107"/>
                  </a:ext>
                </a:extLst>
              </a:tr>
            </a:tbl>
          </a:graphicData>
        </a:graphic>
      </p:graphicFrame>
      <p:sp>
        <p:nvSpPr>
          <p:cNvPr id="3" name="TextBox 2">
            <a:extLst>
              <a:ext uri="{FF2B5EF4-FFF2-40B4-BE49-F238E27FC236}">
                <a16:creationId xmlns:a16="http://schemas.microsoft.com/office/drawing/2014/main" id="{5F85028B-52E6-4051-A19F-9A5B997DACD3}"/>
              </a:ext>
            </a:extLst>
          </p:cNvPr>
          <p:cNvSpPr txBox="1"/>
          <p:nvPr/>
        </p:nvSpPr>
        <p:spPr>
          <a:xfrm>
            <a:off x="421675" y="1204173"/>
            <a:ext cx="3033134" cy="294234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Innovations built and proven in  Microsoft Bing</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Parallelized for scale &amp; speed</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Available on Windows &amp; select Linux &amp; Hadoop platforms</a:t>
            </a:r>
          </a:p>
        </p:txBody>
      </p:sp>
      <p:sp>
        <p:nvSpPr>
          <p:cNvPr id="10" name="TextBox 9">
            <a:extLst>
              <a:ext uri="{FF2B5EF4-FFF2-40B4-BE49-F238E27FC236}">
                <a16:creationId xmlns:a16="http://schemas.microsoft.com/office/drawing/2014/main" id="{0E77F5F0-1127-40B1-9271-452C3919113F}"/>
              </a:ext>
            </a:extLst>
          </p:cNvPr>
          <p:cNvSpPr txBox="1"/>
          <p:nvPr/>
        </p:nvSpPr>
        <p:spPr>
          <a:xfrm>
            <a:off x="421675" y="4322108"/>
            <a:ext cx="3033134" cy="15573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Linear, Logistic &amp; Tree Learners</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Pretrained Models </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Deep Learning</a:t>
            </a:r>
          </a:p>
        </p:txBody>
      </p:sp>
      <p:sp>
        <p:nvSpPr>
          <p:cNvPr id="5" name="Title 4">
            <a:extLst>
              <a:ext uri="{FF2B5EF4-FFF2-40B4-BE49-F238E27FC236}">
                <a16:creationId xmlns:a16="http://schemas.microsoft.com/office/drawing/2014/main" id="{3EDBB408-EA56-442B-B0C2-8822E25FD0C4}"/>
              </a:ext>
            </a:extLst>
          </p:cNvPr>
          <p:cNvSpPr>
            <a:spLocks noGrp="1"/>
          </p:cNvSpPr>
          <p:nvPr>
            <p:ph type="title"/>
          </p:nvPr>
        </p:nvSpPr>
        <p:spPr/>
        <p:txBody>
          <a:bodyPr/>
          <a:lstStyle/>
          <a:p>
            <a:r>
              <a:rPr lang="en-US"/>
              <a:t>Microsoft Machine Learning</a:t>
            </a:r>
          </a:p>
        </p:txBody>
      </p:sp>
    </p:spTree>
    <p:extLst>
      <p:ext uri="{BB962C8B-B14F-4D97-AF65-F5344CB8AC3E}">
        <p14:creationId xmlns:p14="http://schemas.microsoft.com/office/powerpoint/2010/main" val="8653844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p:txBody>
          <a:bodyPr/>
          <a:lstStyle/>
          <a:p>
            <a:r>
              <a:rPr lang="en-US"/>
              <a:t>Pretrained Text, Image &amp; Sentiment Models</a:t>
            </a:r>
            <a:br>
              <a:rPr lang="en-US"/>
            </a:br>
            <a:r>
              <a:rPr lang="en-US" sz="3600"/>
              <a:t>New in R Server V 9.1</a:t>
            </a:r>
            <a:endParaRPr lang="en-US"/>
          </a:p>
        </p:txBody>
      </p:sp>
      <p:sp>
        <p:nvSpPr>
          <p:cNvPr id="4" name="Rectangle 3">
            <a:extLst>
              <a:ext uri="{FF2B5EF4-FFF2-40B4-BE49-F238E27FC236}">
                <a16:creationId xmlns:a16="http://schemas.microsoft.com/office/drawing/2014/main" id="{C1768AA7-F586-433F-9863-BF31AA41F45B}"/>
              </a:ext>
            </a:extLst>
          </p:cNvPr>
          <p:cNvSpPr/>
          <p:nvPr/>
        </p:nvSpPr>
        <p:spPr bwMode="auto">
          <a:xfrm>
            <a:off x="274639" y="1785325"/>
            <a:ext cx="8568279" cy="13827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bg1"/>
                </a:solidFill>
                <a:ea typeface="Segoe UI" pitchFamily="34" charset="0"/>
                <a:cs typeface="Segoe UI" pitchFamily="34" charset="0"/>
              </a:rPr>
              <a:t>Pretrained</a:t>
            </a:r>
          </a:p>
          <a:p>
            <a:pPr defTabSz="932472" fontAlgn="base">
              <a:lnSpc>
                <a:spcPct val="90000"/>
              </a:lnSpc>
              <a:spcBef>
                <a:spcPct val="0"/>
              </a:spcBef>
              <a:spcAft>
                <a:spcPct val="0"/>
              </a:spcAft>
            </a:pPr>
            <a:r>
              <a:rPr lang="en-US" sz="2400">
                <a:solidFill>
                  <a:schemeClr val="bg1"/>
                </a:solidFill>
                <a:ea typeface="Segoe UI" pitchFamily="34" charset="0"/>
                <a:cs typeface="Segoe UI" pitchFamily="34" charset="0"/>
              </a:rPr>
              <a:t>Image</a:t>
            </a:r>
            <a:br>
              <a:rPr lang="en-US" sz="2400">
                <a:solidFill>
                  <a:schemeClr val="bg1"/>
                </a:solidFill>
                <a:ea typeface="Segoe UI" pitchFamily="34" charset="0"/>
                <a:cs typeface="Segoe UI" pitchFamily="34" charset="0"/>
              </a:rPr>
            </a:br>
            <a:r>
              <a:rPr lang="en-US" sz="2400">
                <a:solidFill>
                  <a:schemeClr val="bg1"/>
                </a:solidFill>
                <a:ea typeface="Segoe UI" pitchFamily="34" charset="0"/>
                <a:cs typeface="Segoe UI" pitchFamily="34" charset="0"/>
              </a:rPr>
              <a:t>Featurization</a:t>
            </a:r>
          </a:p>
        </p:txBody>
      </p:sp>
      <p:sp>
        <p:nvSpPr>
          <p:cNvPr id="165" name="Content Placeholder 7">
            <a:extLst>
              <a:ext uri="{FF2B5EF4-FFF2-40B4-BE49-F238E27FC236}">
                <a16:creationId xmlns:a16="http://schemas.microsoft.com/office/drawing/2014/main" id="{D1492AE7-995C-4881-88BC-9B50CEA9239E}"/>
              </a:ext>
            </a:extLst>
          </p:cNvPr>
          <p:cNvSpPr txBox="1">
            <a:spLocks/>
          </p:cNvSpPr>
          <p:nvPr/>
        </p:nvSpPr>
        <p:spPr bwMode="auto">
          <a:xfrm>
            <a:off x="9098886" y="1663921"/>
            <a:ext cx="3212060" cy="194079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buClr>
                <a:schemeClr val="tx2">
                  <a:lumMod val="40000"/>
                  <a:lumOff val="60000"/>
                </a:schemeClr>
              </a:buClr>
            </a:pPr>
            <a:r>
              <a:rPr lang="en-US" sz="1800" err="1">
                <a:solidFill>
                  <a:schemeClr val="tx1"/>
                </a:solidFill>
                <a:latin typeface="Arial" charset="0"/>
              </a:rPr>
              <a:t>FeaturizeImage</a:t>
            </a:r>
            <a:r>
              <a:rPr lang="en-US" sz="1800">
                <a:solidFill>
                  <a:schemeClr val="tx1"/>
                </a:solidFill>
                <a:latin typeface="Arial" charset="0"/>
              </a:rPr>
              <a:t>()</a:t>
            </a:r>
          </a:p>
          <a:p>
            <a:pPr lvl="1" eaLnBrk="1" hangingPunct="1">
              <a:buClr>
                <a:schemeClr val="tx2">
                  <a:lumMod val="40000"/>
                  <a:lumOff val="60000"/>
                </a:schemeClr>
              </a:buClr>
            </a:pPr>
            <a:r>
              <a:rPr lang="en-US" sz="1800">
                <a:solidFill>
                  <a:schemeClr val="tx1"/>
                </a:solidFill>
                <a:latin typeface="Arial" charset="0"/>
              </a:rPr>
              <a:t>Used to identify parts of images</a:t>
            </a:r>
          </a:p>
          <a:p>
            <a:pPr lvl="1" eaLnBrk="1" hangingPunct="1">
              <a:buClr>
                <a:schemeClr val="tx2">
                  <a:lumMod val="40000"/>
                  <a:lumOff val="60000"/>
                </a:schemeClr>
              </a:buClr>
            </a:pPr>
            <a:r>
              <a:rPr lang="en-US" sz="1800">
                <a:solidFill>
                  <a:schemeClr val="tx1"/>
                </a:solidFill>
                <a:latin typeface="Arial" charset="0"/>
              </a:rPr>
              <a:t>People, things, animals, etc.</a:t>
            </a:r>
          </a:p>
        </p:txBody>
      </p:sp>
      <p:grpSp>
        <p:nvGrpSpPr>
          <p:cNvPr id="14" name="Group 13">
            <a:extLst>
              <a:ext uri="{FF2B5EF4-FFF2-40B4-BE49-F238E27FC236}">
                <a16:creationId xmlns:a16="http://schemas.microsoft.com/office/drawing/2014/main" id="{E122B2E7-1663-4A94-BD14-8366ADE3FC68}"/>
              </a:ext>
            </a:extLst>
          </p:cNvPr>
          <p:cNvGrpSpPr/>
          <p:nvPr/>
        </p:nvGrpSpPr>
        <p:grpSpPr>
          <a:xfrm>
            <a:off x="274640" y="3333554"/>
            <a:ext cx="12014858" cy="1557624"/>
            <a:chOff x="274640" y="5028943"/>
            <a:chExt cx="12014858" cy="1557624"/>
          </a:xfrm>
        </p:grpSpPr>
        <p:sp>
          <p:nvSpPr>
            <p:cNvPr id="120" name="Content Placeholder 7">
              <a:extLst>
                <a:ext uri="{FF2B5EF4-FFF2-40B4-BE49-F238E27FC236}">
                  <a16:creationId xmlns:a16="http://schemas.microsoft.com/office/drawing/2014/main" id="{ED82711F-806F-4420-8246-3592138250AD}"/>
                </a:ext>
              </a:extLst>
            </p:cNvPr>
            <p:cNvSpPr txBox="1">
              <a:spLocks/>
            </p:cNvSpPr>
            <p:nvPr/>
          </p:nvSpPr>
          <p:spPr bwMode="auto">
            <a:xfrm>
              <a:off x="9095792" y="5130899"/>
              <a:ext cx="3193706" cy="124513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buClr>
                  <a:schemeClr val="tx2">
                    <a:lumMod val="40000"/>
                    <a:lumOff val="60000"/>
                  </a:schemeClr>
                </a:buClr>
              </a:pPr>
              <a:r>
                <a:rPr lang="en-US" sz="1800" err="1">
                  <a:solidFill>
                    <a:schemeClr val="tx1"/>
                  </a:solidFill>
                  <a:latin typeface="Arial" charset="0"/>
                </a:rPr>
                <a:t>FeaturizeText</a:t>
              </a:r>
              <a:r>
                <a:rPr lang="en-US" sz="1800">
                  <a:solidFill>
                    <a:schemeClr val="tx1"/>
                  </a:solidFill>
                  <a:latin typeface="Arial" charset="0"/>
                </a:rPr>
                <a:t>()</a:t>
              </a:r>
            </a:p>
            <a:p>
              <a:pPr lvl="1" eaLnBrk="1" hangingPunct="1">
                <a:buClr>
                  <a:schemeClr val="tx2">
                    <a:lumMod val="40000"/>
                    <a:lumOff val="60000"/>
                  </a:schemeClr>
                </a:buClr>
              </a:pPr>
              <a:r>
                <a:rPr lang="en-US" sz="1800">
                  <a:solidFill>
                    <a:schemeClr val="tx1"/>
                  </a:solidFill>
                  <a:latin typeface="Arial" charset="0"/>
                </a:rPr>
                <a:t>Returns </a:t>
              </a:r>
              <a:r>
                <a:rPr lang="en-US" sz="1800" err="1">
                  <a:solidFill>
                    <a:schemeClr val="tx1"/>
                  </a:solidFill>
                  <a:latin typeface="Arial" charset="0"/>
                </a:rPr>
                <a:t>Ngram</a:t>
              </a:r>
              <a:r>
                <a:rPr lang="en-US" sz="1800">
                  <a:solidFill>
                    <a:schemeClr val="tx1"/>
                  </a:solidFill>
                  <a:latin typeface="Arial" charset="0"/>
                </a:rPr>
                <a:t> digest &amp; counts from many partitions of text data</a:t>
              </a:r>
            </a:p>
          </p:txBody>
        </p:sp>
        <p:sp>
          <p:nvSpPr>
            <p:cNvPr id="121" name="Rectangle 120">
              <a:extLst>
                <a:ext uri="{FF2B5EF4-FFF2-40B4-BE49-F238E27FC236}">
                  <a16:creationId xmlns:a16="http://schemas.microsoft.com/office/drawing/2014/main" id="{3D23EDF9-7E3D-4375-93A1-B634AEDA282F}"/>
                </a:ext>
              </a:extLst>
            </p:cNvPr>
            <p:cNvSpPr/>
            <p:nvPr/>
          </p:nvSpPr>
          <p:spPr bwMode="auto">
            <a:xfrm>
              <a:off x="274640" y="5028943"/>
              <a:ext cx="8568278" cy="1557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bg1"/>
                  </a:solidFill>
                  <a:ea typeface="Segoe UI" pitchFamily="34" charset="0"/>
                  <a:cs typeface="Segoe UI" pitchFamily="34" charset="0"/>
                </a:rPr>
                <a:t>Text</a:t>
              </a:r>
              <a:br>
                <a:rPr lang="en-US" sz="2400">
                  <a:solidFill>
                    <a:schemeClr val="bg1"/>
                  </a:solidFill>
                  <a:ea typeface="Segoe UI" pitchFamily="34" charset="0"/>
                  <a:cs typeface="Segoe UI" pitchFamily="34" charset="0"/>
                </a:rPr>
              </a:br>
              <a:r>
                <a:rPr lang="en-US" sz="2400">
                  <a:solidFill>
                    <a:schemeClr val="bg1"/>
                  </a:solidFill>
                  <a:ea typeface="Segoe UI" pitchFamily="34" charset="0"/>
                  <a:cs typeface="Segoe UI" pitchFamily="34" charset="0"/>
                </a:rPr>
                <a:t>Featurization</a:t>
              </a:r>
            </a:p>
          </p:txBody>
        </p:sp>
        <p:grpSp>
          <p:nvGrpSpPr>
            <p:cNvPr id="11" name="Group 10">
              <a:extLst>
                <a:ext uri="{FF2B5EF4-FFF2-40B4-BE49-F238E27FC236}">
                  <a16:creationId xmlns:a16="http://schemas.microsoft.com/office/drawing/2014/main" id="{162437B8-3249-4B58-901D-51B474BE0624}"/>
                </a:ext>
              </a:extLst>
            </p:cNvPr>
            <p:cNvGrpSpPr/>
            <p:nvPr/>
          </p:nvGrpSpPr>
          <p:grpSpPr>
            <a:xfrm>
              <a:off x="2415594" y="5222817"/>
              <a:ext cx="6274681" cy="1161895"/>
              <a:chOff x="2415594" y="3584226"/>
              <a:chExt cx="6274681" cy="1161895"/>
            </a:xfrm>
          </p:grpSpPr>
          <p:sp>
            <p:nvSpPr>
              <p:cNvPr id="122" name="Flowchart: Magnetic Disk 121">
                <a:extLst>
                  <a:ext uri="{FF2B5EF4-FFF2-40B4-BE49-F238E27FC236}">
                    <a16:creationId xmlns:a16="http://schemas.microsoft.com/office/drawing/2014/main" id="{568441A3-1A90-4079-821D-02FB99032114}"/>
                  </a:ext>
                </a:extLst>
              </p:cNvPr>
              <p:cNvSpPr/>
              <p:nvPr/>
            </p:nvSpPr>
            <p:spPr>
              <a:xfrm>
                <a:off x="3815525" y="4305114"/>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23" name="Rectangle 122">
                <a:extLst>
                  <a:ext uri="{FF2B5EF4-FFF2-40B4-BE49-F238E27FC236}">
                    <a16:creationId xmlns:a16="http://schemas.microsoft.com/office/drawing/2014/main" id="{F93BD331-CB5B-4E0B-9214-4788C62A2A7F}"/>
                  </a:ext>
                </a:extLst>
              </p:cNvPr>
              <p:cNvSpPr/>
              <p:nvPr/>
            </p:nvSpPr>
            <p:spPr bwMode="auto">
              <a:xfrm>
                <a:off x="4790645" y="3645896"/>
                <a:ext cx="10390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Featurizer</a:t>
                </a:r>
                <a:endParaRPr lang="en-US" sz="1360"/>
              </a:p>
            </p:txBody>
          </p:sp>
          <p:sp>
            <p:nvSpPr>
              <p:cNvPr id="124" name="Flowchart: Magnetic Disk 123">
                <a:extLst>
                  <a:ext uri="{FF2B5EF4-FFF2-40B4-BE49-F238E27FC236}">
                    <a16:creationId xmlns:a16="http://schemas.microsoft.com/office/drawing/2014/main" id="{0A8B49F4-241E-4C98-9B21-3CDA8551CB23}"/>
                  </a:ext>
                </a:extLst>
              </p:cNvPr>
              <p:cNvSpPr/>
              <p:nvPr/>
            </p:nvSpPr>
            <p:spPr>
              <a:xfrm>
                <a:off x="3815525" y="3961833"/>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25" name="Flowchart: Magnetic Disk 124">
                <a:extLst>
                  <a:ext uri="{FF2B5EF4-FFF2-40B4-BE49-F238E27FC236}">
                    <a16:creationId xmlns:a16="http://schemas.microsoft.com/office/drawing/2014/main" id="{4E45E44A-AE1A-4F09-821F-7929B811C78A}"/>
                  </a:ext>
                </a:extLst>
              </p:cNvPr>
              <p:cNvSpPr/>
              <p:nvPr/>
            </p:nvSpPr>
            <p:spPr>
              <a:xfrm>
                <a:off x="3815525" y="3584226"/>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26" name="Rectangle 125">
                <a:extLst>
                  <a:ext uri="{FF2B5EF4-FFF2-40B4-BE49-F238E27FC236}">
                    <a16:creationId xmlns:a16="http://schemas.microsoft.com/office/drawing/2014/main" id="{6CFC299B-399B-4534-8376-28BB122042C5}"/>
                  </a:ext>
                </a:extLst>
              </p:cNvPr>
              <p:cNvSpPr/>
              <p:nvPr/>
            </p:nvSpPr>
            <p:spPr bwMode="auto">
              <a:xfrm>
                <a:off x="4790645" y="4023503"/>
                <a:ext cx="10374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Featurizer</a:t>
                </a:r>
                <a:endParaRPr lang="en-US" sz="1360"/>
              </a:p>
            </p:txBody>
          </p:sp>
          <p:sp>
            <p:nvSpPr>
              <p:cNvPr id="127" name="Rectangle 126">
                <a:extLst>
                  <a:ext uri="{FF2B5EF4-FFF2-40B4-BE49-F238E27FC236}">
                    <a16:creationId xmlns:a16="http://schemas.microsoft.com/office/drawing/2014/main" id="{4A4D6CA0-668E-4EDD-B757-87F07891C437}"/>
                  </a:ext>
                </a:extLst>
              </p:cNvPr>
              <p:cNvSpPr/>
              <p:nvPr/>
            </p:nvSpPr>
            <p:spPr bwMode="auto">
              <a:xfrm>
                <a:off x="6139573" y="3858059"/>
                <a:ext cx="1086879" cy="645256"/>
              </a:xfrm>
              <a:prstGeom prst="rect">
                <a:avLst/>
              </a:prstGeom>
              <a:ln/>
            </p:spPr>
            <p:style>
              <a:lnRef idx="1">
                <a:schemeClr val="accent1"/>
              </a:lnRef>
              <a:fillRef idx="2">
                <a:schemeClr val="accent1"/>
              </a:fillRef>
              <a:effectRef idx="1">
                <a:schemeClr val="accent1"/>
              </a:effectRef>
              <a:fontRef idx="minor">
                <a:schemeClr val="dk1"/>
              </a:fontRef>
            </p:style>
            <p:txBody>
              <a:bodyPr anchor="t" anchorCtr="0"/>
              <a:lstStyle/>
              <a:p>
                <a:pPr algn="ctr">
                  <a:defRPr/>
                </a:pPr>
                <a:r>
                  <a:rPr lang="en-US" sz="1360" err="1"/>
                  <a:t>Ngrams</a:t>
                </a:r>
                <a:r>
                  <a:rPr lang="en-US" sz="1360"/>
                  <a:t> (phrases)</a:t>
                </a:r>
              </a:p>
              <a:p>
                <a:pPr algn="ctr">
                  <a:defRPr/>
                </a:pPr>
                <a:r>
                  <a:rPr lang="en-US" sz="1360"/>
                  <a:t>counts</a:t>
                </a:r>
              </a:p>
            </p:txBody>
          </p:sp>
          <p:cxnSp>
            <p:nvCxnSpPr>
              <p:cNvPr id="130" name="Straight Connector 129">
                <a:extLst>
                  <a:ext uri="{FF2B5EF4-FFF2-40B4-BE49-F238E27FC236}">
                    <a16:creationId xmlns:a16="http://schemas.microsoft.com/office/drawing/2014/main" id="{7C74A9A7-B115-48C0-9F5E-5B9BE03D8CC7}"/>
                  </a:ext>
                </a:extLst>
              </p:cNvPr>
              <p:cNvCxnSpPr>
                <a:cxnSpLocks/>
                <a:stCxn id="124" idx="4"/>
                <a:endCxn id="126" idx="1"/>
              </p:cNvCxnSpPr>
              <p:nvPr/>
            </p:nvCxnSpPr>
            <p:spPr>
              <a:xfrm>
                <a:off x="4429790" y="4182337"/>
                <a:ext cx="36085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F03588F-B2DD-4FF3-B421-DFCD70580D32}"/>
                  </a:ext>
                </a:extLst>
              </p:cNvPr>
              <p:cNvCxnSpPr>
                <a:cxnSpLocks/>
                <a:stCxn id="123" idx="3"/>
                <a:endCxn id="127" idx="1"/>
              </p:cNvCxnSpPr>
              <p:nvPr/>
            </p:nvCxnSpPr>
            <p:spPr>
              <a:xfrm>
                <a:off x="5829721" y="3804730"/>
                <a:ext cx="309852" cy="375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EA7C780-7EDE-4B07-9881-DF3409C7DE36}"/>
                  </a:ext>
                </a:extLst>
              </p:cNvPr>
              <p:cNvCxnSpPr>
                <a:cxnSpLocks/>
                <a:stCxn id="126" idx="3"/>
                <a:endCxn id="127" idx="1"/>
              </p:cNvCxnSpPr>
              <p:nvPr/>
            </p:nvCxnSpPr>
            <p:spPr>
              <a:xfrm flipV="1">
                <a:off x="5828121" y="4180687"/>
                <a:ext cx="311452" cy="1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Content Placeholder 7">
                <a:extLst>
                  <a:ext uri="{FF2B5EF4-FFF2-40B4-BE49-F238E27FC236}">
                    <a16:creationId xmlns:a16="http://schemas.microsoft.com/office/drawing/2014/main" id="{7DE38453-6906-462F-9F6F-9ECF3B7BD965}"/>
                  </a:ext>
                </a:extLst>
              </p:cNvPr>
              <p:cNvSpPr txBox="1">
                <a:spLocks/>
              </p:cNvSpPr>
              <p:nvPr/>
            </p:nvSpPr>
            <p:spPr bwMode="auto">
              <a:xfrm>
                <a:off x="2415594" y="3731104"/>
                <a:ext cx="1468581" cy="71065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buClr>
                    <a:schemeClr val="tx2">
                      <a:lumMod val="40000"/>
                      <a:lumOff val="60000"/>
                    </a:schemeClr>
                  </a:buClr>
                  <a:buNone/>
                </a:pPr>
                <a:r>
                  <a:rPr lang="en-US" sz="1800">
                    <a:solidFill>
                      <a:schemeClr val="tx1"/>
                    </a:solidFill>
                    <a:latin typeface="Arial" charset="0"/>
                  </a:rPr>
                  <a:t>Text</a:t>
                </a:r>
              </a:p>
              <a:p>
                <a:pPr marL="0" indent="0" algn="ctr" eaLnBrk="1" hangingPunct="1">
                  <a:buClr>
                    <a:schemeClr val="tx2">
                      <a:lumMod val="40000"/>
                      <a:lumOff val="60000"/>
                    </a:schemeClr>
                  </a:buClr>
                  <a:buNone/>
                </a:pPr>
                <a:r>
                  <a:rPr lang="en-US" sz="1800">
                    <a:solidFill>
                      <a:schemeClr val="tx1"/>
                    </a:solidFill>
                    <a:latin typeface="Arial" charset="0"/>
                  </a:rPr>
                  <a:t>Data</a:t>
                </a:r>
                <a:br>
                  <a:rPr lang="en-US" sz="1800">
                    <a:solidFill>
                      <a:schemeClr val="tx1"/>
                    </a:solidFill>
                    <a:latin typeface="Arial" charset="0"/>
                  </a:rPr>
                </a:br>
                <a:r>
                  <a:rPr lang="en-US" sz="1800">
                    <a:solidFill>
                      <a:schemeClr val="tx1"/>
                    </a:solidFill>
                    <a:latin typeface="Arial" charset="0"/>
                  </a:rPr>
                  <a:t>Sets</a:t>
                </a:r>
              </a:p>
            </p:txBody>
          </p:sp>
          <p:sp>
            <p:nvSpPr>
              <p:cNvPr id="143" name="Rectangle 142">
                <a:extLst>
                  <a:ext uri="{FF2B5EF4-FFF2-40B4-BE49-F238E27FC236}">
                    <a16:creationId xmlns:a16="http://schemas.microsoft.com/office/drawing/2014/main" id="{4E0479C8-1464-41A5-A4BC-847D3329EA2A}"/>
                  </a:ext>
                </a:extLst>
              </p:cNvPr>
              <p:cNvSpPr/>
              <p:nvPr/>
            </p:nvSpPr>
            <p:spPr bwMode="auto">
              <a:xfrm>
                <a:off x="4790645" y="4366783"/>
                <a:ext cx="10374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Featurizer</a:t>
                </a:r>
                <a:endParaRPr lang="en-US" sz="1360"/>
              </a:p>
            </p:txBody>
          </p:sp>
          <p:cxnSp>
            <p:nvCxnSpPr>
              <p:cNvPr id="146" name="Straight Connector 145">
                <a:extLst>
                  <a:ext uri="{FF2B5EF4-FFF2-40B4-BE49-F238E27FC236}">
                    <a16:creationId xmlns:a16="http://schemas.microsoft.com/office/drawing/2014/main" id="{2218DBEF-0CC7-442B-89B8-6A0D20F73B6C}"/>
                  </a:ext>
                </a:extLst>
              </p:cNvPr>
              <p:cNvCxnSpPr>
                <a:cxnSpLocks/>
                <a:stCxn id="122" idx="4"/>
                <a:endCxn id="143" idx="1"/>
              </p:cNvCxnSpPr>
              <p:nvPr/>
            </p:nvCxnSpPr>
            <p:spPr>
              <a:xfrm flipV="1">
                <a:off x="4429790" y="4525617"/>
                <a:ext cx="360855"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4A182A5-40AD-4408-8A4C-96582589D3B6}"/>
                  </a:ext>
                </a:extLst>
              </p:cNvPr>
              <p:cNvCxnSpPr>
                <a:cxnSpLocks/>
                <a:stCxn id="143" idx="3"/>
                <a:endCxn id="127" idx="1"/>
              </p:cNvCxnSpPr>
              <p:nvPr/>
            </p:nvCxnSpPr>
            <p:spPr>
              <a:xfrm flipV="1">
                <a:off x="5828121" y="4180687"/>
                <a:ext cx="311452" cy="3449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F95095E5-A006-4A76-BD50-5D55A1DEA7A0}"/>
                  </a:ext>
                </a:extLst>
              </p:cNvPr>
              <p:cNvGrpSpPr/>
              <p:nvPr/>
            </p:nvGrpSpPr>
            <p:grpSpPr>
              <a:xfrm>
                <a:off x="7530113" y="3809095"/>
                <a:ext cx="989471" cy="632667"/>
                <a:chOff x="10295563" y="1073470"/>
                <a:chExt cx="989469" cy="836053"/>
              </a:xfrm>
            </p:grpSpPr>
            <p:sp>
              <p:nvSpPr>
                <p:cNvPr id="173" name="Rectangle 172">
                  <a:extLst>
                    <a:ext uri="{FF2B5EF4-FFF2-40B4-BE49-F238E27FC236}">
                      <a16:creationId xmlns:a16="http://schemas.microsoft.com/office/drawing/2014/main" id="{06FEC1D7-4ADC-4A04-9AF1-EB7B2F656302}"/>
                    </a:ext>
                  </a:extLst>
                </p:cNvPr>
                <p:cNvSpPr/>
                <p:nvPr/>
              </p:nvSpPr>
              <p:spPr bwMode="auto">
                <a:xfrm>
                  <a:off x="10295563" y="1073470"/>
                  <a:ext cx="989469" cy="221126"/>
                </a:xfrm>
                <a:prstGeom prst="rect">
                  <a:avLst/>
                </a:prstGeom>
                <a:solidFill>
                  <a:schemeClr val="accent2"/>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en-US" sz="1360" err="1">
                      <a:solidFill>
                        <a:schemeClr val="bg1"/>
                      </a:solidFill>
                    </a:rPr>
                    <a:t>ngram</a:t>
                  </a:r>
                  <a:endParaRPr lang="en-US" sz="1360">
                    <a:solidFill>
                      <a:schemeClr val="bg1"/>
                    </a:solidFill>
                  </a:endParaRPr>
                </a:p>
              </p:txBody>
            </p:sp>
            <p:sp>
              <p:nvSpPr>
                <p:cNvPr id="174" name="Rectangle 173">
                  <a:extLst>
                    <a:ext uri="{FF2B5EF4-FFF2-40B4-BE49-F238E27FC236}">
                      <a16:creationId xmlns:a16="http://schemas.microsoft.com/office/drawing/2014/main" id="{DB8437E7-046F-407D-A352-707A7D67E1E0}"/>
                    </a:ext>
                  </a:extLst>
                </p:cNvPr>
                <p:cNvSpPr/>
                <p:nvPr/>
              </p:nvSpPr>
              <p:spPr bwMode="auto">
                <a:xfrm>
                  <a:off x="10295563" y="1366816"/>
                  <a:ext cx="989469" cy="221126"/>
                </a:xfrm>
                <a:prstGeom prst="rect">
                  <a:avLst/>
                </a:prstGeom>
                <a:solidFill>
                  <a:schemeClr val="accent2"/>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en-US" sz="1360" err="1">
                      <a:solidFill>
                        <a:schemeClr val="bg1"/>
                      </a:solidFill>
                    </a:rPr>
                    <a:t>ngram</a:t>
                  </a:r>
                  <a:endParaRPr lang="en-US" sz="1360">
                    <a:solidFill>
                      <a:schemeClr val="bg1"/>
                    </a:solidFill>
                  </a:endParaRPr>
                </a:p>
              </p:txBody>
            </p:sp>
            <p:sp>
              <p:nvSpPr>
                <p:cNvPr id="175" name="Rectangle 174">
                  <a:extLst>
                    <a:ext uri="{FF2B5EF4-FFF2-40B4-BE49-F238E27FC236}">
                      <a16:creationId xmlns:a16="http://schemas.microsoft.com/office/drawing/2014/main" id="{FB8C4EBA-F132-4A5B-9DCE-E7FA0A7F4AA9}"/>
                    </a:ext>
                  </a:extLst>
                </p:cNvPr>
                <p:cNvSpPr/>
                <p:nvPr/>
              </p:nvSpPr>
              <p:spPr bwMode="auto">
                <a:xfrm>
                  <a:off x="10295563" y="1688397"/>
                  <a:ext cx="989469" cy="221126"/>
                </a:xfrm>
                <a:prstGeom prst="rect">
                  <a:avLst/>
                </a:prstGeom>
                <a:solidFill>
                  <a:schemeClr val="accent2"/>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en-US" sz="1360" err="1">
                      <a:solidFill>
                        <a:schemeClr val="bg1"/>
                      </a:solidFill>
                    </a:rPr>
                    <a:t>ngram</a:t>
                  </a:r>
                  <a:endParaRPr lang="en-US" sz="1360">
                    <a:solidFill>
                      <a:schemeClr val="bg1"/>
                    </a:solidFill>
                  </a:endParaRPr>
                </a:p>
              </p:txBody>
            </p:sp>
          </p:grpSp>
          <p:sp>
            <p:nvSpPr>
              <p:cNvPr id="138" name="Left Brace 137">
                <a:extLst>
                  <a:ext uri="{FF2B5EF4-FFF2-40B4-BE49-F238E27FC236}">
                    <a16:creationId xmlns:a16="http://schemas.microsoft.com/office/drawing/2014/main" id="{3107E78B-BCF5-40B5-8456-68D7C30EDA55}"/>
                  </a:ext>
                </a:extLst>
              </p:cNvPr>
              <p:cNvSpPr/>
              <p:nvPr/>
            </p:nvSpPr>
            <p:spPr>
              <a:xfrm>
                <a:off x="7354554" y="3746819"/>
                <a:ext cx="175559" cy="78316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Left Brace 177">
                <a:extLst>
                  <a:ext uri="{FF2B5EF4-FFF2-40B4-BE49-F238E27FC236}">
                    <a16:creationId xmlns:a16="http://schemas.microsoft.com/office/drawing/2014/main" id="{48D7DD19-4687-4785-9F28-A2D238BBC8EE}"/>
                  </a:ext>
                </a:extLst>
              </p:cNvPr>
              <p:cNvSpPr/>
              <p:nvPr/>
            </p:nvSpPr>
            <p:spPr>
              <a:xfrm flipH="1">
                <a:off x="8514716" y="3735470"/>
                <a:ext cx="175559" cy="78316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449A0B5C-9664-4A6E-BAE2-DA2E2222A01B}"/>
                  </a:ext>
                </a:extLst>
              </p:cNvPr>
              <p:cNvCxnSpPr>
                <a:cxnSpLocks/>
                <a:stCxn id="125" idx="4"/>
                <a:endCxn id="123" idx="1"/>
              </p:cNvCxnSpPr>
              <p:nvPr/>
            </p:nvCxnSpPr>
            <p:spPr>
              <a:xfrm>
                <a:off x="4429790" y="3804730"/>
                <a:ext cx="36085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80" name="Straight Connector 79">
            <a:extLst>
              <a:ext uri="{FF2B5EF4-FFF2-40B4-BE49-F238E27FC236}">
                <a16:creationId xmlns:a16="http://schemas.microsoft.com/office/drawing/2014/main" id="{9F18B202-35AF-4A62-AC73-BADA5FA20D40}"/>
              </a:ext>
            </a:extLst>
          </p:cNvPr>
          <p:cNvCxnSpPr>
            <a:cxnSpLocks/>
            <a:stCxn id="78" idx="3"/>
            <a:endCxn id="72" idx="1"/>
          </p:cNvCxnSpPr>
          <p:nvPr/>
        </p:nvCxnSpPr>
        <p:spPr>
          <a:xfrm flipV="1">
            <a:off x="5850286" y="2527883"/>
            <a:ext cx="311452" cy="3449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B7AD97C-518E-4285-9E45-2B45342972EB}"/>
              </a:ext>
            </a:extLst>
          </p:cNvPr>
          <p:cNvGrpSpPr/>
          <p:nvPr/>
        </p:nvGrpSpPr>
        <p:grpSpPr>
          <a:xfrm>
            <a:off x="2415594" y="1931422"/>
            <a:ext cx="6278553" cy="1161895"/>
            <a:chOff x="2415594" y="1997406"/>
            <a:chExt cx="6278553" cy="1161895"/>
          </a:xfrm>
        </p:grpSpPr>
        <p:cxnSp>
          <p:nvCxnSpPr>
            <p:cNvPr id="74" name="Straight Connector 73">
              <a:extLst>
                <a:ext uri="{FF2B5EF4-FFF2-40B4-BE49-F238E27FC236}">
                  <a16:creationId xmlns:a16="http://schemas.microsoft.com/office/drawing/2014/main" id="{AECF1A8F-DB29-416F-AE01-DC3528D78DAE}"/>
                </a:ext>
              </a:extLst>
            </p:cNvPr>
            <p:cNvCxnSpPr>
              <a:cxnSpLocks/>
              <a:stCxn id="68" idx="4"/>
              <a:endCxn id="71" idx="1"/>
            </p:cNvCxnSpPr>
            <p:nvPr/>
          </p:nvCxnSpPr>
          <p:spPr>
            <a:xfrm>
              <a:off x="4451955" y="2595517"/>
              <a:ext cx="36085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9FE56E-A78A-49A1-811B-1DB7D0CF27DB}"/>
                </a:ext>
              </a:extLst>
            </p:cNvPr>
            <p:cNvCxnSpPr>
              <a:cxnSpLocks/>
              <a:stCxn id="67" idx="3"/>
              <a:endCxn id="72" idx="1"/>
            </p:cNvCxnSpPr>
            <p:nvPr/>
          </p:nvCxnSpPr>
          <p:spPr>
            <a:xfrm>
              <a:off x="5851886" y="2217910"/>
              <a:ext cx="309852" cy="375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92A1AD5-9808-44E5-8619-01E9FB172DC1}"/>
                </a:ext>
              </a:extLst>
            </p:cNvPr>
            <p:cNvCxnSpPr>
              <a:cxnSpLocks/>
              <a:stCxn id="71" idx="3"/>
              <a:endCxn id="72" idx="1"/>
            </p:cNvCxnSpPr>
            <p:nvPr/>
          </p:nvCxnSpPr>
          <p:spPr>
            <a:xfrm flipV="1">
              <a:off x="5850286" y="2593867"/>
              <a:ext cx="311452" cy="1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21944A-9565-4AA0-A1D4-CC40C69E3278}"/>
                </a:ext>
              </a:extLst>
            </p:cNvPr>
            <p:cNvGrpSpPr/>
            <p:nvPr/>
          </p:nvGrpSpPr>
          <p:grpSpPr>
            <a:xfrm>
              <a:off x="2415594" y="1997406"/>
              <a:ext cx="6278553" cy="1161895"/>
              <a:chOff x="2415594" y="1997406"/>
              <a:chExt cx="6278553" cy="1161895"/>
            </a:xfrm>
          </p:grpSpPr>
          <p:sp>
            <p:nvSpPr>
              <p:cNvPr id="106" name="Content Placeholder 7">
                <a:extLst>
                  <a:ext uri="{FF2B5EF4-FFF2-40B4-BE49-F238E27FC236}">
                    <a16:creationId xmlns:a16="http://schemas.microsoft.com/office/drawing/2014/main" id="{CF9C8D5F-3182-4514-BFD6-01A988638B7D}"/>
                  </a:ext>
                </a:extLst>
              </p:cNvPr>
              <p:cNvSpPr txBox="1">
                <a:spLocks/>
              </p:cNvSpPr>
              <p:nvPr/>
            </p:nvSpPr>
            <p:spPr bwMode="auto">
              <a:xfrm>
                <a:off x="2415594" y="2059076"/>
                <a:ext cx="1468581" cy="71065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buClr>
                    <a:schemeClr val="tx2">
                      <a:lumMod val="40000"/>
                      <a:lumOff val="60000"/>
                    </a:schemeClr>
                  </a:buClr>
                  <a:buNone/>
                </a:pPr>
                <a:r>
                  <a:rPr lang="en-US" sz="1800">
                    <a:solidFill>
                      <a:schemeClr val="tx1"/>
                    </a:solidFill>
                    <a:latin typeface="Arial" charset="0"/>
                  </a:rPr>
                  <a:t>Image</a:t>
                </a:r>
              </a:p>
              <a:p>
                <a:pPr marL="0" indent="0" algn="ctr" eaLnBrk="1" hangingPunct="1">
                  <a:buClr>
                    <a:schemeClr val="tx2">
                      <a:lumMod val="40000"/>
                      <a:lumOff val="60000"/>
                    </a:schemeClr>
                  </a:buClr>
                  <a:buNone/>
                </a:pPr>
                <a:r>
                  <a:rPr lang="en-US" sz="1800">
                    <a:solidFill>
                      <a:schemeClr val="tx1"/>
                    </a:solidFill>
                    <a:latin typeface="Arial" charset="0"/>
                  </a:rPr>
                  <a:t>Data</a:t>
                </a:r>
                <a:br>
                  <a:rPr lang="en-US" sz="1800">
                    <a:solidFill>
                      <a:schemeClr val="tx1"/>
                    </a:solidFill>
                    <a:latin typeface="Arial" charset="0"/>
                  </a:rPr>
                </a:br>
                <a:r>
                  <a:rPr lang="en-US" sz="1800">
                    <a:solidFill>
                      <a:schemeClr val="tx1"/>
                    </a:solidFill>
                    <a:latin typeface="Arial" charset="0"/>
                  </a:rPr>
                  <a:t>Sets</a:t>
                </a:r>
              </a:p>
            </p:txBody>
          </p:sp>
          <p:grpSp>
            <p:nvGrpSpPr>
              <p:cNvPr id="144" name="Group 143">
                <a:extLst>
                  <a:ext uri="{FF2B5EF4-FFF2-40B4-BE49-F238E27FC236}">
                    <a16:creationId xmlns:a16="http://schemas.microsoft.com/office/drawing/2014/main" id="{F12AC4CC-9197-43D2-9A82-1A6FA4D6C966}"/>
                  </a:ext>
                </a:extLst>
              </p:cNvPr>
              <p:cNvGrpSpPr/>
              <p:nvPr/>
            </p:nvGrpSpPr>
            <p:grpSpPr>
              <a:xfrm>
                <a:off x="7358426" y="2289410"/>
                <a:ext cx="1335721" cy="643586"/>
                <a:chOff x="7057760" y="2323642"/>
                <a:chExt cx="1335721" cy="643586"/>
              </a:xfrm>
            </p:grpSpPr>
            <p:sp>
              <p:nvSpPr>
                <p:cNvPr id="183" name="Rectangle 182">
                  <a:extLst>
                    <a:ext uri="{FF2B5EF4-FFF2-40B4-BE49-F238E27FC236}">
                      <a16:creationId xmlns:a16="http://schemas.microsoft.com/office/drawing/2014/main" id="{65D0CA34-E82F-420F-BEF5-5CD39FD4133B}"/>
                    </a:ext>
                  </a:extLst>
                </p:cNvPr>
                <p:cNvSpPr/>
                <p:nvPr/>
              </p:nvSpPr>
              <p:spPr bwMode="auto">
                <a:xfrm>
                  <a:off x="7228451" y="2379600"/>
                  <a:ext cx="989471" cy="514436"/>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en-US" sz="1360">
                      <a:solidFill>
                        <a:schemeClr val="bg1"/>
                      </a:solidFill>
                    </a:rPr>
                    <a:t>Image contents</a:t>
                  </a:r>
                </a:p>
              </p:txBody>
            </p:sp>
            <p:grpSp>
              <p:nvGrpSpPr>
                <p:cNvPr id="142" name="Group 141">
                  <a:extLst>
                    <a:ext uri="{FF2B5EF4-FFF2-40B4-BE49-F238E27FC236}">
                      <a16:creationId xmlns:a16="http://schemas.microsoft.com/office/drawing/2014/main" id="{1F3905F8-C0CC-4408-99D9-D9B055B19DCF}"/>
                    </a:ext>
                  </a:extLst>
                </p:cNvPr>
                <p:cNvGrpSpPr/>
                <p:nvPr/>
              </p:nvGrpSpPr>
              <p:grpSpPr>
                <a:xfrm>
                  <a:off x="7057760" y="2323642"/>
                  <a:ext cx="1335721" cy="643586"/>
                  <a:chOff x="7057760" y="2323641"/>
                  <a:chExt cx="1335721" cy="794513"/>
                </a:xfrm>
              </p:grpSpPr>
              <p:sp>
                <p:nvSpPr>
                  <p:cNvPr id="184" name="Left Brace 183">
                    <a:extLst>
                      <a:ext uri="{FF2B5EF4-FFF2-40B4-BE49-F238E27FC236}">
                        <a16:creationId xmlns:a16="http://schemas.microsoft.com/office/drawing/2014/main" id="{D1B9B1AD-63FF-49A6-AEDE-5A37E93D320F}"/>
                      </a:ext>
                    </a:extLst>
                  </p:cNvPr>
                  <p:cNvSpPr/>
                  <p:nvPr/>
                </p:nvSpPr>
                <p:spPr>
                  <a:xfrm>
                    <a:off x="7057760" y="2334990"/>
                    <a:ext cx="175559" cy="78316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Left Brace 184">
                    <a:extLst>
                      <a:ext uri="{FF2B5EF4-FFF2-40B4-BE49-F238E27FC236}">
                        <a16:creationId xmlns:a16="http://schemas.microsoft.com/office/drawing/2014/main" id="{4AD9D189-70E9-45E1-8ECA-4E8317E507FD}"/>
                      </a:ext>
                    </a:extLst>
                  </p:cNvPr>
                  <p:cNvSpPr/>
                  <p:nvPr/>
                </p:nvSpPr>
                <p:spPr>
                  <a:xfrm flipH="1">
                    <a:off x="8217922" y="2323641"/>
                    <a:ext cx="175559" cy="78316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65" name="Flowchart: Magnetic Disk 64">
                <a:extLst>
                  <a:ext uri="{FF2B5EF4-FFF2-40B4-BE49-F238E27FC236}">
                    <a16:creationId xmlns:a16="http://schemas.microsoft.com/office/drawing/2014/main" id="{9E087402-BF8B-4C4C-9E31-0645D9170D63}"/>
                  </a:ext>
                </a:extLst>
              </p:cNvPr>
              <p:cNvSpPr/>
              <p:nvPr/>
            </p:nvSpPr>
            <p:spPr>
              <a:xfrm>
                <a:off x="3837690" y="2718294"/>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7" name="Rectangle 66">
                <a:extLst>
                  <a:ext uri="{FF2B5EF4-FFF2-40B4-BE49-F238E27FC236}">
                    <a16:creationId xmlns:a16="http://schemas.microsoft.com/office/drawing/2014/main" id="{2DB67EB3-1367-4B3C-871A-A160A0BB740F}"/>
                  </a:ext>
                </a:extLst>
              </p:cNvPr>
              <p:cNvSpPr/>
              <p:nvPr/>
            </p:nvSpPr>
            <p:spPr bwMode="auto">
              <a:xfrm>
                <a:off x="4812810" y="2059076"/>
                <a:ext cx="10390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Featurizer</a:t>
                </a:r>
                <a:endParaRPr lang="en-US" sz="1360"/>
              </a:p>
            </p:txBody>
          </p:sp>
          <p:sp>
            <p:nvSpPr>
              <p:cNvPr id="68" name="Flowchart: Magnetic Disk 67">
                <a:extLst>
                  <a:ext uri="{FF2B5EF4-FFF2-40B4-BE49-F238E27FC236}">
                    <a16:creationId xmlns:a16="http://schemas.microsoft.com/office/drawing/2014/main" id="{A98A269F-D324-4563-A5B5-F2FB776A235F}"/>
                  </a:ext>
                </a:extLst>
              </p:cNvPr>
              <p:cNvSpPr/>
              <p:nvPr/>
            </p:nvSpPr>
            <p:spPr>
              <a:xfrm>
                <a:off x="3837690" y="2375013"/>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9" name="Flowchart: Magnetic Disk 68">
                <a:extLst>
                  <a:ext uri="{FF2B5EF4-FFF2-40B4-BE49-F238E27FC236}">
                    <a16:creationId xmlns:a16="http://schemas.microsoft.com/office/drawing/2014/main" id="{00C296C6-ABB8-4B3A-87A2-0C24EF075706}"/>
                  </a:ext>
                </a:extLst>
              </p:cNvPr>
              <p:cNvSpPr/>
              <p:nvPr/>
            </p:nvSpPr>
            <p:spPr>
              <a:xfrm>
                <a:off x="3837690" y="1997406"/>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71" name="Rectangle 70">
                <a:extLst>
                  <a:ext uri="{FF2B5EF4-FFF2-40B4-BE49-F238E27FC236}">
                    <a16:creationId xmlns:a16="http://schemas.microsoft.com/office/drawing/2014/main" id="{19490770-04AD-43E0-8D75-D863B8C83ED3}"/>
                  </a:ext>
                </a:extLst>
              </p:cNvPr>
              <p:cNvSpPr/>
              <p:nvPr/>
            </p:nvSpPr>
            <p:spPr bwMode="auto">
              <a:xfrm>
                <a:off x="4812810" y="2436683"/>
                <a:ext cx="10374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Featurizer</a:t>
                </a:r>
                <a:endParaRPr lang="en-US" sz="1360"/>
              </a:p>
            </p:txBody>
          </p:sp>
          <p:sp>
            <p:nvSpPr>
              <p:cNvPr id="72" name="Rectangle 71">
                <a:extLst>
                  <a:ext uri="{FF2B5EF4-FFF2-40B4-BE49-F238E27FC236}">
                    <a16:creationId xmlns:a16="http://schemas.microsoft.com/office/drawing/2014/main" id="{C1951A9A-ECE3-473C-9C13-8B0C4F7DDC1B}"/>
                  </a:ext>
                </a:extLst>
              </p:cNvPr>
              <p:cNvSpPr/>
              <p:nvPr/>
            </p:nvSpPr>
            <p:spPr bwMode="auto">
              <a:xfrm>
                <a:off x="6161738" y="2271239"/>
                <a:ext cx="1086879" cy="645256"/>
              </a:xfrm>
              <a:prstGeom prst="rect">
                <a:avLst/>
              </a:prstGeom>
              <a:ln/>
            </p:spPr>
            <p:style>
              <a:lnRef idx="1">
                <a:schemeClr val="accent1"/>
              </a:lnRef>
              <a:fillRef idx="2">
                <a:schemeClr val="accent1"/>
              </a:fillRef>
              <a:effectRef idx="1">
                <a:schemeClr val="accent1"/>
              </a:effectRef>
              <a:fontRef idx="minor">
                <a:schemeClr val="dk1"/>
              </a:fontRef>
            </p:style>
            <p:txBody>
              <a:bodyPr anchor="t" anchorCtr="0"/>
              <a:lstStyle/>
              <a:p>
                <a:pPr algn="ctr">
                  <a:defRPr/>
                </a:pPr>
                <a:r>
                  <a:rPr lang="en-US" sz="1360"/>
                  <a:t>Image contents found</a:t>
                </a:r>
              </a:p>
            </p:txBody>
          </p:sp>
          <p:sp>
            <p:nvSpPr>
              <p:cNvPr id="78" name="Rectangle 77">
                <a:extLst>
                  <a:ext uri="{FF2B5EF4-FFF2-40B4-BE49-F238E27FC236}">
                    <a16:creationId xmlns:a16="http://schemas.microsoft.com/office/drawing/2014/main" id="{E612C1C3-762D-45BE-B12D-036239BB3568}"/>
                  </a:ext>
                </a:extLst>
              </p:cNvPr>
              <p:cNvSpPr/>
              <p:nvPr/>
            </p:nvSpPr>
            <p:spPr bwMode="auto">
              <a:xfrm>
                <a:off x="4812810" y="2779963"/>
                <a:ext cx="10374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Featurizer</a:t>
                </a:r>
                <a:endParaRPr lang="en-US" sz="1360"/>
              </a:p>
            </p:txBody>
          </p:sp>
        </p:grpSp>
        <p:cxnSp>
          <p:nvCxnSpPr>
            <p:cNvPr id="79" name="Straight Connector 78">
              <a:extLst>
                <a:ext uri="{FF2B5EF4-FFF2-40B4-BE49-F238E27FC236}">
                  <a16:creationId xmlns:a16="http://schemas.microsoft.com/office/drawing/2014/main" id="{0E945B07-0ABD-45B4-AEB3-4200B708ACCA}"/>
                </a:ext>
              </a:extLst>
            </p:cNvPr>
            <p:cNvCxnSpPr>
              <a:cxnSpLocks/>
              <a:stCxn id="65" idx="4"/>
              <a:endCxn id="78" idx="1"/>
            </p:cNvCxnSpPr>
            <p:nvPr/>
          </p:nvCxnSpPr>
          <p:spPr>
            <a:xfrm flipV="1">
              <a:off x="4451955" y="2938797"/>
              <a:ext cx="360855"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7F3928-C758-4C1A-97BA-7B0CFC3427B2}"/>
                </a:ext>
              </a:extLst>
            </p:cNvPr>
            <p:cNvCxnSpPr>
              <a:cxnSpLocks/>
              <a:stCxn id="69" idx="4"/>
              <a:endCxn id="67" idx="1"/>
            </p:cNvCxnSpPr>
            <p:nvPr/>
          </p:nvCxnSpPr>
          <p:spPr>
            <a:xfrm>
              <a:off x="4451955" y="2217910"/>
              <a:ext cx="36085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FF0C822C-88D1-4675-9406-33888DA099A3}"/>
              </a:ext>
            </a:extLst>
          </p:cNvPr>
          <p:cNvGrpSpPr/>
          <p:nvPr/>
        </p:nvGrpSpPr>
        <p:grpSpPr>
          <a:xfrm>
            <a:off x="274640" y="5089842"/>
            <a:ext cx="12014858" cy="1557624"/>
            <a:chOff x="274640" y="3371631"/>
            <a:chExt cx="12014858" cy="1557624"/>
          </a:xfrm>
        </p:grpSpPr>
        <p:sp>
          <p:nvSpPr>
            <p:cNvPr id="50" name="Content Placeholder 7">
              <a:extLst>
                <a:ext uri="{FF2B5EF4-FFF2-40B4-BE49-F238E27FC236}">
                  <a16:creationId xmlns:a16="http://schemas.microsoft.com/office/drawing/2014/main" id="{10E569CC-9DD0-4A90-9B51-D3888C59AA78}"/>
                </a:ext>
              </a:extLst>
            </p:cNvPr>
            <p:cNvSpPr txBox="1">
              <a:spLocks/>
            </p:cNvSpPr>
            <p:nvPr/>
          </p:nvSpPr>
          <p:spPr bwMode="auto">
            <a:xfrm>
              <a:off x="9095792" y="3473587"/>
              <a:ext cx="3193706" cy="124513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buClr>
                  <a:schemeClr val="tx2">
                    <a:lumMod val="40000"/>
                    <a:lumOff val="60000"/>
                  </a:schemeClr>
                </a:buClr>
              </a:pPr>
              <a:r>
                <a:rPr lang="en-US" sz="1800" err="1">
                  <a:solidFill>
                    <a:schemeClr val="tx1"/>
                  </a:solidFill>
                  <a:latin typeface="Arial" charset="0"/>
                </a:rPr>
                <a:t>GetSentiment</a:t>
              </a:r>
              <a:r>
                <a:rPr lang="en-US" sz="1800">
                  <a:solidFill>
                    <a:schemeClr val="tx1"/>
                  </a:solidFill>
                  <a:latin typeface="Arial" charset="0"/>
                </a:rPr>
                <a:t>()</a:t>
              </a:r>
            </a:p>
            <a:p>
              <a:pPr lvl="1" eaLnBrk="1" hangingPunct="1">
                <a:buClr>
                  <a:schemeClr val="tx2">
                    <a:lumMod val="40000"/>
                    <a:lumOff val="60000"/>
                  </a:schemeClr>
                </a:buClr>
              </a:pPr>
              <a:r>
                <a:rPr lang="en-US" sz="1800">
                  <a:solidFill>
                    <a:schemeClr val="tx1"/>
                  </a:solidFill>
                  <a:latin typeface="Arial" charset="0"/>
                </a:rPr>
                <a:t>Pretrained to return sentiment score (0-1)</a:t>
              </a:r>
            </a:p>
            <a:p>
              <a:pPr lvl="1" eaLnBrk="1" hangingPunct="1">
                <a:buClr>
                  <a:schemeClr val="tx2">
                    <a:lumMod val="40000"/>
                    <a:lumOff val="60000"/>
                  </a:schemeClr>
                </a:buClr>
              </a:pPr>
              <a:r>
                <a:rPr lang="en-US" sz="1800">
                  <a:solidFill>
                    <a:schemeClr val="tx1"/>
                  </a:solidFill>
                  <a:latin typeface="Arial" charset="0"/>
                </a:rPr>
                <a:t>English only for now</a:t>
              </a:r>
            </a:p>
          </p:txBody>
        </p:sp>
        <p:sp>
          <p:nvSpPr>
            <p:cNvPr id="51" name="Rectangle 50">
              <a:extLst>
                <a:ext uri="{FF2B5EF4-FFF2-40B4-BE49-F238E27FC236}">
                  <a16:creationId xmlns:a16="http://schemas.microsoft.com/office/drawing/2014/main" id="{5CC832C9-DAEA-4AA6-A50F-AB3C53FF4C0C}"/>
                </a:ext>
              </a:extLst>
            </p:cNvPr>
            <p:cNvSpPr/>
            <p:nvPr/>
          </p:nvSpPr>
          <p:spPr bwMode="auto">
            <a:xfrm>
              <a:off x="274640" y="3371631"/>
              <a:ext cx="8568278" cy="155762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bg1"/>
                  </a:solidFill>
                  <a:ea typeface="Segoe UI" pitchFamily="34" charset="0"/>
                  <a:cs typeface="Segoe UI" pitchFamily="34" charset="0"/>
                </a:rPr>
                <a:t>Pretrained </a:t>
              </a:r>
              <a:br>
                <a:rPr lang="en-US" sz="2400">
                  <a:solidFill>
                    <a:schemeClr val="bg1"/>
                  </a:solidFill>
                  <a:ea typeface="Segoe UI" pitchFamily="34" charset="0"/>
                  <a:cs typeface="Segoe UI" pitchFamily="34" charset="0"/>
                </a:rPr>
              </a:br>
              <a:r>
                <a:rPr lang="en-US" sz="2400">
                  <a:solidFill>
                    <a:schemeClr val="bg1"/>
                  </a:solidFill>
                  <a:ea typeface="Segoe UI" pitchFamily="34" charset="0"/>
                  <a:cs typeface="Segoe UI" pitchFamily="34" charset="0"/>
                </a:rPr>
                <a:t>Sentiment</a:t>
              </a:r>
              <a:br>
                <a:rPr lang="en-US" sz="2400">
                  <a:solidFill>
                    <a:schemeClr val="bg1"/>
                  </a:solidFill>
                  <a:ea typeface="Segoe UI" pitchFamily="34" charset="0"/>
                  <a:cs typeface="Segoe UI" pitchFamily="34" charset="0"/>
                </a:rPr>
              </a:br>
              <a:r>
                <a:rPr lang="en-US" sz="2400">
                  <a:solidFill>
                    <a:schemeClr val="bg1"/>
                  </a:solidFill>
                  <a:ea typeface="Segoe UI" pitchFamily="34" charset="0"/>
                  <a:cs typeface="Segoe UI" pitchFamily="34" charset="0"/>
                </a:rPr>
                <a:t>Analysis</a:t>
              </a:r>
            </a:p>
          </p:txBody>
        </p:sp>
        <p:grpSp>
          <p:nvGrpSpPr>
            <p:cNvPr id="12" name="Group 11">
              <a:extLst>
                <a:ext uri="{FF2B5EF4-FFF2-40B4-BE49-F238E27FC236}">
                  <a16:creationId xmlns:a16="http://schemas.microsoft.com/office/drawing/2014/main" id="{D8807F84-EC58-4234-AD27-D13FDC8152B9}"/>
                </a:ext>
              </a:extLst>
            </p:cNvPr>
            <p:cNvGrpSpPr/>
            <p:nvPr/>
          </p:nvGrpSpPr>
          <p:grpSpPr>
            <a:xfrm>
              <a:off x="2415594" y="3556822"/>
              <a:ext cx="6257448" cy="1161895"/>
              <a:chOff x="2415594" y="5262818"/>
              <a:chExt cx="6257448" cy="1161895"/>
            </a:xfrm>
          </p:grpSpPr>
          <p:sp>
            <p:nvSpPr>
              <p:cNvPr id="52" name="Flowchart: Magnetic Disk 51">
                <a:extLst>
                  <a:ext uri="{FF2B5EF4-FFF2-40B4-BE49-F238E27FC236}">
                    <a16:creationId xmlns:a16="http://schemas.microsoft.com/office/drawing/2014/main" id="{3D9DDCFC-8F8F-4DF7-9FA5-455802357DC3}"/>
                  </a:ext>
                </a:extLst>
              </p:cNvPr>
              <p:cNvSpPr/>
              <p:nvPr/>
            </p:nvSpPr>
            <p:spPr>
              <a:xfrm>
                <a:off x="3815525" y="5983706"/>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 name="Rectangle 52">
                <a:extLst>
                  <a:ext uri="{FF2B5EF4-FFF2-40B4-BE49-F238E27FC236}">
                    <a16:creationId xmlns:a16="http://schemas.microsoft.com/office/drawing/2014/main" id="{D5DCB0C1-BE44-4D5B-AF5E-5C1BCB774679}"/>
                  </a:ext>
                </a:extLst>
              </p:cNvPr>
              <p:cNvSpPr/>
              <p:nvPr/>
            </p:nvSpPr>
            <p:spPr bwMode="auto">
              <a:xfrm>
                <a:off x="4552706" y="5324488"/>
                <a:ext cx="1039077"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Featurizer</a:t>
                </a:r>
                <a:endParaRPr lang="en-US" sz="1360"/>
              </a:p>
            </p:txBody>
          </p:sp>
          <p:sp>
            <p:nvSpPr>
              <p:cNvPr id="54" name="Flowchart: Magnetic Disk 53">
                <a:extLst>
                  <a:ext uri="{FF2B5EF4-FFF2-40B4-BE49-F238E27FC236}">
                    <a16:creationId xmlns:a16="http://schemas.microsoft.com/office/drawing/2014/main" id="{6A1B0381-26E7-45DD-9D46-3E8FA604DD6A}"/>
                  </a:ext>
                </a:extLst>
              </p:cNvPr>
              <p:cNvSpPr/>
              <p:nvPr/>
            </p:nvSpPr>
            <p:spPr>
              <a:xfrm>
                <a:off x="3815525" y="5640425"/>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5" name="Flowchart: Magnetic Disk 54">
                <a:extLst>
                  <a:ext uri="{FF2B5EF4-FFF2-40B4-BE49-F238E27FC236}">
                    <a16:creationId xmlns:a16="http://schemas.microsoft.com/office/drawing/2014/main" id="{8653000F-BFBE-4542-ABB5-F768DC37405D}"/>
                  </a:ext>
                </a:extLst>
              </p:cNvPr>
              <p:cNvSpPr/>
              <p:nvPr/>
            </p:nvSpPr>
            <p:spPr>
              <a:xfrm>
                <a:off x="3815525" y="5262818"/>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6" name="Rectangle 55">
                <a:extLst>
                  <a:ext uri="{FF2B5EF4-FFF2-40B4-BE49-F238E27FC236}">
                    <a16:creationId xmlns:a16="http://schemas.microsoft.com/office/drawing/2014/main" id="{73B56AD7-D264-4DD6-8BF7-40C1A6083CA9}"/>
                  </a:ext>
                </a:extLst>
              </p:cNvPr>
              <p:cNvSpPr/>
              <p:nvPr/>
            </p:nvSpPr>
            <p:spPr bwMode="auto">
              <a:xfrm>
                <a:off x="4552706" y="5702095"/>
                <a:ext cx="10374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Featurizer</a:t>
                </a:r>
                <a:endParaRPr lang="en-US" sz="1360"/>
              </a:p>
            </p:txBody>
          </p:sp>
          <p:sp>
            <p:nvSpPr>
              <p:cNvPr id="57" name="Rectangle 56">
                <a:extLst>
                  <a:ext uri="{FF2B5EF4-FFF2-40B4-BE49-F238E27FC236}">
                    <a16:creationId xmlns:a16="http://schemas.microsoft.com/office/drawing/2014/main" id="{BBE0ADEE-4508-4610-9CD6-9ABD096721B3}"/>
                  </a:ext>
                </a:extLst>
              </p:cNvPr>
              <p:cNvSpPr/>
              <p:nvPr/>
            </p:nvSpPr>
            <p:spPr bwMode="auto">
              <a:xfrm>
                <a:off x="6139573" y="5536651"/>
                <a:ext cx="1086879" cy="645256"/>
              </a:xfrm>
              <a:prstGeom prst="rect">
                <a:avLst/>
              </a:prstGeom>
              <a:ln/>
            </p:spPr>
            <p:style>
              <a:lnRef idx="1">
                <a:schemeClr val="accent1"/>
              </a:lnRef>
              <a:fillRef idx="2">
                <a:schemeClr val="accent1"/>
              </a:fillRef>
              <a:effectRef idx="1">
                <a:schemeClr val="accent1"/>
              </a:effectRef>
              <a:fontRef idx="minor">
                <a:schemeClr val="dk1"/>
              </a:fontRef>
            </p:style>
            <p:txBody>
              <a:bodyPr anchor="t" anchorCtr="0"/>
              <a:lstStyle/>
              <a:p>
                <a:pPr algn="ctr">
                  <a:defRPr/>
                </a:pPr>
                <a:r>
                  <a:rPr lang="en-US" sz="1360" err="1"/>
                  <a:t>getSentiment</a:t>
                </a:r>
                <a:r>
                  <a:rPr lang="en-US" sz="1360"/>
                  <a:t>()</a:t>
                </a:r>
              </a:p>
            </p:txBody>
          </p:sp>
          <p:cxnSp>
            <p:nvCxnSpPr>
              <p:cNvPr id="58" name="Straight Connector 57">
                <a:extLst>
                  <a:ext uri="{FF2B5EF4-FFF2-40B4-BE49-F238E27FC236}">
                    <a16:creationId xmlns:a16="http://schemas.microsoft.com/office/drawing/2014/main" id="{1E625AE0-B73A-4A1E-9D7B-5A06CF39453A}"/>
                  </a:ext>
                </a:extLst>
              </p:cNvPr>
              <p:cNvCxnSpPr>
                <a:cxnSpLocks/>
                <a:stCxn id="54" idx="4"/>
                <a:endCxn id="56" idx="1"/>
              </p:cNvCxnSpPr>
              <p:nvPr/>
            </p:nvCxnSpPr>
            <p:spPr>
              <a:xfrm>
                <a:off x="4429790" y="5860929"/>
                <a:ext cx="1229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AD7363-776B-407E-B179-36216D708A34}"/>
                  </a:ext>
                </a:extLst>
              </p:cNvPr>
              <p:cNvCxnSpPr>
                <a:cxnSpLocks/>
                <a:stCxn id="53" idx="3"/>
                <a:endCxn id="57" idx="1"/>
              </p:cNvCxnSpPr>
              <p:nvPr/>
            </p:nvCxnSpPr>
            <p:spPr>
              <a:xfrm>
                <a:off x="5591783" y="5483322"/>
                <a:ext cx="547790" cy="375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292E6CF-E8E5-4D35-9988-2D7EEBFCDD55}"/>
                  </a:ext>
                </a:extLst>
              </p:cNvPr>
              <p:cNvCxnSpPr>
                <a:cxnSpLocks/>
                <a:stCxn id="56" idx="3"/>
                <a:endCxn id="57" idx="1"/>
              </p:cNvCxnSpPr>
              <p:nvPr/>
            </p:nvCxnSpPr>
            <p:spPr>
              <a:xfrm flipV="1">
                <a:off x="5590182" y="5859279"/>
                <a:ext cx="549391" cy="1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Content Placeholder 7">
                <a:extLst>
                  <a:ext uri="{FF2B5EF4-FFF2-40B4-BE49-F238E27FC236}">
                    <a16:creationId xmlns:a16="http://schemas.microsoft.com/office/drawing/2014/main" id="{0E653EF8-35D2-450B-923B-FDFBE29EEB56}"/>
                  </a:ext>
                </a:extLst>
              </p:cNvPr>
              <p:cNvSpPr txBox="1">
                <a:spLocks/>
              </p:cNvSpPr>
              <p:nvPr/>
            </p:nvSpPr>
            <p:spPr bwMode="auto">
              <a:xfrm>
                <a:off x="2415594" y="5409696"/>
                <a:ext cx="1468581" cy="71065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buClr>
                    <a:schemeClr val="tx2">
                      <a:lumMod val="40000"/>
                      <a:lumOff val="60000"/>
                    </a:schemeClr>
                  </a:buClr>
                  <a:buNone/>
                </a:pPr>
                <a:r>
                  <a:rPr lang="en-US" sz="1800">
                    <a:solidFill>
                      <a:schemeClr val="tx1"/>
                    </a:solidFill>
                    <a:latin typeface="Arial" charset="0"/>
                  </a:rPr>
                  <a:t>Text</a:t>
                </a:r>
              </a:p>
              <a:p>
                <a:pPr marL="0" indent="0" algn="ctr" eaLnBrk="1" hangingPunct="1">
                  <a:buClr>
                    <a:schemeClr val="tx2">
                      <a:lumMod val="40000"/>
                      <a:lumOff val="60000"/>
                    </a:schemeClr>
                  </a:buClr>
                  <a:buNone/>
                </a:pPr>
                <a:r>
                  <a:rPr lang="en-US" sz="1800">
                    <a:solidFill>
                      <a:schemeClr val="tx1"/>
                    </a:solidFill>
                    <a:latin typeface="Arial" charset="0"/>
                  </a:rPr>
                  <a:t>Data</a:t>
                </a:r>
                <a:br>
                  <a:rPr lang="en-US" sz="1800">
                    <a:solidFill>
                      <a:schemeClr val="tx1"/>
                    </a:solidFill>
                    <a:latin typeface="Arial" charset="0"/>
                  </a:rPr>
                </a:br>
                <a:r>
                  <a:rPr lang="en-US" sz="1800">
                    <a:solidFill>
                      <a:schemeClr val="tx1"/>
                    </a:solidFill>
                    <a:latin typeface="Arial" charset="0"/>
                  </a:rPr>
                  <a:t>Sets</a:t>
                </a:r>
              </a:p>
            </p:txBody>
          </p:sp>
          <p:sp>
            <p:nvSpPr>
              <p:cNvPr id="62" name="Rectangle 61">
                <a:extLst>
                  <a:ext uri="{FF2B5EF4-FFF2-40B4-BE49-F238E27FC236}">
                    <a16:creationId xmlns:a16="http://schemas.microsoft.com/office/drawing/2014/main" id="{5C44023E-40B8-4329-804A-F5EBA4E028B8}"/>
                  </a:ext>
                </a:extLst>
              </p:cNvPr>
              <p:cNvSpPr/>
              <p:nvPr/>
            </p:nvSpPr>
            <p:spPr bwMode="auto">
              <a:xfrm>
                <a:off x="4552706" y="6045375"/>
                <a:ext cx="10374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Featurizer</a:t>
                </a:r>
                <a:endParaRPr lang="en-US" sz="1360"/>
              </a:p>
            </p:txBody>
          </p:sp>
          <p:cxnSp>
            <p:nvCxnSpPr>
              <p:cNvPr id="63" name="Straight Connector 62">
                <a:extLst>
                  <a:ext uri="{FF2B5EF4-FFF2-40B4-BE49-F238E27FC236}">
                    <a16:creationId xmlns:a16="http://schemas.microsoft.com/office/drawing/2014/main" id="{A91BDBD2-E7B6-4D57-88E0-516AF2780572}"/>
                  </a:ext>
                </a:extLst>
              </p:cNvPr>
              <p:cNvCxnSpPr>
                <a:cxnSpLocks/>
                <a:stCxn id="52" idx="4"/>
                <a:endCxn id="62" idx="1"/>
              </p:cNvCxnSpPr>
              <p:nvPr/>
            </p:nvCxnSpPr>
            <p:spPr>
              <a:xfrm flipV="1">
                <a:off x="4429790" y="6204209"/>
                <a:ext cx="122916"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B5FE078-AD7B-47C3-B29B-684148F2F3BE}"/>
                  </a:ext>
                </a:extLst>
              </p:cNvPr>
              <p:cNvCxnSpPr>
                <a:cxnSpLocks/>
                <a:stCxn id="62" idx="3"/>
                <a:endCxn id="57" idx="1"/>
              </p:cNvCxnSpPr>
              <p:nvPr/>
            </p:nvCxnSpPr>
            <p:spPr>
              <a:xfrm flipV="1">
                <a:off x="5590182" y="5859279"/>
                <a:ext cx="549391" cy="3449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1C64B46-B689-40F4-A640-38FEEA663DEE}"/>
                  </a:ext>
                </a:extLst>
              </p:cNvPr>
              <p:cNvGrpSpPr/>
              <p:nvPr/>
            </p:nvGrpSpPr>
            <p:grpSpPr>
              <a:xfrm>
                <a:off x="7354554" y="5469622"/>
                <a:ext cx="1318488" cy="717641"/>
                <a:chOff x="6774690" y="5414062"/>
                <a:chExt cx="1318488" cy="717641"/>
              </a:xfrm>
            </p:grpSpPr>
            <p:sp>
              <p:nvSpPr>
                <p:cNvPr id="70" name="Rectangle 69">
                  <a:extLst>
                    <a:ext uri="{FF2B5EF4-FFF2-40B4-BE49-F238E27FC236}">
                      <a16:creationId xmlns:a16="http://schemas.microsoft.com/office/drawing/2014/main" id="{797502AA-398A-45F4-AF1D-7E0B7B621780}"/>
                    </a:ext>
                  </a:extLst>
                </p:cNvPr>
                <p:cNvSpPr/>
                <p:nvPr/>
              </p:nvSpPr>
              <p:spPr bwMode="auto">
                <a:xfrm>
                  <a:off x="6950249" y="5487687"/>
                  <a:ext cx="989471" cy="557688"/>
                </a:xfrm>
                <a:prstGeom prst="rect">
                  <a:avLst/>
                </a:prstGeom>
                <a:solidFill>
                  <a:schemeClr val="accent4"/>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en-US" sz="1360">
                      <a:solidFill>
                        <a:schemeClr val="bg1"/>
                      </a:solidFill>
                    </a:rPr>
                    <a:t>Sentiment Score</a:t>
                  </a:r>
                </a:p>
              </p:txBody>
            </p:sp>
            <p:sp>
              <p:nvSpPr>
                <p:cNvPr id="82" name="Left Brace 81">
                  <a:extLst>
                    <a:ext uri="{FF2B5EF4-FFF2-40B4-BE49-F238E27FC236}">
                      <a16:creationId xmlns:a16="http://schemas.microsoft.com/office/drawing/2014/main" id="{ECCA9991-72E3-4C54-ADFC-1A5658CF5CE8}"/>
                    </a:ext>
                  </a:extLst>
                </p:cNvPr>
                <p:cNvSpPr/>
                <p:nvPr/>
              </p:nvSpPr>
              <p:spPr>
                <a:xfrm>
                  <a:off x="6774690" y="5425411"/>
                  <a:ext cx="158327" cy="70629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Left Brace 82">
                  <a:extLst>
                    <a:ext uri="{FF2B5EF4-FFF2-40B4-BE49-F238E27FC236}">
                      <a16:creationId xmlns:a16="http://schemas.microsoft.com/office/drawing/2014/main" id="{615C2F52-CA68-4F9B-A185-964A07588C8A}"/>
                    </a:ext>
                  </a:extLst>
                </p:cNvPr>
                <p:cNvSpPr/>
                <p:nvPr/>
              </p:nvSpPr>
              <p:spPr>
                <a:xfrm flipH="1">
                  <a:off x="7934851" y="5414062"/>
                  <a:ext cx="158327" cy="70629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4" name="Straight Connector 83">
                <a:extLst>
                  <a:ext uri="{FF2B5EF4-FFF2-40B4-BE49-F238E27FC236}">
                    <a16:creationId xmlns:a16="http://schemas.microsoft.com/office/drawing/2014/main" id="{E6555C38-DC32-4E1D-8993-3E98022EDC0A}"/>
                  </a:ext>
                </a:extLst>
              </p:cNvPr>
              <p:cNvCxnSpPr>
                <a:cxnSpLocks/>
                <a:stCxn id="55" idx="4"/>
                <a:endCxn id="53" idx="1"/>
              </p:cNvCxnSpPr>
              <p:nvPr/>
            </p:nvCxnSpPr>
            <p:spPr>
              <a:xfrm>
                <a:off x="4429790" y="5483322"/>
                <a:ext cx="1229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78605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E7887C-A0A0-4A7D-8136-CEF56FA467CE}"/>
              </a:ext>
            </a:extLst>
          </p:cNvPr>
          <p:cNvSpPr>
            <a:spLocks noGrp="1"/>
          </p:cNvSpPr>
          <p:nvPr>
            <p:ph type="body" sz="quarter" idx="11"/>
          </p:nvPr>
        </p:nvSpPr>
        <p:spPr/>
        <p:txBody>
          <a:bodyPr/>
          <a:lstStyle/>
          <a:p>
            <a:r>
              <a:rPr lang="en-US" sz="6000"/>
              <a:t>Distributed Modeling</a:t>
            </a:r>
          </a:p>
        </p:txBody>
      </p:sp>
      <p:sp>
        <p:nvSpPr>
          <p:cNvPr id="2" name="Title 1">
            <a:extLst>
              <a:ext uri="{FF2B5EF4-FFF2-40B4-BE49-F238E27FC236}">
                <a16:creationId xmlns:a16="http://schemas.microsoft.com/office/drawing/2014/main" id="{69C6A11F-CA42-482C-B0D5-D73F95ECA888}"/>
              </a:ext>
            </a:extLst>
          </p:cNvPr>
          <p:cNvSpPr>
            <a:spLocks noGrp="1"/>
          </p:cNvSpPr>
          <p:nvPr>
            <p:ph type="title"/>
          </p:nvPr>
        </p:nvSpPr>
        <p:spPr/>
        <p:txBody>
          <a:bodyPr/>
          <a:lstStyle/>
          <a:p>
            <a:pPr lvl="0"/>
            <a:r>
              <a:rPr lang="en-US"/>
              <a:t>Analyze diverse data sets easily</a:t>
            </a:r>
          </a:p>
        </p:txBody>
      </p:sp>
      <p:sp>
        <p:nvSpPr>
          <p:cNvPr id="4" name="Content Placeholder 3">
            <a:extLst>
              <a:ext uri="{FF2B5EF4-FFF2-40B4-BE49-F238E27FC236}">
                <a16:creationId xmlns:a16="http://schemas.microsoft.com/office/drawing/2014/main" id="{B126F94D-293C-4022-93E6-870966C8E61F}"/>
              </a:ext>
            </a:extLst>
          </p:cNvPr>
          <p:cNvSpPr>
            <a:spLocks noGrp="1"/>
          </p:cNvSpPr>
          <p:nvPr>
            <p:ph idx="1"/>
          </p:nvPr>
        </p:nvSpPr>
        <p:spPr>
          <a:xfrm>
            <a:off x="1728853" y="1982724"/>
            <a:ext cx="6757060" cy="4487382"/>
          </a:xfrm>
        </p:spPr>
        <p:txBody>
          <a:bodyPr/>
          <a:lstStyle/>
          <a:p>
            <a:r>
              <a:rPr lang="en-US" sz="2400"/>
              <a:t>“Many Models” on Partitioned Data</a:t>
            </a:r>
          </a:p>
          <a:p>
            <a:pPr lvl="1"/>
            <a:r>
              <a:rPr lang="en-US" sz="2400"/>
              <a:t>Train multiple models on partitioned data</a:t>
            </a:r>
          </a:p>
          <a:p>
            <a:pPr lvl="1"/>
            <a:r>
              <a:rPr lang="en-US" sz="2400"/>
              <a:t>Parallelized for Hadoop/Spark modeling</a:t>
            </a:r>
          </a:p>
          <a:p>
            <a:r>
              <a:rPr lang="en-US" sz="2400"/>
              <a:t>Parallelized ensemble modeling </a:t>
            </a:r>
          </a:p>
          <a:p>
            <a:r>
              <a:rPr lang="en-US" sz="2400"/>
              <a:t>New </a:t>
            </a:r>
            <a:r>
              <a:rPr lang="en-US" sz="2400" err="1"/>
              <a:t>rxExecBy</a:t>
            </a:r>
            <a:r>
              <a:rPr lang="en-US" sz="2400"/>
              <a:t> framework:  </a:t>
            </a:r>
          </a:p>
          <a:p>
            <a:pPr lvl="1"/>
            <a:r>
              <a:rPr lang="en-US" sz="2400"/>
              <a:t>More powerful than </a:t>
            </a:r>
            <a:r>
              <a:rPr lang="en-US" sz="2400" err="1"/>
              <a:t>rxEXEC</a:t>
            </a:r>
            <a:endParaRPr lang="en-US" sz="2400"/>
          </a:p>
          <a:p>
            <a:pPr lvl="1"/>
            <a:r>
              <a:rPr lang="en-US" sz="2400"/>
              <a:t>Reads from data sources directly</a:t>
            </a:r>
          </a:p>
          <a:p>
            <a:pPr lvl="1"/>
            <a:r>
              <a:rPr lang="en-US" sz="2400">
                <a:cs typeface="Courier New" panose="02070309020205020404" pitchFamily="49" charset="0"/>
              </a:rPr>
              <a:t>Provides</a:t>
            </a:r>
            <a:r>
              <a:rPr lang="en-US" sz="2400" b="1">
                <a:latin typeface="Courier New" panose="02070309020205020404" pitchFamily="49" charset="0"/>
                <a:cs typeface="Courier New" panose="02070309020205020404" pitchFamily="49" charset="0"/>
              </a:rPr>
              <a:t> </a:t>
            </a:r>
            <a:r>
              <a:rPr lang="en-US" sz="2400" b="1" err="1">
                <a:latin typeface="Courier New" panose="02070309020205020404" pitchFamily="49" charset="0"/>
                <a:cs typeface="Courier New" panose="02070309020205020404" pitchFamily="49" charset="0"/>
              </a:rPr>
              <a:t>groupby</a:t>
            </a:r>
            <a:r>
              <a:rPr lang="en-US" sz="2400"/>
              <a:t> semantic directly</a:t>
            </a:r>
          </a:p>
          <a:p>
            <a:r>
              <a:rPr lang="en-US" sz="2400"/>
              <a:t>Superior to Spark </a:t>
            </a:r>
            <a:r>
              <a:rPr lang="en-US" sz="2400" i="1" err="1">
                <a:latin typeface="Courier New" panose="02070309020205020404" pitchFamily="49" charset="0"/>
                <a:cs typeface="Courier New" panose="02070309020205020404" pitchFamily="49" charset="0"/>
              </a:rPr>
              <a:t>gapply</a:t>
            </a:r>
            <a:r>
              <a:rPr lang="en-US" sz="2400"/>
              <a:t>:</a:t>
            </a:r>
          </a:p>
          <a:p>
            <a:pPr lvl="1"/>
            <a:r>
              <a:rPr lang="en-US" sz="2400"/>
              <a:t>6x+ faster</a:t>
            </a:r>
          </a:p>
          <a:p>
            <a:pPr lvl="1"/>
            <a:r>
              <a:rPr lang="en-US" sz="2400"/>
              <a:t>Greater scalability</a:t>
            </a:r>
          </a:p>
        </p:txBody>
      </p:sp>
      <p:grpSp>
        <p:nvGrpSpPr>
          <p:cNvPr id="11" name="Group 10">
            <a:extLst>
              <a:ext uri="{FF2B5EF4-FFF2-40B4-BE49-F238E27FC236}">
                <a16:creationId xmlns:a16="http://schemas.microsoft.com/office/drawing/2014/main" id="{84578089-3DFD-458C-A763-FB0903E2DDD4}"/>
              </a:ext>
            </a:extLst>
          </p:cNvPr>
          <p:cNvGrpSpPr/>
          <p:nvPr/>
        </p:nvGrpSpPr>
        <p:grpSpPr>
          <a:xfrm>
            <a:off x="8638099" y="2050601"/>
            <a:ext cx="3323300" cy="2289562"/>
            <a:chOff x="274639" y="1317857"/>
            <a:chExt cx="6127409" cy="4221431"/>
          </a:xfrm>
        </p:grpSpPr>
        <p:sp>
          <p:nvSpPr>
            <p:cNvPr id="12" name="Rectangle: Rounded Corners 11">
              <a:extLst>
                <a:ext uri="{FF2B5EF4-FFF2-40B4-BE49-F238E27FC236}">
                  <a16:creationId xmlns:a16="http://schemas.microsoft.com/office/drawing/2014/main" id="{A9494916-8C7D-4600-B436-038BE43A9AFA}"/>
                </a:ext>
              </a:extLst>
            </p:cNvPr>
            <p:cNvSpPr/>
            <p:nvPr/>
          </p:nvSpPr>
          <p:spPr bwMode="auto">
            <a:xfrm>
              <a:off x="575619" y="4887856"/>
              <a:ext cx="5014953" cy="594360"/>
            </a:xfrm>
            <a:prstGeom prst="roundRect">
              <a:avLst>
                <a:gd name="adj" fmla="val 10220"/>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Platforms and Data</a:t>
              </a:r>
            </a:p>
          </p:txBody>
        </p:sp>
        <p:grpSp>
          <p:nvGrpSpPr>
            <p:cNvPr id="13" name="Group 12">
              <a:extLst>
                <a:ext uri="{FF2B5EF4-FFF2-40B4-BE49-F238E27FC236}">
                  <a16:creationId xmlns:a16="http://schemas.microsoft.com/office/drawing/2014/main" id="{4B83914D-75C2-45EA-9C72-DCDB2C503398}"/>
                </a:ext>
              </a:extLst>
            </p:cNvPr>
            <p:cNvGrpSpPr/>
            <p:nvPr/>
          </p:nvGrpSpPr>
          <p:grpSpPr>
            <a:xfrm>
              <a:off x="274645" y="4877954"/>
              <a:ext cx="661335" cy="661334"/>
              <a:chOff x="9983256" y="958331"/>
              <a:chExt cx="922904" cy="922906"/>
            </a:xfrm>
          </p:grpSpPr>
          <p:sp>
            <p:nvSpPr>
              <p:cNvPr id="132" name="Oval 131">
                <a:extLst>
                  <a:ext uri="{FF2B5EF4-FFF2-40B4-BE49-F238E27FC236}">
                    <a16:creationId xmlns:a16="http://schemas.microsoft.com/office/drawing/2014/main" id="{7F040912-6930-45F2-9CBF-930001D9EFA4}"/>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33" name="Group 132">
                <a:extLst>
                  <a:ext uri="{FF2B5EF4-FFF2-40B4-BE49-F238E27FC236}">
                    <a16:creationId xmlns:a16="http://schemas.microsoft.com/office/drawing/2014/main" id="{A023ED58-19D8-4110-AB2C-8D54B730FAF8}"/>
                  </a:ext>
                </a:extLst>
              </p:cNvPr>
              <p:cNvGrpSpPr/>
              <p:nvPr/>
            </p:nvGrpSpPr>
            <p:grpSpPr>
              <a:xfrm>
                <a:off x="10103414" y="1161823"/>
                <a:ext cx="654820" cy="444115"/>
                <a:chOff x="-3464779" y="-1113976"/>
                <a:chExt cx="2012196" cy="1269235"/>
              </a:xfrm>
            </p:grpSpPr>
            <p:grpSp>
              <p:nvGrpSpPr>
                <p:cNvPr id="134" name="Group 133">
                  <a:extLst>
                    <a:ext uri="{FF2B5EF4-FFF2-40B4-BE49-F238E27FC236}">
                      <a16:creationId xmlns:a16="http://schemas.microsoft.com/office/drawing/2014/main" id="{F5F2017A-C746-4ECE-B816-8EC118635328}"/>
                    </a:ext>
                  </a:extLst>
                </p:cNvPr>
                <p:cNvGrpSpPr/>
                <p:nvPr/>
              </p:nvGrpSpPr>
              <p:grpSpPr>
                <a:xfrm>
                  <a:off x="-3464779" y="-479358"/>
                  <a:ext cx="648837" cy="463674"/>
                  <a:chOff x="3889832" y="4308049"/>
                  <a:chExt cx="1432874" cy="1023966"/>
                </a:xfrm>
              </p:grpSpPr>
              <p:sp>
                <p:nvSpPr>
                  <p:cNvPr id="171" name="Rectangle: Rounded Corners 170">
                    <a:extLst>
                      <a:ext uri="{FF2B5EF4-FFF2-40B4-BE49-F238E27FC236}">
                        <a16:creationId xmlns:a16="http://schemas.microsoft.com/office/drawing/2014/main" id="{C905A553-1641-4ECE-A0BB-A86332838B01}"/>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2" name="Rectangle: Top Corners Rounded 171">
                    <a:extLst>
                      <a:ext uri="{FF2B5EF4-FFF2-40B4-BE49-F238E27FC236}">
                        <a16:creationId xmlns:a16="http://schemas.microsoft.com/office/drawing/2014/main" id="{9CFF24DE-0894-4676-8715-89FC2A464E01}"/>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3" name="Trapezoid 172">
                    <a:extLst>
                      <a:ext uri="{FF2B5EF4-FFF2-40B4-BE49-F238E27FC236}">
                        <a16:creationId xmlns:a16="http://schemas.microsoft.com/office/drawing/2014/main" id="{48ED70AF-05FF-4A87-8BF8-66F40361845D}"/>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5" name="Group 134">
                  <a:extLst>
                    <a:ext uri="{FF2B5EF4-FFF2-40B4-BE49-F238E27FC236}">
                      <a16:creationId xmlns:a16="http://schemas.microsoft.com/office/drawing/2014/main" id="{FA5B04BB-0590-49B0-8D60-6887A6CE76FB}"/>
                    </a:ext>
                  </a:extLst>
                </p:cNvPr>
                <p:cNvGrpSpPr/>
                <p:nvPr/>
              </p:nvGrpSpPr>
              <p:grpSpPr>
                <a:xfrm>
                  <a:off x="-2652484" y="-1113976"/>
                  <a:ext cx="1199901" cy="1269235"/>
                  <a:chOff x="-4799336" y="5508999"/>
                  <a:chExt cx="1956745" cy="2069812"/>
                </a:xfrm>
              </p:grpSpPr>
              <p:grpSp>
                <p:nvGrpSpPr>
                  <p:cNvPr id="136" name="Group 135">
                    <a:extLst>
                      <a:ext uri="{FF2B5EF4-FFF2-40B4-BE49-F238E27FC236}">
                        <a16:creationId xmlns:a16="http://schemas.microsoft.com/office/drawing/2014/main" id="{CC2AE818-EC82-47DC-957C-11E00B97C8D2}"/>
                      </a:ext>
                    </a:extLst>
                  </p:cNvPr>
                  <p:cNvGrpSpPr/>
                  <p:nvPr/>
                </p:nvGrpSpPr>
                <p:grpSpPr>
                  <a:xfrm flipH="1">
                    <a:off x="-4799336" y="5669702"/>
                    <a:ext cx="852161" cy="1909109"/>
                    <a:chOff x="-2654837" y="-287671"/>
                    <a:chExt cx="5516222" cy="12358083"/>
                  </a:xfrm>
                </p:grpSpPr>
                <p:sp>
                  <p:nvSpPr>
                    <p:cNvPr id="162" name="Rectangle 161">
                      <a:extLst>
                        <a:ext uri="{FF2B5EF4-FFF2-40B4-BE49-F238E27FC236}">
                          <a16:creationId xmlns:a16="http://schemas.microsoft.com/office/drawing/2014/main" id="{D0288FD2-3381-473D-BDEC-137F9C3B8BE5}"/>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63" name="Group 162">
                      <a:extLst>
                        <a:ext uri="{FF2B5EF4-FFF2-40B4-BE49-F238E27FC236}">
                          <a16:creationId xmlns:a16="http://schemas.microsoft.com/office/drawing/2014/main" id="{2EE387B9-C9A4-4B1D-A147-C95C539AF2CB}"/>
                        </a:ext>
                      </a:extLst>
                    </p:cNvPr>
                    <p:cNvGrpSpPr/>
                    <p:nvPr/>
                  </p:nvGrpSpPr>
                  <p:grpSpPr>
                    <a:xfrm>
                      <a:off x="-1932665" y="502289"/>
                      <a:ext cx="4144285" cy="9484745"/>
                      <a:chOff x="-2286991" y="502289"/>
                      <a:chExt cx="4498611" cy="9484745"/>
                    </a:xfrm>
                    <a:solidFill>
                      <a:schemeClr val="bg1"/>
                    </a:solidFill>
                  </p:grpSpPr>
                  <p:sp>
                    <p:nvSpPr>
                      <p:cNvPr id="164" name="Rectangle 163">
                        <a:extLst>
                          <a:ext uri="{FF2B5EF4-FFF2-40B4-BE49-F238E27FC236}">
                            <a16:creationId xmlns:a16="http://schemas.microsoft.com/office/drawing/2014/main" id="{EC0D7190-9332-4C4F-A61D-F98BBE530DA7}"/>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65" name="Group 164">
                        <a:extLst>
                          <a:ext uri="{FF2B5EF4-FFF2-40B4-BE49-F238E27FC236}">
                            <a16:creationId xmlns:a16="http://schemas.microsoft.com/office/drawing/2014/main" id="{8E90F8F1-E28B-448D-8378-D65C7E7BBA7B}"/>
                          </a:ext>
                        </a:extLst>
                      </p:cNvPr>
                      <p:cNvGrpSpPr/>
                      <p:nvPr/>
                    </p:nvGrpSpPr>
                    <p:grpSpPr>
                      <a:xfrm>
                        <a:off x="-2271373" y="3334637"/>
                        <a:ext cx="4482993" cy="3353403"/>
                        <a:chOff x="-2641291" y="2050090"/>
                        <a:chExt cx="4852912" cy="3353403"/>
                      </a:xfrm>
                      <a:grpFill/>
                    </p:grpSpPr>
                    <p:sp>
                      <p:nvSpPr>
                        <p:cNvPr id="168" name="Rectangle 167">
                          <a:extLst>
                            <a:ext uri="{FF2B5EF4-FFF2-40B4-BE49-F238E27FC236}">
                              <a16:creationId xmlns:a16="http://schemas.microsoft.com/office/drawing/2014/main" id="{2BF2D10D-DFF0-4878-8C6E-2A49DE977D4F}"/>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9" name="Rectangle 168">
                          <a:extLst>
                            <a:ext uri="{FF2B5EF4-FFF2-40B4-BE49-F238E27FC236}">
                              <a16:creationId xmlns:a16="http://schemas.microsoft.com/office/drawing/2014/main" id="{354A963E-2576-4ECE-B9A7-D8BF85B96E50}"/>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0" name="Rectangle 169">
                          <a:extLst>
                            <a:ext uri="{FF2B5EF4-FFF2-40B4-BE49-F238E27FC236}">
                              <a16:creationId xmlns:a16="http://schemas.microsoft.com/office/drawing/2014/main" id="{BA0C263F-413A-4DE6-A6CC-66428CB32777}"/>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166" name="Rectangle 165">
                        <a:extLst>
                          <a:ext uri="{FF2B5EF4-FFF2-40B4-BE49-F238E27FC236}">
                            <a16:creationId xmlns:a16="http://schemas.microsoft.com/office/drawing/2014/main" id="{2C69D580-9799-4CB9-8BB4-BED95CBAA426}"/>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7" name="Rectangle 166">
                        <a:extLst>
                          <a:ext uri="{FF2B5EF4-FFF2-40B4-BE49-F238E27FC236}">
                            <a16:creationId xmlns:a16="http://schemas.microsoft.com/office/drawing/2014/main" id="{27169529-DC71-461C-ADB2-404CA04CA525}"/>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137" name="Group 136">
                    <a:extLst>
                      <a:ext uri="{FF2B5EF4-FFF2-40B4-BE49-F238E27FC236}">
                        <a16:creationId xmlns:a16="http://schemas.microsoft.com/office/drawing/2014/main" id="{1A9C9E20-E0A6-4F76-85B1-87CCE65C3ABE}"/>
                      </a:ext>
                    </a:extLst>
                  </p:cNvPr>
                  <p:cNvGrpSpPr/>
                  <p:nvPr/>
                </p:nvGrpSpPr>
                <p:grpSpPr>
                  <a:xfrm>
                    <a:off x="-3789393" y="5508999"/>
                    <a:ext cx="946802" cy="2064618"/>
                    <a:chOff x="-3789393" y="5508999"/>
                    <a:chExt cx="946802" cy="2064618"/>
                  </a:xfrm>
                </p:grpSpPr>
                <p:grpSp>
                  <p:nvGrpSpPr>
                    <p:cNvPr id="138" name="Group 137">
                      <a:extLst>
                        <a:ext uri="{FF2B5EF4-FFF2-40B4-BE49-F238E27FC236}">
                          <a16:creationId xmlns:a16="http://schemas.microsoft.com/office/drawing/2014/main" id="{555638DC-DE54-49C9-B146-0091749179AF}"/>
                        </a:ext>
                      </a:extLst>
                    </p:cNvPr>
                    <p:cNvGrpSpPr/>
                    <p:nvPr/>
                  </p:nvGrpSpPr>
                  <p:grpSpPr>
                    <a:xfrm flipV="1">
                      <a:off x="-3789393" y="7130231"/>
                      <a:ext cx="946802" cy="443386"/>
                      <a:chOff x="917006" y="1618956"/>
                      <a:chExt cx="7972847" cy="2538356"/>
                    </a:xfrm>
                    <a:noFill/>
                  </p:grpSpPr>
                  <p:sp>
                    <p:nvSpPr>
                      <p:cNvPr id="157" name="Rectangle 156">
                        <a:extLst>
                          <a:ext uri="{FF2B5EF4-FFF2-40B4-BE49-F238E27FC236}">
                            <a16:creationId xmlns:a16="http://schemas.microsoft.com/office/drawing/2014/main" id="{6AF922E6-AEBE-4A6A-AC66-A58E24296BDB}"/>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8" name="Rectangle 157">
                        <a:extLst>
                          <a:ext uri="{FF2B5EF4-FFF2-40B4-BE49-F238E27FC236}">
                            <a16:creationId xmlns:a16="http://schemas.microsoft.com/office/drawing/2014/main" id="{E948C26C-3D68-4642-806A-383C107D5B41}"/>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9" name="Rectangle 158">
                        <a:extLst>
                          <a:ext uri="{FF2B5EF4-FFF2-40B4-BE49-F238E27FC236}">
                            <a16:creationId xmlns:a16="http://schemas.microsoft.com/office/drawing/2014/main" id="{311B386B-392A-4217-B5DF-653BD10D0D07}"/>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0" name="Rectangle 159">
                        <a:extLst>
                          <a:ext uri="{FF2B5EF4-FFF2-40B4-BE49-F238E27FC236}">
                            <a16:creationId xmlns:a16="http://schemas.microsoft.com/office/drawing/2014/main" id="{E28E3865-A63A-4C55-AF2E-8439BE4BFA3B}"/>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1" name="Rectangle 160">
                        <a:extLst>
                          <a:ext uri="{FF2B5EF4-FFF2-40B4-BE49-F238E27FC236}">
                            <a16:creationId xmlns:a16="http://schemas.microsoft.com/office/drawing/2014/main" id="{5E91F4FB-4A4E-44D3-948E-50A3528A8D9C}"/>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9" name="Group 138">
                      <a:extLst>
                        <a:ext uri="{FF2B5EF4-FFF2-40B4-BE49-F238E27FC236}">
                          <a16:creationId xmlns:a16="http://schemas.microsoft.com/office/drawing/2014/main" id="{B1A8DAB4-7A2F-4219-A886-7C1C663C7298}"/>
                        </a:ext>
                      </a:extLst>
                    </p:cNvPr>
                    <p:cNvGrpSpPr/>
                    <p:nvPr/>
                  </p:nvGrpSpPr>
                  <p:grpSpPr>
                    <a:xfrm flipV="1">
                      <a:off x="-3789393" y="6049410"/>
                      <a:ext cx="946802" cy="443386"/>
                      <a:chOff x="917006" y="1618956"/>
                      <a:chExt cx="7972847" cy="2538356"/>
                    </a:xfrm>
                    <a:noFill/>
                  </p:grpSpPr>
                  <p:sp>
                    <p:nvSpPr>
                      <p:cNvPr id="152" name="Rectangle 151">
                        <a:extLst>
                          <a:ext uri="{FF2B5EF4-FFF2-40B4-BE49-F238E27FC236}">
                            <a16:creationId xmlns:a16="http://schemas.microsoft.com/office/drawing/2014/main" id="{3D2CD80B-2007-4CBB-BF35-340E09053EA8}"/>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3" name="Rectangle 152">
                        <a:extLst>
                          <a:ext uri="{FF2B5EF4-FFF2-40B4-BE49-F238E27FC236}">
                            <a16:creationId xmlns:a16="http://schemas.microsoft.com/office/drawing/2014/main" id="{789132A9-8C34-49A7-B2DF-3E0DA200093B}"/>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4" name="Rectangle 153">
                        <a:extLst>
                          <a:ext uri="{FF2B5EF4-FFF2-40B4-BE49-F238E27FC236}">
                            <a16:creationId xmlns:a16="http://schemas.microsoft.com/office/drawing/2014/main" id="{E52B2747-80E3-4285-83B9-2B93057985ED}"/>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5" name="Rectangle 154">
                        <a:extLst>
                          <a:ext uri="{FF2B5EF4-FFF2-40B4-BE49-F238E27FC236}">
                            <a16:creationId xmlns:a16="http://schemas.microsoft.com/office/drawing/2014/main" id="{9366E0D1-E345-4DCD-B337-1E37852EA0BB}"/>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6" name="Rectangle 155">
                        <a:extLst>
                          <a:ext uri="{FF2B5EF4-FFF2-40B4-BE49-F238E27FC236}">
                            <a16:creationId xmlns:a16="http://schemas.microsoft.com/office/drawing/2014/main" id="{2D8FAF52-B6B1-4DCE-85ED-59B90D737002}"/>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40" name="Group 139">
                      <a:extLst>
                        <a:ext uri="{FF2B5EF4-FFF2-40B4-BE49-F238E27FC236}">
                          <a16:creationId xmlns:a16="http://schemas.microsoft.com/office/drawing/2014/main" id="{E4043BF6-C145-4765-9058-34FD3B60E0A8}"/>
                        </a:ext>
                      </a:extLst>
                    </p:cNvPr>
                    <p:cNvGrpSpPr/>
                    <p:nvPr/>
                  </p:nvGrpSpPr>
                  <p:grpSpPr>
                    <a:xfrm flipV="1">
                      <a:off x="-3789393" y="6589821"/>
                      <a:ext cx="946802" cy="443386"/>
                      <a:chOff x="917006" y="1618956"/>
                      <a:chExt cx="7972847" cy="2538356"/>
                    </a:xfrm>
                    <a:noFill/>
                  </p:grpSpPr>
                  <p:sp>
                    <p:nvSpPr>
                      <p:cNvPr id="147" name="Rectangle 146">
                        <a:extLst>
                          <a:ext uri="{FF2B5EF4-FFF2-40B4-BE49-F238E27FC236}">
                            <a16:creationId xmlns:a16="http://schemas.microsoft.com/office/drawing/2014/main" id="{9D3156B5-1CB9-4C6B-8BB4-D8D7DB87E6F8}"/>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8" name="Rectangle 147">
                        <a:extLst>
                          <a:ext uri="{FF2B5EF4-FFF2-40B4-BE49-F238E27FC236}">
                            <a16:creationId xmlns:a16="http://schemas.microsoft.com/office/drawing/2014/main" id="{8D48C5B1-C0D8-4DA6-B407-451841AD25D8}"/>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9" name="Rectangle 148">
                        <a:extLst>
                          <a:ext uri="{FF2B5EF4-FFF2-40B4-BE49-F238E27FC236}">
                            <a16:creationId xmlns:a16="http://schemas.microsoft.com/office/drawing/2014/main" id="{92107DA4-8FE5-4760-B7FF-9CFCEA6CDF69}"/>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0" name="Rectangle 149">
                        <a:extLst>
                          <a:ext uri="{FF2B5EF4-FFF2-40B4-BE49-F238E27FC236}">
                            <a16:creationId xmlns:a16="http://schemas.microsoft.com/office/drawing/2014/main" id="{D6B51CB7-DCB6-445C-8224-5F52CD383EB7}"/>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1" name="Rectangle 150">
                        <a:extLst>
                          <a:ext uri="{FF2B5EF4-FFF2-40B4-BE49-F238E27FC236}">
                            <a16:creationId xmlns:a16="http://schemas.microsoft.com/office/drawing/2014/main" id="{4892BDD9-B772-4936-AB0D-78C305A4BA9D}"/>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41" name="Group 140">
                      <a:extLst>
                        <a:ext uri="{FF2B5EF4-FFF2-40B4-BE49-F238E27FC236}">
                          <a16:creationId xmlns:a16="http://schemas.microsoft.com/office/drawing/2014/main" id="{51BA54E8-546A-40AE-9360-3F7896C81397}"/>
                        </a:ext>
                      </a:extLst>
                    </p:cNvPr>
                    <p:cNvGrpSpPr/>
                    <p:nvPr/>
                  </p:nvGrpSpPr>
                  <p:grpSpPr>
                    <a:xfrm flipV="1">
                      <a:off x="-3789393" y="5508999"/>
                      <a:ext cx="946802" cy="443386"/>
                      <a:chOff x="917006" y="1618956"/>
                      <a:chExt cx="7972847" cy="2538356"/>
                    </a:xfrm>
                    <a:noFill/>
                  </p:grpSpPr>
                  <p:sp>
                    <p:nvSpPr>
                      <p:cNvPr id="142" name="Rectangle 141">
                        <a:extLst>
                          <a:ext uri="{FF2B5EF4-FFF2-40B4-BE49-F238E27FC236}">
                            <a16:creationId xmlns:a16="http://schemas.microsoft.com/office/drawing/2014/main" id="{87A3D76F-5F8B-484C-A5B7-FE837E6399A9}"/>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3" name="Rectangle 142">
                        <a:extLst>
                          <a:ext uri="{FF2B5EF4-FFF2-40B4-BE49-F238E27FC236}">
                            <a16:creationId xmlns:a16="http://schemas.microsoft.com/office/drawing/2014/main" id="{948631C5-6F77-4387-B03C-628B05F28C68}"/>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4" name="Rectangle 143">
                        <a:extLst>
                          <a:ext uri="{FF2B5EF4-FFF2-40B4-BE49-F238E27FC236}">
                            <a16:creationId xmlns:a16="http://schemas.microsoft.com/office/drawing/2014/main" id="{91C4FA2D-6B2D-4C25-ADEB-31E015DA8FF9}"/>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5" name="Rectangle 144">
                        <a:extLst>
                          <a:ext uri="{FF2B5EF4-FFF2-40B4-BE49-F238E27FC236}">
                            <a16:creationId xmlns:a16="http://schemas.microsoft.com/office/drawing/2014/main" id="{B6CE8899-F08E-4861-A3D1-4E06943040DB}"/>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6" name="Rectangle 145">
                        <a:extLst>
                          <a:ext uri="{FF2B5EF4-FFF2-40B4-BE49-F238E27FC236}">
                            <a16:creationId xmlns:a16="http://schemas.microsoft.com/office/drawing/2014/main" id="{69490195-91F5-4C3A-922A-3DE9CE7D6909}"/>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14" name="Rectangle: Rounded Corners 13">
              <a:extLst>
                <a:ext uri="{FF2B5EF4-FFF2-40B4-BE49-F238E27FC236}">
                  <a16:creationId xmlns:a16="http://schemas.microsoft.com/office/drawing/2014/main" id="{B391B66D-6652-484C-96E1-98C1CE03A1A9}"/>
                </a:ext>
              </a:extLst>
            </p:cNvPr>
            <p:cNvSpPr/>
            <p:nvPr/>
          </p:nvSpPr>
          <p:spPr bwMode="auto">
            <a:xfrm>
              <a:off x="575619" y="1508370"/>
              <a:ext cx="5014953" cy="594360"/>
            </a:xfrm>
            <a:prstGeom prst="roundRect">
              <a:avLst>
                <a:gd name="adj" fmla="val 10220"/>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Tools</a:t>
              </a:r>
            </a:p>
          </p:txBody>
        </p:sp>
        <p:grpSp>
          <p:nvGrpSpPr>
            <p:cNvPr id="15" name="Group 14">
              <a:extLst>
                <a:ext uri="{FF2B5EF4-FFF2-40B4-BE49-F238E27FC236}">
                  <a16:creationId xmlns:a16="http://schemas.microsoft.com/office/drawing/2014/main" id="{36909449-6323-4A1D-8C4C-49E4BC72AC2B}"/>
                </a:ext>
              </a:extLst>
            </p:cNvPr>
            <p:cNvGrpSpPr/>
            <p:nvPr/>
          </p:nvGrpSpPr>
          <p:grpSpPr>
            <a:xfrm>
              <a:off x="274639" y="1482019"/>
              <a:ext cx="661334" cy="661334"/>
              <a:chOff x="7672552" y="4021436"/>
              <a:chExt cx="965603" cy="982528"/>
            </a:xfrm>
          </p:grpSpPr>
          <p:sp>
            <p:nvSpPr>
              <p:cNvPr id="119" name="Oval 118">
                <a:extLst>
                  <a:ext uri="{FF2B5EF4-FFF2-40B4-BE49-F238E27FC236}">
                    <a16:creationId xmlns:a16="http://schemas.microsoft.com/office/drawing/2014/main" id="{8CBCC067-1C81-4255-B01B-9A29FBDFEF7F}"/>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20" name="Group 119">
                <a:extLst>
                  <a:ext uri="{FF2B5EF4-FFF2-40B4-BE49-F238E27FC236}">
                    <a16:creationId xmlns:a16="http://schemas.microsoft.com/office/drawing/2014/main" id="{1D5B86E7-2C7B-4EFC-93D6-E801951BBACF}"/>
                  </a:ext>
                </a:extLst>
              </p:cNvPr>
              <p:cNvGrpSpPr/>
              <p:nvPr/>
            </p:nvGrpSpPr>
            <p:grpSpPr>
              <a:xfrm>
                <a:off x="7773860" y="4420332"/>
                <a:ext cx="759372" cy="184730"/>
                <a:chOff x="7466978" y="4863550"/>
                <a:chExt cx="738228" cy="176492"/>
              </a:xfrm>
            </p:grpSpPr>
            <p:grpSp>
              <p:nvGrpSpPr>
                <p:cNvPr id="121" name="Group 120">
                  <a:extLst>
                    <a:ext uri="{FF2B5EF4-FFF2-40B4-BE49-F238E27FC236}">
                      <a16:creationId xmlns:a16="http://schemas.microsoft.com/office/drawing/2014/main" id="{9885A7DA-9D65-46EC-93BA-467C5713235E}"/>
                    </a:ext>
                  </a:extLst>
                </p:cNvPr>
                <p:cNvGrpSpPr/>
                <p:nvPr/>
              </p:nvGrpSpPr>
              <p:grpSpPr>
                <a:xfrm rot="19042309">
                  <a:off x="7466978" y="4863550"/>
                  <a:ext cx="688819" cy="176492"/>
                  <a:chOff x="5329666" y="3489884"/>
                  <a:chExt cx="7171567" cy="1837527"/>
                </a:xfrm>
              </p:grpSpPr>
              <p:sp>
                <p:nvSpPr>
                  <p:cNvPr id="130" name="Rectangle: Rounded Corners 129">
                    <a:extLst>
                      <a:ext uri="{FF2B5EF4-FFF2-40B4-BE49-F238E27FC236}">
                        <a16:creationId xmlns:a16="http://schemas.microsoft.com/office/drawing/2014/main" id="{035084BC-12CD-41B3-A972-EA4DAAA2F25D}"/>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1" name="Freeform: Shape 130">
                    <a:extLst>
                      <a:ext uri="{FF2B5EF4-FFF2-40B4-BE49-F238E27FC236}">
                        <a16:creationId xmlns:a16="http://schemas.microsoft.com/office/drawing/2014/main" id="{9185CAEC-01CD-495C-9CC5-193B25ED8CD2}"/>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22" name="Group 121">
                  <a:extLst>
                    <a:ext uri="{FF2B5EF4-FFF2-40B4-BE49-F238E27FC236}">
                      <a16:creationId xmlns:a16="http://schemas.microsoft.com/office/drawing/2014/main" id="{5E17EEF6-4DB0-41CA-BC70-88078165801E}"/>
                    </a:ext>
                  </a:extLst>
                </p:cNvPr>
                <p:cNvGrpSpPr/>
                <p:nvPr/>
              </p:nvGrpSpPr>
              <p:grpSpPr>
                <a:xfrm rot="13295580" flipV="1">
                  <a:off x="7500425" y="4917201"/>
                  <a:ext cx="704781" cy="67782"/>
                  <a:chOff x="1552145" y="3101420"/>
                  <a:chExt cx="9703733" cy="933252"/>
                </a:xfrm>
              </p:grpSpPr>
              <p:sp>
                <p:nvSpPr>
                  <p:cNvPr id="123" name="Trapezoid 122">
                    <a:extLst>
                      <a:ext uri="{FF2B5EF4-FFF2-40B4-BE49-F238E27FC236}">
                        <a16:creationId xmlns:a16="http://schemas.microsoft.com/office/drawing/2014/main" id="{2930DA4C-FA48-4E86-9D41-1D8423EB5249}"/>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4" name="Trapezoid 123">
                    <a:extLst>
                      <a:ext uri="{FF2B5EF4-FFF2-40B4-BE49-F238E27FC236}">
                        <a16:creationId xmlns:a16="http://schemas.microsoft.com/office/drawing/2014/main" id="{8EEB380B-D837-41C8-B764-341F2DD8E2E5}"/>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5" name="Rectangle 124">
                    <a:extLst>
                      <a:ext uri="{FF2B5EF4-FFF2-40B4-BE49-F238E27FC236}">
                        <a16:creationId xmlns:a16="http://schemas.microsoft.com/office/drawing/2014/main" id="{4874635A-A56B-4D25-8A9A-8D0EA1118297}"/>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6" name="Rectangle: Rounded Corners 125">
                    <a:extLst>
                      <a:ext uri="{FF2B5EF4-FFF2-40B4-BE49-F238E27FC236}">
                        <a16:creationId xmlns:a16="http://schemas.microsoft.com/office/drawing/2014/main" id="{3F109AB2-7E99-45B1-A382-0E46115C664B}"/>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7" name="Rectangle: Rounded Corners 126">
                    <a:extLst>
                      <a:ext uri="{FF2B5EF4-FFF2-40B4-BE49-F238E27FC236}">
                        <a16:creationId xmlns:a16="http://schemas.microsoft.com/office/drawing/2014/main" id="{D158AAC0-D761-478E-AB71-47D72CDADBEA}"/>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8" name="Rectangle: Rounded Corners 127">
                    <a:extLst>
                      <a:ext uri="{FF2B5EF4-FFF2-40B4-BE49-F238E27FC236}">
                        <a16:creationId xmlns:a16="http://schemas.microsoft.com/office/drawing/2014/main" id="{235079CB-DEAA-4D6C-87E2-25B732795F1F}"/>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9" name="Rectangle: Rounded Corners 128">
                    <a:extLst>
                      <a:ext uri="{FF2B5EF4-FFF2-40B4-BE49-F238E27FC236}">
                        <a16:creationId xmlns:a16="http://schemas.microsoft.com/office/drawing/2014/main" id="{8ABE24B8-1866-41E4-A0C2-1930168C3063}"/>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6" name="Rectangle: Rounded Corners 15">
              <a:extLst>
                <a:ext uri="{FF2B5EF4-FFF2-40B4-BE49-F238E27FC236}">
                  <a16:creationId xmlns:a16="http://schemas.microsoft.com/office/drawing/2014/main" id="{B4D29398-1F2C-4291-AEC6-03B478C0DE1C}"/>
                </a:ext>
              </a:extLst>
            </p:cNvPr>
            <p:cNvSpPr/>
            <p:nvPr/>
          </p:nvSpPr>
          <p:spPr bwMode="auto">
            <a:xfrm>
              <a:off x="575619" y="2353241"/>
              <a:ext cx="5014953" cy="594360"/>
            </a:xfrm>
            <a:prstGeom prst="roundRect">
              <a:avLst>
                <a:gd name="adj" fmla="val 10220"/>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Language</a:t>
              </a:r>
            </a:p>
          </p:txBody>
        </p:sp>
        <p:grpSp>
          <p:nvGrpSpPr>
            <p:cNvPr id="17" name="Group 16">
              <a:extLst>
                <a:ext uri="{FF2B5EF4-FFF2-40B4-BE49-F238E27FC236}">
                  <a16:creationId xmlns:a16="http://schemas.microsoft.com/office/drawing/2014/main" id="{5C66D289-7065-4919-A9C3-01B16D3DE8CA}"/>
                </a:ext>
              </a:extLst>
            </p:cNvPr>
            <p:cNvGrpSpPr/>
            <p:nvPr/>
          </p:nvGrpSpPr>
          <p:grpSpPr>
            <a:xfrm>
              <a:off x="274640" y="2331003"/>
              <a:ext cx="661335" cy="661334"/>
              <a:chOff x="2586873" y="2446840"/>
              <a:chExt cx="963350" cy="963350"/>
            </a:xfrm>
          </p:grpSpPr>
          <p:sp>
            <p:nvSpPr>
              <p:cNvPr id="87" name="Oval 86">
                <a:extLst>
                  <a:ext uri="{FF2B5EF4-FFF2-40B4-BE49-F238E27FC236}">
                    <a16:creationId xmlns:a16="http://schemas.microsoft.com/office/drawing/2014/main" id="{8D8D187B-3EC4-42E4-8078-75EF5655AC19}"/>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8" name="Group 87">
                <a:extLst>
                  <a:ext uri="{FF2B5EF4-FFF2-40B4-BE49-F238E27FC236}">
                    <a16:creationId xmlns:a16="http://schemas.microsoft.com/office/drawing/2014/main" id="{600E8C8A-8D2A-46A8-9728-BBB93DB97730}"/>
                  </a:ext>
                </a:extLst>
              </p:cNvPr>
              <p:cNvGrpSpPr/>
              <p:nvPr/>
            </p:nvGrpSpPr>
            <p:grpSpPr>
              <a:xfrm>
                <a:off x="2671811" y="2661818"/>
                <a:ext cx="806680" cy="516427"/>
                <a:chOff x="2010581" y="1078432"/>
                <a:chExt cx="4336157" cy="2775970"/>
              </a:xfrm>
            </p:grpSpPr>
            <p:sp>
              <p:nvSpPr>
                <p:cNvPr id="89" name="Rectangle: Top Corners Rounded 88">
                  <a:extLst>
                    <a:ext uri="{FF2B5EF4-FFF2-40B4-BE49-F238E27FC236}">
                      <a16:creationId xmlns:a16="http://schemas.microsoft.com/office/drawing/2014/main" id="{FD63CF02-8EBD-4F3B-B88D-E68B54BFBD51}"/>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90" name="Group 89">
                  <a:extLst>
                    <a:ext uri="{FF2B5EF4-FFF2-40B4-BE49-F238E27FC236}">
                      <a16:creationId xmlns:a16="http://schemas.microsoft.com/office/drawing/2014/main" id="{3F72B2B4-D28A-4E39-894F-21A89A392A15}"/>
                    </a:ext>
                  </a:extLst>
                </p:cNvPr>
                <p:cNvGrpSpPr/>
                <p:nvPr/>
              </p:nvGrpSpPr>
              <p:grpSpPr>
                <a:xfrm flipH="1">
                  <a:off x="2010581" y="1078432"/>
                  <a:ext cx="4336157" cy="2775970"/>
                  <a:chOff x="2495051" y="663738"/>
                  <a:chExt cx="3977849" cy="2775970"/>
                </a:xfrm>
              </p:grpSpPr>
              <p:grpSp>
                <p:nvGrpSpPr>
                  <p:cNvPr id="91" name="Group 90">
                    <a:extLst>
                      <a:ext uri="{FF2B5EF4-FFF2-40B4-BE49-F238E27FC236}">
                        <a16:creationId xmlns:a16="http://schemas.microsoft.com/office/drawing/2014/main" id="{07F4D30D-039C-4678-A8AA-4F44BC8BE937}"/>
                      </a:ext>
                    </a:extLst>
                  </p:cNvPr>
                  <p:cNvGrpSpPr/>
                  <p:nvPr/>
                </p:nvGrpSpPr>
                <p:grpSpPr>
                  <a:xfrm>
                    <a:off x="2495051" y="663738"/>
                    <a:ext cx="3977849" cy="2775970"/>
                    <a:chOff x="3563003" y="1681105"/>
                    <a:chExt cx="3977849" cy="2775970"/>
                  </a:xfrm>
                </p:grpSpPr>
                <p:sp>
                  <p:nvSpPr>
                    <p:cNvPr id="109" name="Rectangle: Top Corners Snipped 108">
                      <a:extLst>
                        <a:ext uri="{FF2B5EF4-FFF2-40B4-BE49-F238E27FC236}">
                          <a16:creationId xmlns:a16="http://schemas.microsoft.com/office/drawing/2014/main" id="{6E075FDB-C4BE-4C89-BA63-86472F51745D}"/>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0" name="Rectangle: Rounded Corners 109">
                      <a:extLst>
                        <a:ext uri="{FF2B5EF4-FFF2-40B4-BE49-F238E27FC236}">
                          <a16:creationId xmlns:a16="http://schemas.microsoft.com/office/drawing/2014/main" id="{C7050D71-795E-4780-8A32-137E3CD64DE9}"/>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1" name="Rectangle: Rounded Corners 110">
                      <a:extLst>
                        <a:ext uri="{FF2B5EF4-FFF2-40B4-BE49-F238E27FC236}">
                          <a16:creationId xmlns:a16="http://schemas.microsoft.com/office/drawing/2014/main" id="{EBC2E5BC-CC2A-4206-B080-D7D29C4D7562}"/>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2" name="Right Triangle 111">
                      <a:extLst>
                        <a:ext uri="{FF2B5EF4-FFF2-40B4-BE49-F238E27FC236}">
                          <a16:creationId xmlns:a16="http://schemas.microsoft.com/office/drawing/2014/main" id="{0F3E7F04-A667-4558-A61B-06CF68BAD99D}"/>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3" name="Rectangle: Rounded Corners 112">
                      <a:extLst>
                        <a:ext uri="{FF2B5EF4-FFF2-40B4-BE49-F238E27FC236}">
                          <a16:creationId xmlns:a16="http://schemas.microsoft.com/office/drawing/2014/main" id="{B81FAC4A-66DE-4932-8B98-3F587410A7F2}"/>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4" name="Rectangle: Rounded Corners 113">
                      <a:extLst>
                        <a:ext uri="{FF2B5EF4-FFF2-40B4-BE49-F238E27FC236}">
                          <a16:creationId xmlns:a16="http://schemas.microsoft.com/office/drawing/2014/main" id="{F3495DFD-DBA0-4EDA-A7F8-CA64C6827C9C}"/>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5" name="Rectangle: Top Corners Snipped 114">
                      <a:extLst>
                        <a:ext uri="{FF2B5EF4-FFF2-40B4-BE49-F238E27FC236}">
                          <a16:creationId xmlns:a16="http://schemas.microsoft.com/office/drawing/2014/main" id="{5E99E687-4690-415F-A72A-5DF2FCAC2C4A}"/>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6" name="Rectangle: Rounded Corners 115">
                      <a:extLst>
                        <a:ext uri="{FF2B5EF4-FFF2-40B4-BE49-F238E27FC236}">
                          <a16:creationId xmlns:a16="http://schemas.microsoft.com/office/drawing/2014/main" id="{A5961073-17EC-4DBB-BD3B-1DE47953CF34}"/>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7" name="Rectangle: Rounded Corners 116">
                      <a:extLst>
                        <a:ext uri="{FF2B5EF4-FFF2-40B4-BE49-F238E27FC236}">
                          <a16:creationId xmlns:a16="http://schemas.microsoft.com/office/drawing/2014/main" id="{F96011B0-C4C8-4744-86A3-0CAE0FBB6A42}"/>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8" name="Rectangle 117">
                      <a:extLst>
                        <a:ext uri="{FF2B5EF4-FFF2-40B4-BE49-F238E27FC236}">
                          <a16:creationId xmlns:a16="http://schemas.microsoft.com/office/drawing/2014/main" id="{FC08F69D-BA86-458E-B2FD-D93A75EE5146}"/>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2" name="Group 91">
                    <a:extLst>
                      <a:ext uri="{FF2B5EF4-FFF2-40B4-BE49-F238E27FC236}">
                        <a16:creationId xmlns:a16="http://schemas.microsoft.com/office/drawing/2014/main" id="{70EE07C9-E90E-4F7C-9E27-A724B86F5C4F}"/>
                      </a:ext>
                    </a:extLst>
                  </p:cNvPr>
                  <p:cNvGrpSpPr/>
                  <p:nvPr/>
                </p:nvGrpSpPr>
                <p:grpSpPr>
                  <a:xfrm>
                    <a:off x="3518812" y="1860243"/>
                    <a:ext cx="1558890" cy="350093"/>
                    <a:chOff x="3574873" y="4631162"/>
                    <a:chExt cx="1558890" cy="350093"/>
                  </a:xfrm>
                </p:grpSpPr>
                <p:grpSp>
                  <p:nvGrpSpPr>
                    <p:cNvPr id="93" name="Group 92">
                      <a:extLst>
                        <a:ext uri="{FF2B5EF4-FFF2-40B4-BE49-F238E27FC236}">
                          <a16:creationId xmlns:a16="http://schemas.microsoft.com/office/drawing/2014/main" id="{65436AAD-7F3A-4BBD-A747-79C96A2EF7A6}"/>
                        </a:ext>
                      </a:extLst>
                    </p:cNvPr>
                    <p:cNvGrpSpPr/>
                    <p:nvPr/>
                  </p:nvGrpSpPr>
                  <p:grpSpPr>
                    <a:xfrm>
                      <a:off x="3574873" y="4631162"/>
                      <a:ext cx="404196" cy="330728"/>
                      <a:chOff x="3574873" y="4631162"/>
                      <a:chExt cx="404196" cy="330728"/>
                    </a:xfrm>
                  </p:grpSpPr>
                  <p:sp>
                    <p:nvSpPr>
                      <p:cNvPr id="106" name="Oval 105">
                        <a:extLst>
                          <a:ext uri="{FF2B5EF4-FFF2-40B4-BE49-F238E27FC236}">
                            <a16:creationId xmlns:a16="http://schemas.microsoft.com/office/drawing/2014/main" id="{C913BAC7-6179-4BCB-8715-CFC4C35BFB52}"/>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7" name="Freeform: Shape 106">
                        <a:extLst>
                          <a:ext uri="{FF2B5EF4-FFF2-40B4-BE49-F238E27FC236}">
                            <a16:creationId xmlns:a16="http://schemas.microsoft.com/office/drawing/2014/main" id="{56B6EFE2-F34B-47A7-B6A5-F2383BA602E2}"/>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8" name="Oval 107">
                        <a:extLst>
                          <a:ext uri="{FF2B5EF4-FFF2-40B4-BE49-F238E27FC236}">
                            <a16:creationId xmlns:a16="http://schemas.microsoft.com/office/drawing/2014/main" id="{E90B44F8-5F68-4887-B38A-0030BAD640A1}"/>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4" name="Group 93">
                      <a:extLst>
                        <a:ext uri="{FF2B5EF4-FFF2-40B4-BE49-F238E27FC236}">
                          <a16:creationId xmlns:a16="http://schemas.microsoft.com/office/drawing/2014/main" id="{BA6DFA1A-1DC7-4463-8FA8-30910C2CEF96}"/>
                        </a:ext>
                      </a:extLst>
                    </p:cNvPr>
                    <p:cNvGrpSpPr/>
                    <p:nvPr/>
                  </p:nvGrpSpPr>
                  <p:grpSpPr>
                    <a:xfrm>
                      <a:off x="3959771" y="4637617"/>
                      <a:ext cx="404196" cy="330728"/>
                      <a:chOff x="3574873" y="4631162"/>
                      <a:chExt cx="404196" cy="330728"/>
                    </a:xfrm>
                  </p:grpSpPr>
                  <p:sp>
                    <p:nvSpPr>
                      <p:cNvPr id="103" name="Oval 102">
                        <a:extLst>
                          <a:ext uri="{FF2B5EF4-FFF2-40B4-BE49-F238E27FC236}">
                            <a16:creationId xmlns:a16="http://schemas.microsoft.com/office/drawing/2014/main" id="{28CC9835-6D2F-4BC8-8236-606595585A39}"/>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4" name="Freeform: Shape 103">
                        <a:extLst>
                          <a:ext uri="{FF2B5EF4-FFF2-40B4-BE49-F238E27FC236}">
                            <a16:creationId xmlns:a16="http://schemas.microsoft.com/office/drawing/2014/main" id="{415CA866-DA33-417B-93E5-BDC6BAB94C06}"/>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5" name="Oval 104">
                        <a:extLst>
                          <a:ext uri="{FF2B5EF4-FFF2-40B4-BE49-F238E27FC236}">
                            <a16:creationId xmlns:a16="http://schemas.microsoft.com/office/drawing/2014/main" id="{8612C0B5-1B18-4334-B6C9-37993C07DE8E}"/>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5" name="Group 94">
                      <a:extLst>
                        <a:ext uri="{FF2B5EF4-FFF2-40B4-BE49-F238E27FC236}">
                          <a16:creationId xmlns:a16="http://schemas.microsoft.com/office/drawing/2014/main" id="{90600227-CE5A-4B2F-B4CD-60FE51A4A9BF}"/>
                        </a:ext>
                      </a:extLst>
                    </p:cNvPr>
                    <p:cNvGrpSpPr/>
                    <p:nvPr/>
                  </p:nvGrpSpPr>
                  <p:grpSpPr>
                    <a:xfrm>
                      <a:off x="4344669" y="4644072"/>
                      <a:ext cx="404196" cy="330728"/>
                      <a:chOff x="3574873" y="4631162"/>
                      <a:chExt cx="404196" cy="330728"/>
                    </a:xfrm>
                  </p:grpSpPr>
                  <p:sp>
                    <p:nvSpPr>
                      <p:cNvPr id="100" name="Oval 99">
                        <a:extLst>
                          <a:ext uri="{FF2B5EF4-FFF2-40B4-BE49-F238E27FC236}">
                            <a16:creationId xmlns:a16="http://schemas.microsoft.com/office/drawing/2014/main" id="{A49E2311-AA52-4A05-B4F1-2D01377C3DE9}"/>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1" name="Freeform: Shape 100">
                        <a:extLst>
                          <a:ext uri="{FF2B5EF4-FFF2-40B4-BE49-F238E27FC236}">
                            <a16:creationId xmlns:a16="http://schemas.microsoft.com/office/drawing/2014/main" id="{2772B350-A7EE-49DB-94B3-C86622942238}"/>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2" name="Oval 101">
                        <a:extLst>
                          <a:ext uri="{FF2B5EF4-FFF2-40B4-BE49-F238E27FC236}">
                            <a16:creationId xmlns:a16="http://schemas.microsoft.com/office/drawing/2014/main" id="{9670E59F-AC40-4562-847D-96215C12F135}"/>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6" name="Group 95">
                      <a:extLst>
                        <a:ext uri="{FF2B5EF4-FFF2-40B4-BE49-F238E27FC236}">
                          <a16:creationId xmlns:a16="http://schemas.microsoft.com/office/drawing/2014/main" id="{7F3DCAF4-183F-4F6C-A0C9-EE152810BE4E}"/>
                        </a:ext>
                      </a:extLst>
                    </p:cNvPr>
                    <p:cNvGrpSpPr/>
                    <p:nvPr/>
                  </p:nvGrpSpPr>
                  <p:grpSpPr>
                    <a:xfrm>
                      <a:off x="4729567" y="4650527"/>
                      <a:ext cx="404196" cy="330728"/>
                      <a:chOff x="3574873" y="4631162"/>
                      <a:chExt cx="404196" cy="330728"/>
                    </a:xfrm>
                  </p:grpSpPr>
                  <p:sp>
                    <p:nvSpPr>
                      <p:cNvPr id="97" name="Oval 96">
                        <a:extLst>
                          <a:ext uri="{FF2B5EF4-FFF2-40B4-BE49-F238E27FC236}">
                            <a16:creationId xmlns:a16="http://schemas.microsoft.com/office/drawing/2014/main" id="{1BFE99D5-598C-493E-BF45-EB17A11E6CA9}"/>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8" name="Freeform: Shape 97">
                        <a:extLst>
                          <a:ext uri="{FF2B5EF4-FFF2-40B4-BE49-F238E27FC236}">
                            <a16:creationId xmlns:a16="http://schemas.microsoft.com/office/drawing/2014/main" id="{09CCD9C0-6BC0-4264-98B2-D473E45611F3}"/>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9" name="Oval 98">
                        <a:extLst>
                          <a:ext uri="{FF2B5EF4-FFF2-40B4-BE49-F238E27FC236}">
                            <a16:creationId xmlns:a16="http://schemas.microsoft.com/office/drawing/2014/main" id="{F199BAD0-E779-46FB-BF21-6852F9060DE0}"/>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18" name="Rectangle: Rounded Corners 17">
              <a:extLst>
                <a:ext uri="{FF2B5EF4-FFF2-40B4-BE49-F238E27FC236}">
                  <a16:creationId xmlns:a16="http://schemas.microsoft.com/office/drawing/2014/main" id="{D75AAF4B-61ED-4422-B020-5BD35904288A}"/>
                </a:ext>
              </a:extLst>
            </p:cNvPr>
            <p:cNvSpPr/>
            <p:nvPr/>
          </p:nvSpPr>
          <p:spPr bwMode="auto">
            <a:xfrm>
              <a:off x="575619" y="3198112"/>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Algorithms</a:t>
              </a:r>
            </a:p>
          </p:txBody>
        </p:sp>
        <p:grpSp>
          <p:nvGrpSpPr>
            <p:cNvPr id="19" name="Group 18">
              <a:extLst>
                <a:ext uri="{FF2B5EF4-FFF2-40B4-BE49-F238E27FC236}">
                  <a16:creationId xmlns:a16="http://schemas.microsoft.com/office/drawing/2014/main" id="{702EC1D1-13B6-4D6B-BBB4-AB4D701D2715}"/>
                </a:ext>
              </a:extLst>
            </p:cNvPr>
            <p:cNvGrpSpPr/>
            <p:nvPr/>
          </p:nvGrpSpPr>
          <p:grpSpPr>
            <a:xfrm>
              <a:off x="274642" y="3179987"/>
              <a:ext cx="661334" cy="661334"/>
              <a:chOff x="1157684" y="982896"/>
              <a:chExt cx="963349" cy="963350"/>
            </a:xfrm>
          </p:grpSpPr>
          <p:sp>
            <p:nvSpPr>
              <p:cNvPr id="59" name="Oval 58">
                <a:extLst>
                  <a:ext uri="{FF2B5EF4-FFF2-40B4-BE49-F238E27FC236}">
                    <a16:creationId xmlns:a16="http://schemas.microsoft.com/office/drawing/2014/main" id="{63682925-8E7D-4039-B146-4706AE842A4A}"/>
                  </a:ext>
                </a:extLst>
              </p:cNvPr>
              <p:cNvSpPr/>
              <p:nvPr/>
            </p:nvSpPr>
            <p:spPr>
              <a:xfrm>
                <a:off x="1157684" y="982896"/>
                <a:ext cx="963349"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60" name="Group 59">
                <a:extLst>
                  <a:ext uri="{FF2B5EF4-FFF2-40B4-BE49-F238E27FC236}">
                    <a16:creationId xmlns:a16="http://schemas.microsoft.com/office/drawing/2014/main" id="{F87957AB-5819-40D3-A9A0-3AE2028E65FD}"/>
                  </a:ext>
                </a:extLst>
              </p:cNvPr>
              <p:cNvGrpSpPr/>
              <p:nvPr/>
            </p:nvGrpSpPr>
            <p:grpSpPr>
              <a:xfrm>
                <a:off x="1398906" y="1163302"/>
                <a:ext cx="528579" cy="602537"/>
                <a:chOff x="7101061" y="2732316"/>
                <a:chExt cx="1042579" cy="1188456"/>
              </a:xfrm>
            </p:grpSpPr>
            <p:sp>
              <p:nvSpPr>
                <p:cNvPr id="61" name="Rectangle: Rounded Corners 60">
                  <a:extLst>
                    <a:ext uri="{FF2B5EF4-FFF2-40B4-BE49-F238E27FC236}">
                      <a16:creationId xmlns:a16="http://schemas.microsoft.com/office/drawing/2014/main" id="{2C1F3FB9-02A6-4E95-92E6-23039D0350EB}"/>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62" name="Connector: Elbow 61">
                  <a:extLst>
                    <a:ext uri="{FF2B5EF4-FFF2-40B4-BE49-F238E27FC236}">
                      <a16:creationId xmlns:a16="http://schemas.microsoft.com/office/drawing/2014/main" id="{B0F3C10E-9CC9-44DB-8058-0F43C38C703E}"/>
                    </a:ext>
                  </a:extLst>
                </p:cNvPr>
                <p:cNvCxnSpPr>
                  <a:cxnSpLocks/>
                  <a:stCxn id="61" idx="3"/>
                  <a:endCxn id="72"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7A352560-35FD-43AB-8B02-7335ADCACDBB}"/>
                    </a:ext>
                  </a:extLst>
                </p:cNvPr>
                <p:cNvCxnSpPr>
                  <a:cxnSpLocks/>
                  <a:stCxn id="64" idx="2"/>
                  <a:endCxn id="61"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9A335BB-E5FA-4523-922E-5D8A168E2501}"/>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5" name="Oval 64">
                  <a:extLst>
                    <a:ext uri="{FF2B5EF4-FFF2-40B4-BE49-F238E27FC236}">
                      <a16:creationId xmlns:a16="http://schemas.microsoft.com/office/drawing/2014/main" id="{E6295C93-D12D-45D6-AA3E-912185362D3F}"/>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6" name="Oval 65">
                  <a:extLst>
                    <a:ext uri="{FF2B5EF4-FFF2-40B4-BE49-F238E27FC236}">
                      <a16:creationId xmlns:a16="http://schemas.microsoft.com/office/drawing/2014/main" id="{52DB0A30-D681-4BF4-B98D-4FDA18C2E76C}"/>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67" name="Straight Connector 66">
                  <a:extLst>
                    <a:ext uri="{FF2B5EF4-FFF2-40B4-BE49-F238E27FC236}">
                      <a16:creationId xmlns:a16="http://schemas.microsoft.com/office/drawing/2014/main" id="{4EDDC3BA-3E9B-4D36-BE8F-DFA87524A013}"/>
                    </a:ext>
                  </a:extLst>
                </p:cNvPr>
                <p:cNvCxnSpPr>
                  <a:cxnSpLocks/>
                  <a:stCxn id="65" idx="6"/>
                  <a:endCxn id="66"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D39B85-0180-4732-A233-E182AAC8AA9A}"/>
                    </a:ext>
                  </a:extLst>
                </p:cNvPr>
                <p:cNvCxnSpPr>
                  <a:cxnSpLocks/>
                  <a:stCxn id="64" idx="6"/>
                  <a:endCxn id="65"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78A942BC-FF2A-47E6-9BA3-84A1CAE6344F}"/>
                    </a:ext>
                  </a:extLst>
                </p:cNvPr>
                <p:cNvGrpSpPr/>
                <p:nvPr/>
              </p:nvGrpSpPr>
              <p:grpSpPr>
                <a:xfrm>
                  <a:off x="7184783" y="3560055"/>
                  <a:ext cx="940003" cy="360717"/>
                  <a:chOff x="7166145" y="3874100"/>
                  <a:chExt cx="1308060" cy="501955"/>
                </a:xfrm>
              </p:grpSpPr>
              <p:cxnSp>
                <p:nvCxnSpPr>
                  <p:cNvPr id="70" name="Straight Connector 69">
                    <a:extLst>
                      <a:ext uri="{FF2B5EF4-FFF2-40B4-BE49-F238E27FC236}">
                        <a16:creationId xmlns:a16="http://schemas.microsoft.com/office/drawing/2014/main" id="{2B965345-D49A-441A-90A7-AE5B58D9A09E}"/>
                      </a:ext>
                    </a:extLst>
                  </p:cNvPr>
                  <p:cNvCxnSpPr>
                    <a:cxnSpLocks/>
                    <a:stCxn id="77" idx="3"/>
                    <a:endCxn id="82"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A222214-5741-4E09-A7C8-E0CEBBF66435}"/>
                      </a:ext>
                    </a:extLst>
                  </p:cNvPr>
                  <p:cNvCxnSpPr>
                    <a:cxnSpLocks/>
                    <a:stCxn id="72" idx="3"/>
                    <a:endCxn id="77"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87DFB4-2A43-4282-A214-AA6033610D96}"/>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3" name="Rectangle: Rounded Corners 72">
                    <a:extLst>
                      <a:ext uri="{FF2B5EF4-FFF2-40B4-BE49-F238E27FC236}">
                        <a16:creationId xmlns:a16="http://schemas.microsoft.com/office/drawing/2014/main" id="{A621CE92-5548-4674-8979-A548F08A6EA2}"/>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 name="Rectangle: Rounded Corners 73">
                    <a:extLst>
                      <a:ext uri="{FF2B5EF4-FFF2-40B4-BE49-F238E27FC236}">
                        <a16:creationId xmlns:a16="http://schemas.microsoft.com/office/drawing/2014/main" id="{E147607F-04B1-4D3C-A3EE-041100FA65E2}"/>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 name="Rectangle: Rounded Corners 74">
                    <a:extLst>
                      <a:ext uri="{FF2B5EF4-FFF2-40B4-BE49-F238E27FC236}">
                        <a16:creationId xmlns:a16="http://schemas.microsoft.com/office/drawing/2014/main" id="{D1FC7898-C0CD-4050-B201-C81F52D964B7}"/>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 name="Right Triangle 75">
                    <a:extLst>
                      <a:ext uri="{FF2B5EF4-FFF2-40B4-BE49-F238E27FC236}">
                        <a16:creationId xmlns:a16="http://schemas.microsoft.com/office/drawing/2014/main" id="{5C8A1338-FC12-4E60-999E-2921AD2C55A0}"/>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 name="Rectangle 76">
                    <a:extLst>
                      <a:ext uri="{FF2B5EF4-FFF2-40B4-BE49-F238E27FC236}">
                        <a16:creationId xmlns:a16="http://schemas.microsoft.com/office/drawing/2014/main" id="{F911ED76-19B5-4570-8CE0-07026AFFD15D}"/>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8" name="Rectangle: Rounded Corners 77">
                    <a:extLst>
                      <a:ext uri="{FF2B5EF4-FFF2-40B4-BE49-F238E27FC236}">
                        <a16:creationId xmlns:a16="http://schemas.microsoft.com/office/drawing/2014/main" id="{BB159F78-44E9-48CD-AB04-05FAA7735707}"/>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 name="Rectangle: Rounded Corners 78">
                    <a:extLst>
                      <a:ext uri="{FF2B5EF4-FFF2-40B4-BE49-F238E27FC236}">
                        <a16:creationId xmlns:a16="http://schemas.microsoft.com/office/drawing/2014/main" id="{3C215EAD-18E6-483F-A92A-CDCD48A7A93A}"/>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 name="Rectangle: Rounded Corners 79">
                    <a:extLst>
                      <a:ext uri="{FF2B5EF4-FFF2-40B4-BE49-F238E27FC236}">
                        <a16:creationId xmlns:a16="http://schemas.microsoft.com/office/drawing/2014/main" id="{2249647D-5B07-443B-8C54-D6361C111EB1}"/>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1" name="Right Triangle 80">
                    <a:extLst>
                      <a:ext uri="{FF2B5EF4-FFF2-40B4-BE49-F238E27FC236}">
                        <a16:creationId xmlns:a16="http://schemas.microsoft.com/office/drawing/2014/main" id="{AD00D229-6206-4273-B962-03A2E04183F6}"/>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2" name="Rectangle 81">
                    <a:extLst>
                      <a:ext uri="{FF2B5EF4-FFF2-40B4-BE49-F238E27FC236}">
                        <a16:creationId xmlns:a16="http://schemas.microsoft.com/office/drawing/2014/main" id="{A57B235C-9E0B-4CBA-9E95-841EE2DA96B6}"/>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3" name="Rectangle: Rounded Corners 82">
                    <a:extLst>
                      <a:ext uri="{FF2B5EF4-FFF2-40B4-BE49-F238E27FC236}">
                        <a16:creationId xmlns:a16="http://schemas.microsoft.com/office/drawing/2014/main" id="{CB8C069D-A1AC-4F46-A93B-E2904E98BC96}"/>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4" name="Rectangle: Rounded Corners 83">
                    <a:extLst>
                      <a:ext uri="{FF2B5EF4-FFF2-40B4-BE49-F238E27FC236}">
                        <a16:creationId xmlns:a16="http://schemas.microsoft.com/office/drawing/2014/main" id="{381F5760-DCE2-4681-831F-BE1289017E84}"/>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5" name="Rectangle: Rounded Corners 84">
                    <a:extLst>
                      <a:ext uri="{FF2B5EF4-FFF2-40B4-BE49-F238E27FC236}">
                        <a16:creationId xmlns:a16="http://schemas.microsoft.com/office/drawing/2014/main" id="{52F20BBA-E939-4588-A75D-134A3399F83B}"/>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6" name="Right Triangle 85">
                    <a:extLst>
                      <a:ext uri="{FF2B5EF4-FFF2-40B4-BE49-F238E27FC236}">
                        <a16:creationId xmlns:a16="http://schemas.microsoft.com/office/drawing/2014/main" id="{CCAC141E-2CD6-421E-AF74-F752597A30C9}"/>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20" name="Rectangle: Rounded Corners 19">
              <a:extLst>
                <a:ext uri="{FF2B5EF4-FFF2-40B4-BE49-F238E27FC236}">
                  <a16:creationId xmlns:a16="http://schemas.microsoft.com/office/drawing/2014/main" id="{7707434A-E212-4A30-B618-8666F6B4EAB4}"/>
                </a:ext>
              </a:extLst>
            </p:cNvPr>
            <p:cNvSpPr/>
            <p:nvPr/>
          </p:nvSpPr>
          <p:spPr bwMode="auto">
            <a:xfrm>
              <a:off x="575619" y="4042983"/>
              <a:ext cx="5014953" cy="594360"/>
            </a:xfrm>
            <a:prstGeom prst="roundRect">
              <a:avLst>
                <a:gd name="adj" fmla="val 10220"/>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Data Sources</a:t>
              </a:r>
            </a:p>
          </p:txBody>
        </p:sp>
        <p:grpSp>
          <p:nvGrpSpPr>
            <p:cNvPr id="21" name="Group 20">
              <a:extLst>
                <a:ext uri="{FF2B5EF4-FFF2-40B4-BE49-F238E27FC236}">
                  <a16:creationId xmlns:a16="http://schemas.microsoft.com/office/drawing/2014/main" id="{A2F6931A-6767-4580-94D1-CBBCBE551C57}"/>
                </a:ext>
              </a:extLst>
            </p:cNvPr>
            <p:cNvGrpSpPr/>
            <p:nvPr/>
          </p:nvGrpSpPr>
          <p:grpSpPr>
            <a:xfrm>
              <a:off x="274640" y="4028971"/>
              <a:ext cx="661335" cy="661334"/>
              <a:chOff x="6956981" y="588339"/>
              <a:chExt cx="963350" cy="963350"/>
            </a:xfrm>
          </p:grpSpPr>
          <p:sp>
            <p:nvSpPr>
              <p:cNvPr id="39" name="Oval 38">
                <a:extLst>
                  <a:ext uri="{FF2B5EF4-FFF2-40B4-BE49-F238E27FC236}">
                    <a16:creationId xmlns:a16="http://schemas.microsoft.com/office/drawing/2014/main" id="{13E8C160-640B-4029-BA5E-9A5D3C32295F}"/>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0" name="Flowchart: Magnetic Disk 39">
                <a:extLst>
                  <a:ext uri="{FF2B5EF4-FFF2-40B4-BE49-F238E27FC236}">
                    <a16:creationId xmlns:a16="http://schemas.microsoft.com/office/drawing/2014/main" id="{DA3BD4BA-335A-43A3-B7F3-A626DC9B1E40}"/>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41" name="Group 40">
                <a:extLst>
                  <a:ext uri="{FF2B5EF4-FFF2-40B4-BE49-F238E27FC236}">
                    <a16:creationId xmlns:a16="http://schemas.microsoft.com/office/drawing/2014/main" id="{02CA886F-2F54-4764-83A7-4F0FB427BA2E}"/>
                  </a:ext>
                </a:extLst>
              </p:cNvPr>
              <p:cNvGrpSpPr/>
              <p:nvPr/>
            </p:nvGrpSpPr>
            <p:grpSpPr>
              <a:xfrm>
                <a:off x="7166425" y="1100362"/>
                <a:ext cx="626190" cy="240293"/>
                <a:chOff x="7166145" y="3874100"/>
                <a:chExt cx="1308060" cy="501955"/>
              </a:xfrm>
            </p:grpSpPr>
            <p:cxnSp>
              <p:nvCxnSpPr>
                <p:cNvPr id="42" name="Straight Connector 41">
                  <a:extLst>
                    <a:ext uri="{FF2B5EF4-FFF2-40B4-BE49-F238E27FC236}">
                      <a16:creationId xmlns:a16="http://schemas.microsoft.com/office/drawing/2014/main" id="{31432250-9771-449B-8AF6-711B14085A46}"/>
                    </a:ext>
                  </a:extLst>
                </p:cNvPr>
                <p:cNvCxnSpPr>
                  <a:cxnSpLocks/>
                  <a:stCxn id="49" idx="3"/>
                  <a:endCxn id="54"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803545-0143-4221-AAE1-D3FEF50F50B2}"/>
                    </a:ext>
                  </a:extLst>
                </p:cNvPr>
                <p:cNvCxnSpPr>
                  <a:cxnSpLocks/>
                  <a:stCxn id="44" idx="3"/>
                  <a:endCxn id="49"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3C7E65E-3B34-4BA9-8674-26DC9D971891}"/>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5" name="Rectangle: Rounded Corners 44">
                  <a:extLst>
                    <a:ext uri="{FF2B5EF4-FFF2-40B4-BE49-F238E27FC236}">
                      <a16:creationId xmlns:a16="http://schemas.microsoft.com/office/drawing/2014/main" id="{77187A94-4C5D-483B-A575-BA5BCE753E53}"/>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6" name="Rectangle: Rounded Corners 45">
                  <a:extLst>
                    <a:ext uri="{FF2B5EF4-FFF2-40B4-BE49-F238E27FC236}">
                      <a16:creationId xmlns:a16="http://schemas.microsoft.com/office/drawing/2014/main" id="{C23F9488-A315-4FFB-8676-4B43F283736B}"/>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7" name="Rectangle: Rounded Corners 46">
                  <a:extLst>
                    <a:ext uri="{FF2B5EF4-FFF2-40B4-BE49-F238E27FC236}">
                      <a16:creationId xmlns:a16="http://schemas.microsoft.com/office/drawing/2014/main" id="{2A7A8293-15B4-4279-8A59-8F0422C6E641}"/>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8" name="Right Triangle 47">
                  <a:extLst>
                    <a:ext uri="{FF2B5EF4-FFF2-40B4-BE49-F238E27FC236}">
                      <a16:creationId xmlns:a16="http://schemas.microsoft.com/office/drawing/2014/main" id="{38AEC9DA-55EC-4CAB-ADFE-4622AF67F98D}"/>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9" name="Rectangle 48">
                  <a:extLst>
                    <a:ext uri="{FF2B5EF4-FFF2-40B4-BE49-F238E27FC236}">
                      <a16:creationId xmlns:a16="http://schemas.microsoft.com/office/drawing/2014/main" id="{5F872B10-5EFB-4F44-B5FD-F9B83BE4F025}"/>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0" name="Rectangle: Rounded Corners 49">
                  <a:extLst>
                    <a:ext uri="{FF2B5EF4-FFF2-40B4-BE49-F238E27FC236}">
                      <a16:creationId xmlns:a16="http://schemas.microsoft.com/office/drawing/2014/main" id="{03C2CC65-F189-4D9F-BA19-5674301703BD}"/>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1" name="Rectangle: Rounded Corners 50">
                  <a:extLst>
                    <a:ext uri="{FF2B5EF4-FFF2-40B4-BE49-F238E27FC236}">
                      <a16:creationId xmlns:a16="http://schemas.microsoft.com/office/drawing/2014/main" id="{3C8D5E97-3746-4720-A058-34DA87EF9098}"/>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2" name="Rectangle: Rounded Corners 51">
                  <a:extLst>
                    <a:ext uri="{FF2B5EF4-FFF2-40B4-BE49-F238E27FC236}">
                      <a16:creationId xmlns:a16="http://schemas.microsoft.com/office/drawing/2014/main" id="{F045DF3A-032F-4A50-9268-ACB4FED5EF1E}"/>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3" name="Right Triangle 52">
                  <a:extLst>
                    <a:ext uri="{FF2B5EF4-FFF2-40B4-BE49-F238E27FC236}">
                      <a16:creationId xmlns:a16="http://schemas.microsoft.com/office/drawing/2014/main" id="{A7C1B3D6-4FEA-482A-A07F-B5335A2E28CF}"/>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4" name="Rectangle 53">
                  <a:extLst>
                    <a:ext uri="{FF2B5EF4-FFF2-40B4-BE49-F238E27FC236}">
                      <a16:creationId xmlns:a16="http://schemas.microsoft.com/office/drawing/2014/main" id="{395979CD-2597-4D77-846C-93C132DBD4B0}"/>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5" name="Rectangle: Rounded Corners 54">
                  <a:extLst>
                    <a:ext uri="{FF2B5EF4-FFF2-40B4-BE49-F238E27FC236}">
                      <a16:creationId xmlns:a16="http://schemas.microsoft.com/office/drawing/2014/main" id="{E7A0876F-944F-435B-91C5-AF911BDAD8FE}"/>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6" name="Rectangle: Rounded Corners 55">
                  <a:extLst>
                    <a:ext uri="{FF2B5EF4-FFF2-40B4-BE49-F238E27FC236}">
                      <a16:creationId xmlns:a16="http://schemas.microsoft.com/office/drawing/2014/main" id="{6767D9FD-B69E-40CB-A694-43BB517DD4EB}"/>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7" name="Rectangle: Rounded Corners 56">
                  <a:extLst>
                    <a:ext uri="{FF2B5EF4-FFF2-40B4-BE49-F238E27FC236}">
                      <a16:creationId xmlns:a16="http://schemas.microsoft.com/office/drawing/2014/main" id="{ABE88E1B-2840-44F9-B4CA-9DACEEDEF582}"/>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8" name="Right Triangle 57">
                  <a:extLst>
                    <a:ext uri="{FF2B5EF4-FFF2-40B4-BE49-F238E27FC236}">
                      <a16:creationId xmlns:a16="http://schemas.microsoft.com/office/drawing/2014/main" id="{13A73CBB-CF61-45D6-AE85-A4315E4632B7}"/>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sp>
          <p:nvSpPr>
            <p:cNvPr id="22" name="Rectangle: Rounded Corners 21">
              <a:extLst>
                <a:ext uri="{FF2B5EF4-FFF2-40B4-BE49-F238E27FC236}">
                  <a16:creationId xmlns:a16="http://schemas.microsoft.com/office/drawing/2014/main" id="{72FADB68-285B-4596-B027-E4F3676F47FE}"/>
                </a:ext>
              </a:extLst>
            </p:cNvPr>
            <p:cNvSpPr/>
            <p:nvPr/>
          </p:nvSpPr>
          <p:spPr bwMode="auto">
            <a:xfrm>
              <a:off x="5779565" y="1499386"/>
              <a:ext cx="594360" cy="4039902"/>
            </a:xfrm>
            <a:prstGeom prst="roundRect">
              <a:avLst>
                <a:gd name="adj" fmla="val 7029"/>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Operationalization</a:t>
              </a:r>
            </a:p>
          </p:txBody>
        </p:sp>
        <p:grpSp>
          <p:nvGrpSpPr>
            <p:cNvPr id="23" name="Group 22">
              <a:extLst>
                <a:ext uri="{FF2B5EF4-FFF2-40B4-BE49-F238E27FC236}">
                  <a16:creationId xmlns:a16="http://schemas.microsoft.com/office/drawing/2014/main" id="{9A9F9D88-DC97-408E-8E48-5845ED422539}"/>
                </a:ext>
              </a:extLst>
            </p:cNvPr>
            <p:cNvGrpSpPr/>
            <p:nvPr/>
          </p:nvGrpSpPr>
          <p:grpSpPr>
            <a:xfrm>
              <a:off x="5740714" y="1317857"/>
              <a:ext cx="661334" cy="661334"/>
              <a:chOff x="1224981" y="5526425"/>
              <a:chExt cx="963350" cy="963350"/>
            </a:xfrm>
          </p:grpSpPr>
          <p:sp>
            <p:nvSpPr>
              <p:cNvPr id="24" name="Oval 23">
                <a:extLst>
                  <a:ext uri="{FF2B5EF4-FFF2-40B4-BE49-F238E27FC236}">
                    <a16:creationId xmlns:a16="http://schemas.microsoft.com/office/drawing/2014/main" id="{CADD51D8-EBD1-452F-B676-380A96302D8A}"/>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5" name="Group 24">
                <a:extLst>
                  <a:ext uri="{FF2B5EF4-FFF2-40B4-BE49-F238E27FC236}">
                    <a16:creationId xmlns:a16="http://schemas.microsoft.com/office/drawing/2014/main" id="{B30DE35A-620B-418B-B43C-13FC7A932319}"/>
                  </a:ext>
                </a:extLst>
              </p:cNvPr>
              <p:cNvGrpSpPr/>
              <p:nvPr/>
            </p:nvGrpSpPr>
            <p:grpSpPr>
              <a:xfrm>
                <a:off x="1342833" y="5745989"/>
                <a:ext cx="699768" cy="487204"/>
                <a:chOff x="4736543" y="4108463"/>
                <a:chExt cx="1896626" cy="1320500"/>
              </a:xfrm>
            </p:grpSpPr>
            <p:grpSp>
              <p:nvGrpSpPr>
                <p:cNvPr id="26" name="Group 25">
                  <a:extLst>
                    <a:ext uri="{FF2B5EF4-FFF2-40B4-BE49-F238E27FC236}">
                      <a16:creationId xmlns:a16="http://schemas.microsoft.com/office/drawing/2014/main" id="{3BB0A126-329E-4575-845D-AAEDDE91F8BD}"/>
                    </a:ext>
                  </a:extLst>
                </p:cNvPr>
                <p:cNvGrpSpPr/>
                <p:nvPr/>
              </p:nvGrpSpPr>
              <p:grpSpPr>
                <a:xfrm>
                  <a:off x="5765903" y="4595667"/>
                  <a:ext cx="867266" cy="833296"/>
                  <a:chOff x="5722070" y="2007909"/>
                  <a:chExt cx="867266" cy="833296"/>
                </a:xfrm>
              </p:grpSpPr>
              <p:sp>
                <p:nvSpPr>
                  <p:cNvPr id="34" name="Rectangle: Rounded Corners 33">
                    <a:extLst>
                      <a:ext uri="{FF2B5EF4-FFF2-40B4-BE49-F238E27FC236}">
                        <a16:creationId xmlns:a16="http://schemas.microsoft.com/office/drawing/2014/main" id="{8698DEF8-4DEA-4D70-9B3D-01C90AE0BE62}"/>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5" name="Group 34">
                    <a:extLst>
                      <a:ext uri="{FF2B5EF4-FFF2-40B4-BE49-F238E27FC236}">
                        <a16:creationId xmlns:a16="http://schemas.microsoft.com/office/drawing/2014/main" id="{68DBB967-A0E6-49DD-A71C-4D530BA12F0B}"/>
                      </a:ext>
                    </a:extLst>
                  </p:cNvPr>
                  <p:cNvGrpSpPr/>
                  <p:nvPr/>
                </p:nvGrpSpPr>
                <p:grpSpPr>
                  <a:xfrm>
                    <a:off x="5920031" y="2114027"/>
                    <a:ext cx="458528" cy="651423"/>
                    <a:chOff x="5920031" y="2114027"/>
                    <a:chExt cx="458528" cy="651423"/>
                  </a:xfrm>
                </p:grpSpPr>
                <p:sp>
                  <p:nvSpPr>
                    <p:cNvPr id="36" name="Rectangle: Top Corners Rounded 35">
                      <a:extLst>
                        <a:ext uri="{FF2B5EF4-FFF2-40B4-BE49-F238E27FC236}">
                          <a16:creationId xmlns:a16="http://schemas.microsoft.com/office/drawing/2014/main" id="{5A8EBE0C-F015-42DB-B557-D3C7626BCC2F}"/>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7" name="Rectangle: Rounded Corners 36">
                      <a:extLst>
                        <a:ext uri="{FF2B5EF4-FFF2-40B4-BE49-F238E27FC236}">
                          <a16:creationId xmlns:a16="http://schemas.microsoft.com/office/drawing/2014/main" id="{6E252E66-E002-4AE5-8EBF-83C6D5826D9E}"/>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8" name="Rectangle: Rounded Corners 37">
                      <a:extLst>
                        <a:ext uri="{FF2B5EF4-FFF2-40B4-BE49-F238E27FC236}">
                          <a16:creationId xmlns:a16="http://schemas.microsoft.com/office/drawing/2014/main" id="{B62ABD1F-EAA3-4BB9-B2B0-4A9C17A6DF92}"/>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27" name="Group 26">
                  <a:extLst>
                    <a:ext uri="{FF2B5EF4-FFF2-40B4-BE49-F238E27FC236}">
                      <a16:creationId xmlns:a16="http://schemas.microsoft.com/office/drawing/2014/main" id="{97D6EEF5-B093-4AA5-8CBE-8AE3997A319F}"/>
                    </a:ext>
                  </a:extLst>
                </p:cNvPr>
                <p:cNvGrpSpPr/>
                <p:nvPr/>
              </p:nvGrpSpPr>
              <p:grpSpPr>
                <a:xfrm>
                  <a:off x="4736543" y="4108463"/>
                  <a:ext cx="1318470" cy="833296"/>
                  <a:chOff x="4736543" y="4108463"/>
                  <a:chExt cx="1318470" cy="833296"/>
                </a:xfrm>
              </p:grpSpPr>
              <p:sp>
                <p:nvSpPr>
                  <p:cNvPr id="28" name="Rectangle 27">
                    <a:extLst>
                      <a:ext uri="{FF2B5EF4-FFF2-40B4-BE49-F238E27FC236}">
                        <a16:creationId xmlns:a16="http://schemas.microsoft.com/office/drawing/2014/main" id="{20AB7EEC-75BB-4133-8521-D3FCEE6DCA7C}"/>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9" name="Group 28">
                    <a:extLst>
                      <a:ext uri="{FF2B5EF4-FFF2-40B4-BE49-F238E27FC236}">
                        <a16:creationId xmlns:a16="http://schemas.microsoft.com/office/drawing/2014/main" id="{4E9CCA27-5931-44E0-8C3B-9F4D65711ED5}"/>
                      </a:ext>
                    </a:extLst>
                  </p:cNvPr>
                  <p:cNvGrpSpPr/>
                  <p:nvPr/>
                </p:nvGrpSpPr>
                <p:grpSpPr>
                  <a:xfrm>
                    <a:off x="4977341" y="4108463"/>
                    <a:ext cx="1077672" cy="833296"/>
                    <a:chOff x="4967226" y="511066"/>
                    <a:chExt cx="952804" cy="661867"/>
                  </a:xfrm>
                </p:grpSpPr>
                <p:sp>
                  <p:nvSpPr>
                    <p:cNvPr id="31" name="Rectangle: Rounded Corners 30">
                      <a:extLst>
                        <a:ext uri="{FF2B5EF4-FFF2-40B4-BE49-F238E27FC236}">
                          <a16:creationId xmlns:a16="http://schemas.microsoft.com/office/drawing/2014/main" id="{BBFF7D93-B024-46CE-B812-319E9C28A954}"/>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2" name="Rectangle: Rounded Corners 31">
                      <a:extLst>
                        <a:ext uri="{FF2B5EF4-FFF2-40B4-BE49-F238E27FC236}">
                          <a16:creationId xmlns:a16="http://schemas.microsoft.com/office/drawing/2014/main" id="{0592F2F0-8A47-476E-A136-7FBF19B9A8AE}"/>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 name="Rectangle: Top Corners Snipped 32">
                      <a:extLst>
                        <a:ext uri="{FF2B5EF4-FFF2-40B4-BE49-F238E27FC236}">
                          <a16:creationId xmlns:a16="http://schemas.microsoft.com/office/drawing/2014/main" id="{07333CBC-A35A-476C-8984-6057C5A63F46}"/>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30" name="Oval 29">
                    <a:extLst>
                      <a:ext uri="{FF2B5EF4-FFF2-40B4-BE49-F238E27FC236}">
                        <a16:creationId xmlns:a16="http://schemas.microsoft.com/office/drawing/2014/main" id="{2A3DE204-62F0-43AD-9D5E-BCEE5EFF80C2}"/>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sp>
        <p:nvSpPr>
          <p:cNvPr id="174" name="Title 1">
            <a:extLst>
              <a:ext uri="{FF2B5EF4-FFF2-40B4-BE49-F238E27FC236}">
                <a16:creationId xmlns:a16="http://schemas.microsoft.com/office/drawing/2014/main" id="{227FFC13-FBBE-40B2-8D0A-7CA19D4A584F}"/>
              </a:ext>
            </a:extLst>
          </p:cNvPr>
          <p:cNvSpPr txBox="1">
            <a:spLocks/>
          </p:cNvSpPr>
          <p:nvPr/>
        </p:nvSpPr>
        <p:spPr>
          <a:xfrm>
            <a:off x="1731816" y="1121489"/>
            <a:ext cx="10515600" cy="914400"/>
          </a:xfrm>
          <a:prstGeom prst="rect">
            <a:avLst/>
          </a:prstGeom>
        </p:spPr>
        <p:txBody>
          <a:bodyPr vert="horz" wrap="square" lIns="146304" tIns="91440" rIns="146304" bIns="91440" rtlCol="0" anchor="t" anchorCtr="0">
            <a:normAutofit/>
          </a:bodyPr>
          <a:lstStyle>
            <a:lvl1pPr algn="l" defTabSz="932742" rtl="0" eaLnBrk="1" latinLnBrk="0" hangingPunct="1">
              <a:lnSpc>
                <a:spcPct val="10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it-IT" sz="3600"/>
              <a:t>New partitioned and ensembled modeling tools</a:t>
            </a:r>
          </a:p>
        </p:txBody>
      </p:sp>
    </p:spTree>
    <p:extLst>
      <p:ext uri="{BB962C8B-B14F-4D97-AF65-F5344CB8AC3E}">
        <p14:creationId xmlns:p14="http://schemas.microsoft.com/office/powerpoint/2010/main" val="4148645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E52D844-F021-420E-A021-9EAB33350836}"/>
              </a:ext>
            </a:extLst>
          </p:cNvPr>
          <p:cNvSpPr>
            <a:spLocks noGrp="1"/>
          </p:cNvSpPr>
          <p:nvPr>
            <p:ph type="body" sz="quarter" idx="10"/>
          </p:nvPr>
        </p:nvSpPr>
        <p:spPr>
          <a:xfrm>
            <a:off x="274639" y="1212850"/>
            <a:ext cx="11887200" cy="5743111"/>
          </a:xfrm>
        </p:spPr>
        <p:txBody>
          <a:bodyPr/>
          <a:lstStyle/>
          <a:p>
            <a:pPr marL="0" indent="0">
              <a:buNone/>
            </a:pPr>
            <a:r>
              <a:rPr lang="en-US" sz="2800"/>
              <a:t>What is it?</a:t>
            </a:r>
          </a:p>
          <a:p>
            <a:endParaRPr lang="en-US" sz="2800"/>
          </a:p>
          <a:p>
            <a:r>
              <a:rPr lang="en-US" sz="2800"/>
              <a:t>A process wherein multiple models are trained, and then mathematically combined into a single, more accurate model.</a:t>
            </a:r>
          </a:p>
          <a:p>
            <a:r>
              <a:rPr lang="en-US" sz="2800"/>
              <a:t>A range of techniques – some well known modeling techniques are based internally on an </a:t>
            </a:r>
            <a:r>
              <a:rPr lang="en-US" sz="2800" err="1"/>
              <a:t>ensembling</a:t>
            </a:r>
            <a:r>
              <a:rPr lang="en-US" sz="2800"/>
              <a:t> method - Random Forest, for example ensembles multiple decision trees.</a:t>
            </a:r>
          </a:p>
          <a:p>
            <a:r>
              <a:rPr lang="en-US" sz="2800"/>
              <a:t>Typically, ensemble modeling refers to a set of means of combining multiple similar models</a:t>
            </a:r>
          </a:p>
          <a:p>
            <a:r>
              <a:rPr lang="en-US" sz="2800"/>
              <a:t>A technique made practical by the advent of massively parallel compute such as Apache Spark environments.</a:t>
            </a:r>
          </a:p>
          <a:p>
            <a:r>
              <a:rPr lang="en-US" sz="2800"/>
              <a:t>A new technique for improving model accuracy that is available in Microsoft R Server v9.1</a:t>
            </a:r>
          </a:p>
        </p:txBody>
      </p:sp>
      <p:sp>
        <p:nvSpPr>
          <p:cNvPr id="3" name="Title 2">
            <a:extLst>
              <a:ext uri="{FF2B5EF4-FFF2-40B4-BE49-F238E27FC236}">
                <a16:creationId xmlns:a16="http://schemas.microsoft.com/office/drawing/2014/main" id="{5185EA15-583C-4297-81F8-831B09B232DF}"/>
              </a:ext>
            </a:extLst>
          </p:cNvPr>
          <p:cNvSpPr>
            <a:spLocks noGrp="1"/>
          </p:cNvSpPr>
          <p:nvPr>
            <p:ph type="title"/>
          </p:nvPr>
        </p:nvSpPr>
        <p:spPr/>
        <p:txBody>
          <a:bodyPr/>
          <a:lstStyle/>
          <a:p>
            <a:r>
              <a:rPr lang="en-US"/>
              <a:t>Ensemble Modeling</a:t>
            </a:r>
          </a:p>
        </p:txBody>
      </p:sp>
    </p:spTree>
    <p:extLst>
      <p:ext uri="{BB962C8B-B14F-4D97-AF65-F5344CB8AC3E}">
        <p14:creationId xmlns:p14="http://schemas.microsoft.com/office/powerpoint/2010/main" val="12004531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E52D844-F021-420E-A021-9EAB33350836}"/>
              </a:ext>
            </a:extLst>
          </p:cNvPr>
          <p:cNvSpPr>
            <a:spLocks noGrp="1"/>
          </p:cNvSpPr>
          <p:nvPr>
            <p:ph type="body" sz="quarter" idx="10"/>
          </p:nvPr>
        </p:nvSpPr>
        <p:spPr>
          <a:xfrm>
            <a:off x="274639" y="1212850"/>
            <a:ext cx="11887200" cy="5287601"/>
          </a:xfrm>
        </p:spPr>
        <p:txBody>
          <a:bodyPr/>
          <a:lstStyle/>
          <a:p>
            <a:pPr marL="0" indent="0">
              <a:buNone/>
            </a:pPr>
            <a:r>
              <a:rPr lang="en-US" sz="2800"/>
              <a:t>What is it?</a:t>
            </a:r>
            <a:endParaRPr lang="en-US" sz="2000"/>
          </a:p>
          <a:p>
            <a:endParaRPr lang="en-US" sz="1600"/>
          </a:p>
          <a:p>
            <a:r>
              <a:rPr lang="en-US" sz="2800"/>
              <a:t>A way of improving modeling accuracy by creating models for specific cohorts or groupings of data.</a:t>
            </a:r>
          </a:p>
          <a:p>
            <a:r>
              <a:rPr lang="en-US" sz="2800"/>
              <a:t>A way of reducing the coding effort that would be required otherwise.</a:t>
            </a:r>
          </a:p>
          <a:p>
            <a:r>
              <a:rPr lang="en-US" sz="2800"/>
              <a:t>Example:  Demand prediction</a:t>
            </a:r>
          </a:p>
          <a:p>
            <a:pPr lvl="1"/>
            <a:r>
              <a:rPr lang="en-US" sz="1200"/>
              <a:t>A store has many categories of products.  They want to predict sell-through by category,  A single model of all categories produces poor accuracy because of wide variations in behavior.</a:t>
            </a:r>
          </a:p>
          <a:p>
            <a:pPr lvl="1"/>
            <a:r>
              <a:rPr lang="en-US" sz="1200"/>
              <a:t>The task of scripting model training on hundreds of categories is not only tedious, but ever changing, making the task untenable.</a:t>
            </a:r>
          </a:p>
          <a:p>
            <a:pPr lvl="1"/>
            <a:r>
              <a:rPr lang="en-US" sz="1200"/>
              <a:t>Many Models enables them to divide history data by product category, and then run a many model training on the data in a single task, slashing coding.</a:t>
            </a:r>
          </a:p>
          <a:p>
            <a:pPr lvl="1"/>
            <a:r>
              <a:rPr lang="en-US" sz="1200"/>
              <a:t>The result is a family of models that collectively provide far greater accuracy than a single model for the entire product line offered.</a:t>
            </a:r>
          </a:p>
          <a:p>
            <a:r>
              <a:rPr lang="en-US" sz="2800"/>
              <a:t>Example:  Failure rate prediction</a:t>
            </a:r>
          </a:p>
          <a:p>
            <a:pPr lvl="1"/>
            <a:r>
              <a:rPr lang="en-US" sz="1200"/>
              <a:t>A machine maker builds many different types of machines suited to many different applications and environments.</a:t>
            </a:r>
          </a:p>
          <a:p>
            <a:pPr lvl="1"/>
            <a:r>
              <a:rPr lang="en-US" sz="1200"/>
              <a:t>Failure rates correlated to very different environmental variables depending on machine type and size, usage environment, etc.</a:t>
            </a:r>
          </a:p>
          <a:p>
            <a:pPr lvl="1"/>
            <a:r>
              <a:rPr lang="en-US" sz="1200"/>
              <a:t>A single model of these diverse machines wouldn’t yield good accuracy, and building many different models by hand is too tedious.</a:t>
            </a:r>
          </a:p>
          <a:p>
            <a:pPr lvl="1"/>
            <a:r>
              <a:rPr lang="en-US" sz="1200"/>
              <a:t>The process begins by categorizing groups of machines, environments, users, etc. that behave similarly and repartitioning the data according to this classification.</a:t>
            </a:r>
          </a:p>
          <a:p>
            <a:pPr lvl="1"/>
            <a:r>
              <a:rPr lang="en-US" sz="1200"/>
              <a:t>Then modeling is done with “many small models” using </a:t>
            </a:r>
            <a:r>
              <a:rPr lang="en-US" sz="1200" err="1"/>
              <a:t>rxExecGroupby</a:t>
            </a:r>
            <a:r>
              <a:rPr lang="en-US" sz="1200"/>
              <a:t> resulting in a family of models that each accurately predict a single category of cohort.</a:t>
            </a:r>
          </a:p>
        </p:txBody>
      </p:sp>
      <p:sp>
        <p:nvSpPr>
          <p:cNvPr id="3" name="Title 2">
            <a:extLst>
              <a:ext uri="{FF2B5EF4-FFF2-40B4-BE49-F238E27FC236}">
                <a16:creationId xmlns:a16="http://schemas.microsoft.com/office/drawing/2014/main" id="{5185EA15-583C-4297-81F8-831B09B232DF}"/>
              </a:ext>
            </a:extLst>
          </p:cNvPr>
          <p:cNvSpPr>
            <a:spLocks noGrp="1"/>
          </p:cNvSpPr>
          <p:nvPr>
            <p:ph type="title"/>
          </p:nvPr>
        </p:nvSpPr>
        <p:spPr/>
        <p:txBody>
          <a:bodyPr/>
          <a:lstStyle/>
          <a:p>
            <a:r>
              <a:rPr lang="en-US"/>
              <a:t>“Many Small Models”?</a:t>
            </a:r>
          </a:p>
        </p:txBody>
      </p:sp>
    </p:spTree>
    <p:extLst>
      <p:ext uri="{BB962C8B-B14F-4D97-AF65-F5344CB8AC3E}">
        <p14:creationId xmlns:p14="http://schemas.microsoft.com/office/powerpoint/2010/main" val="20337343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p:txBody>
          <a:bodyPr/>
          <a:lstStyle/>
          <a:p>
            <a:r>
              <a:rPr lang="en-US" sz="4400"/>
              <a:t>Enhanced modeling techniques:</a:t>
            </a:r>
            <a:br>
              <a:rPr lang="en-US" sz="4400"/>
            </a:br>
            <a:r>
              <a:rPr lang="en-US" sz="4400"/>
              <a:t>Ensembles &amp; “Many Small Models”</a:t>
            </a:r>
          </a:p>
        </p:txBody>
      </p:sp>
      <p:sp>
        <p:nvSpPr>
          <p:cNvPr id="120" name="Content Placeholder 7">
            <a:extLst>
              <a:ext uri="{FF2B5EF4-FFF2-40B4-BE49-F238E27FC236}">
                <a16:creationId xmlns:a16="http://schemas.microsoft.com/office/drawing/2014/main" id="{ED82711F-806F-4420-8246-3592138250AD}"/>
              </a:ext>
            </a:extLst>
          </p:cNvPr>
          <p:cNvSpPr txBox="1">
            <a:spLocks/>
          </p:cNvSpPr>
          <p:nvPr/>
        </p:nvSpPr>
        <p:spPr bwMode="auto">
          <a:xfrm>
            <a:off x="8500992" y="1740691"/>
            <a:ext cx="3455557" cy="124513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buClr>
                <a:schemeClr val="tx2">
                  <a:lumMod val="40000"/>
                  <a:lumOff val="60000"/>
                </a:schemeClr>
              </a:buClr>
            </a:pPr>
            <a:r>
              <a:rPr lang="en-US" sz="1800" err="1">
                <a:solidFill>
                  <a:schemeClr val="tx1"/>
                </a:solidFill>
                <a:latin typeface="Arial" charset="0"/>
              </a:rPr>
              <a:t>rxEnsemble</a:t>
            </a:r>
            <a:r>
              <a:rPr lang="en-US" sz="1800">
                <a:solidFill>
                  <a:schemeClr val="tx1"/>
                </a:solidFill>
                <a:latin typeface="Arial" charset="0"/>
              </a:rPr>
              <a:t>:  </a:t>
            </a:r>
          </a:p>
          <a:p>
            <a:pPr lvl="1" eaLnBrk="1" hangingPunct="1">
              <a:buClr>
                <a:schemeClr val="tx2">
                  <a:lumMod val="40000"/>
                  <a:lumOff val="60000"/>
                </a:schemeClr>
              </a:buClr>
            </a:pPr>
            <a:r>
              <a:rPr lang="en-US" sz="1800">
                <a:solidFill>
                  <a:schemeClr val="tx1"/>
                </a:solidFill>
                <a:latin typeface="Arial" charset="0"/>
              </a:rPr>
              <a:t>Returns ensembled model combining multiple types</a:t>
            </a:r>
          </a:p>
          <a:p>
            <a:pPr lvl="1" eaLnBrk="1" hangingPunct="1">
              <a:buClr>
                <a:schemeClr val="tx2">
                  <a:lumMod val="40000"/>
                  <a:lumOff val="60000"/>
                </a:schemeClr>
              </a:buClr>
            </a:pPr>
            <a:r>
              <a:rPr lang="en-US" sz="1800" err="1">
                <a:solidFill>
                  <a:schemeClr val="tx1"/>
                </a:solidFill>
                <a:latin typeface="Arial" charset="0"/>
              </a:rPr>
              <a:t>Ensembling</a:t>
            </a:r>
            <a:r>
              <a:rPr lang="en-US" sz="1800">
                <a:solidFill>
                  <a:schemeClr val="tx1"/>
                </a:solidFill>
                <a:latin typeface="Arial" charset="0"/>
              </a:rPr>
              <a:t> settings balance speed &amp; accuracy</a:t>
            </a:r>
          </a:p>
        </p:txBody>
      </p:sp>
      <p:sp>
        <p:nvSpPr>
          <p:cNvPr id="121" name="Rectangle 120">
            <a:extLst>
              <a:ext uri="{FF2B5EF4-FFF2-40B4-BE49-F238E27FC236}">
                <a16:creationId xmlns:a16="http://schemas.microsoft.com/office/drawing/2014/main" id="{3D23EDF9-7E3D-4375-93A1-B634AEDA282F}"/>
              </a:ext>
            </a:extLst>
          </p:cNvPr>
          <p:cNvSpPr/>
          <p:nvPr/>
        </p:nvSpPr>
        <p:spPr bwMode="auto">
          <a:xfrm>
            <a:off x="274638" y="4187756"/>
            <a:ext cx="7988415" cy="1557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bg1">
                    <a:lumMod val="50000"/>
                  </a:schemeClr>
                </a:solidFill>
                <a:ea typeface="Segoe UI" pitchFamily="34" charset="0"/>
                <a:cs typeface="Segoe UI" pitchFamily="34" charset="0"/>
              </a:rPr>
              <a:t>Many </a:t>
            </a:r>
            <a:br>
              <a:rPr lang="en-US" sz="2400">
                <a:solidFill>
                  <a:schemeClr val="bg1">
                    <a:lumMod val="50000"/>
                  </a:schemeClr>
                </a:solidFill>
                <a:ea typeface="Segoe UI" pitchFamily="34" charset="0"/>
                <a:cs typeface="Segoe UI" pitchFamily="34" charset="0"/>
              </a:rPr>
            </a:br>
            <a:r>
              <a:rPr lang="en-US" sz="2400">
                <a:solidFill>
                  <a:schemeClr val="bg1">
                    <a:lumMod val="50000"/>
                  </a:schemeClr>
                </a:solidFill>
                <a:ea typeface="Segoe UI" pitchFamily="34" charset="0"/>
                <a:cs typeface="Segoe UI" pitchFamily="34" charset="0"/>
              </a:rPr>
              <a:t>Small</a:t>
            </a:r>
            <a:br>
              <a:rPr lang="en-US" sz="2400">
                <a:solidFill>
                  <a:schemeClr val="bg1">
                    <a:lumMod val="50000"/>
                  </a:schemeClr>
                </a:solidFill>
                <a:ea typeface="Segoe UI" pitchFamily="34" charset="0"/>
                <a:cs typeface="Segoe UI" pitchFamily="34" charset="0"/>
              </a:rPr>
            </a:br>
            <a:r>
              <a:rPr lang="en-US" sz="2400">
                <a:solidFill>
                  <a:schemeClr val="bg1">
                    <a:lumMod val="50000"/>
                  </a:schemeClr>
                </a:solidFill>
                <a:ea typeface="Segoe UI" pitchFamily="34" charset="0"/>
                <a:cs typeface="Segoe UI" pitchFamily="34" charset="0"/>
              </a:rPr>
              <a:t>Models</a:t>
            </a:r>
          </a:p>
        </p:txBody>
      </p:sp>
      <p:sp>
        <p:nvSpPr>
          <p:cNvPr id="4" name="Rectangle 3">
            <a:extLst>
              <a:ext uri="{FF2B5EF4-FFF2-40B4-BE49-F238E27FC236}">
                <a16:creationId xmlns:a16="http://schemas.microsoft.com/office/drawing/2014/main" id="{C1768AA7-F586-433F-9863-BF31AA41F45B}"/>
              </a:ext>
            </a:extLst>
          </p:cNvPr>
          <p:cNvSpPr/>
          <p:nvPr/>
        </p:nvSpPr>
        <p:spPr bwMode="auto">
          <a:xfrm>
            <a:off x="274638" y="1851309"/>
            <a:ext cx="7988416" cy="13827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bg1">
                    <a:lumMod val="50000"/>
                  </a:schemeClr>
                </a:solidFill>
                <a:ea typeface="Segoe UI" pitchFamily="34" charset="0"/>
                <a:cs typeface="Segoe UI" pitchFamily="34" charset="0"/>
              </a:rPr>
              <a:t>Ensemble</a:t>
            </a:r>
            <a:br>
              <a:rPr lang="en-US" sz="2400">
                <a:solidFill>
                  <a:schemeClr val="bg1">
                    <a:lumMod val="50000"/>
                  </a:schemeClr>
                </a:solidFill>
                <a:ea typeface="Segoe UI" pitchFamily="34" charset="0"/>
                <a:cs typeface="Segoe UI" pitchFamily="34" charset="0"/>
              </a:rPr>
            </a:br>
            <a:r>
              <a:rPr lang="en-US" sz="2400">
                <a:solidFill>
                  <a:schemeClr val="bg1">
                    <a:lumMod val="50000"/>
                  </a:schemeClr>
                </a:solidFill>
                <a:ea typeface="Segoe UI" pitchFamily="34" charset="0"/>
                <a:cs typeface="Segoe UI" pitchFamily="34" charset="0"/>
              </a:rPr>
              <a:t>Learning</a:t>
            </a:r>
          </a:p>
        </p:txBody>
      </p:sp>
      <p:grpSp>
        <p:nvGrpSpPr>
          <p:cNvPr id="157" name="Group 156">
            <a:extLst>
              <a:ext uri="{FF2B5EF4-FFF2-40B4-BE49-F238E27FC236}">
                <a16:creationId xmlns:a16="http://schemas.microsoft.com/office/drawing/2014/main" id="{76F10966-6DF6-404A-9439-5BB8FD4539F7}"/>
              </a:ext>
            </a:extLst>
          </p:cNvPr>
          <p:cNvGrpSpPr/>
          <p:nvPr/>
        </p:nvGrpSpPr>
        <p:grpSpPr>
          <a:xfrm>
            <a:off x="1750658" y="1985919"/>
            <a:ext cx="4953901" cy="1195681"/>
            <a:chOff x="2028860" y="1946959"/>
            <a:chExt cx="4953901" cy="1195681"/>
          </a:xfrm>
        </p:grpSpPr>
        <p:sp>
          <p:nvSpPr>
            <p:cNvPr id="51" name="Flowchart: Magnetic Disk 50">
              <a:extLst>
                <a:ext uri="{FF2B5EF4-FFF2-40B4-BE49-F238E27FC236}">
                  <a16:creationId xmlns:a16="http://schemas.microsoft.com/office/drawing/2014/main" id="{EF70F2BD-D971-4E96-A205-01DC087F4061}"/>
                </a:ext>
              </a:extLst>
            </p:cNvPr>
            <p:cNvSpPr/>
            <p:nvPr/>
          </p:nvSpPr>
          <p:spPr>
            <a:xfrm>
              <a:off x="3513863" y="2701633"/>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 name="Rectangle 52">
              <a:extLst>
                <a:ext uri="{FF2B5EF4-FFF2-40B4-BE49-F238E27FC236}">
                  <a16:creationId xmlns:a16="http://schemas.microsoft.com/office/drawing/2014/main" id="{C09BEAD9-ABE0-4DF6-9B9E-8A51620AD473}"/>
                </a:ext>
              </a:extLst>
            </p:cNvPr>
            <p:cNvSpPr/>
            <p:nvPr/>
          </p:nvSpPr>
          <p:spPr bwMode="auto">
            <a:xfrm>
              <a:off x="4488983" y="2137870"/>
              <a:ext cx="901230"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t>Model 1</a:t>
              </a:r>
            </a:p>
          </p:txBody>
        </p:sp>
        <p:sp>
          <p:nvSpPr>
            <p:cNvPr id="56" name="Flowchart: Magnetic Disk 55">
              <a:extLst>
                <a:ext uri="{FF2B5EF4-FFF2-40B4-BE49-F238E27FC236}">
                  <a16:creationId xmlns:a16="http://schemas.microsoft.com/office/drawing/2014/main" id="{F9452524-1404-4817-89AD-830AE540CBAA}"/>
                </a:ext>
              </a:extLst>
            </p:cNvPr>
            <p:cNvSpPr/>
            <p:nvPr/>
          </p:nvSpPr>
          <p:spPr>
            <a:xfrm>
              <a:off x="3513863" y="2324296"/>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8" name="Flowchart: Magnetic Disk 57">
              <a:extLst>
                <a:ext uri="{FF2B5EF4-FFF2-40B4-BE49-F238E27FC236}">
                  <a16:creationId xmlns:a16="http://schemas.microsoft.com/office/drawing/2014/main" id="{97EEF9E6-E931-447D-9F1E-080EB7107D1E}"/>
                </a:ext>
              </a:extLst>
            </p:cNvPr>
            <p:cNvSpPr/>
            <p:nvPr/>
          </p:nvSpPr>
          <p:spPr>
            <a:xfrm>
              <a:off x="3513863" y="1946959"/>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9" name="Rectangle 58">
              <a:extLst>
                <a:ext uri="{FF2B5EF4-FFF2-40B4-BE49-F238E27FC236}">
                  <a16:creationId xmlns:a16="http://schemas.microsoft.com/office/drawing/2014/main" id="{D8F9A0D6-A0F6-42FC-9B27-6B4395C00384}"/>
                </a:ext>
              </a:extLst>
            </p:cNvPr>
            <p:cNvSpPr/>
            <p:nvPr/>
          </p:nvSpPr>
          <p:spPr bwMode="auto">
            <a:xfrm>
              <a:off x="4488983" y="2649560"/>
              <a:ext cx="901230"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t>Model 2</a:t>
              </a:r>
            </a:p>
          </p:txBody>
        </p:sp>
        <p:sp>
          <p:nvSpPr>
            <p:cNvPr id="60" name="Rectangle 59">
              <a:extLst>
                <a:ext uri="{FF2B5EF4-FFF2-40B4-BE49-F238E27FC236}">
                  <a16:creationId xmlns:a16="http://schemas.microsoft.com/office/drawing/2014/main" id="{7EC09B69-DF6C-4740-A6DA-6702BCA17CF5}"/>
                </a:ext>
              </a:extLst>
            </p:cNvPr>
            <p:cNvSpPr/>
            <p:nvPr/>
          </p:nvSpPr>
          <p:spPr bwMode="auto">
            <a:xfrm>
              <a:off x="5670145" y="2387966"/>
              <a:ext cx="131261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err="1"/>
                <a:t>rxEnsemble</a:t>
              </a:r>
              <a:endParaRPr lang="en-US" sz="1360"/>
            </a:p>
          </p:txBody>
        </p:sp>
        <p:sp>
          <p:nvSpPr>
            <p:cNvPr id="61" name="Freeform 96">
              <a:extLst>
                <a:ext uri="{FF2B5EF4-FFF2-40B4-BE49-F238E27FC236}">
                  <a16:creationId xmlns:a16="http://schemas.microsoft.com/office/drawing/2014/main" id="{85D3C1B3-2E74-40E0-800A-B5BF4450C18F}"/>
                </a:ext>
              </a:extLst>
            </p:cNvPr>
            <p:cNvSpPr/>
            <p:nvPr/>
          </p:nvSpPr>
          <p:spPr bwMode="auto">
            <a:xfrm>
              <a:off x="6712861" y="2452543"/>
              <a:ext cx="172704" cy="195275"/>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cxnSp>
          <p:nvCxnSpPr>
            <p:cNvPr id="5" name="Straight Connector 4">
              <a:extLst>
                <a:ext uri="{FF2B5EF4-FFF2-40B4-BE49-F238E27FC236}">
                  <a16:creationId xmlns:a16="http://schemas.microsoft.com/office/drawing/2014/main" id="{806DDBD1-D8B2-4FAB-AD59-C31DA02797A5}"/>
                </a:ext>
              </a:extLst>
            </p:cNvPr>
            <p:cNvCxnSpPr>
              <a:cxnSpLocks/>
              <a:stCxn id="58" idx="4"/>
              <a:endCxn id="53" idx="1"/>
            </p:cNvCxnSpPr>
            <p:nvPr/>
          </p:nvCxnSpPr>
          <p:spPr>
            <a:xfrm>
              <a:off x="4128128" y="2167463"/>
              <a:ext cx="360855" cy="129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4B19ED8-FEE4-4444-B824-5FB99514A6A4}"/>
                </a:ext>
              </a:extLst>
            </p:cNvPr>
            <p:cNvCxnSpPr>
              <a:cxnSpLocks/>
              <a:stCxn id="56" idx="4"/>
              <a:endCxn id="59" idx="1"/>
            </p:cNvCxnSpPr>
            <p:nvPr/>
          </p:nvCxnSpPr>
          <p:spPr>
            <a:xfrm>
              <a:off x="4128128" y="2544800"/>
              <a:ext cx="360855" cy="2635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9D40D72-B05B-427F-A7B4-DAD9DBB647F3}"/>
                </a:ext>
              </a:extLst>
            </p:cNvPr>
            <p:cNvCxnSpPr>
              <a:cxnSpLocks/>
              <a:stCxn id="51" idx="4"/>
              <a:endCxn id="53" idx="1"/>
            </p:cNvCxnSpPr>
            <p:nvPr/>
          </p:nvCxnSpPr>
          <p:spPr>
            <a:xfrm flipV="1">
              <a:off x="4128128" y="2296704"/>
              <a:ext cx="360855" cy="6254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BD5565B-7695-453B-957F-2D5A87B9DDD8}"/>
                </a:ext>
              </a:extLst>
            </p:cNvPr>
            <p:cNvCxnSpPr>
              <a:cxnSpLocks/>
              <a:stCxn id="51" idx="4"/>
              <a:endCxn id="59" idx="1"/>
            </p:cNvCxnSpPr>
            <p:nvPr/>
          </p:nvCxnSpPr>
          <p:spPr>
            <a:xfrm flipV="1">
              <a:off x="4128128" y="2808394"/>
              <a:ext cx="360855" cy="1137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FF01668-18A6-431A-A31B-E1E5AA2BF8F7}"/>
                </a:ext>
              </a:extLst>
            </p:cNvPr>
            <p:cNvCxnSpPr>
              <a:cxnSpLocks/>
              <a:stCxn id="56" idx="4"/>
              <a:endCxn id="53" idx="1"/>
            </p:cNvCxnSpPr>
            <p:nvPr/>
          </p:nvCxnSpPr>
          <p:spPr>
            <a:xfrm flipV="1">
              <a:off x="4128128" y="2296704"/>
              <a:ext cx="360855" cy="2480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33D6BFC-C836-4029-9486-A4CD0209A43F}"/>
                </a:ext>
              </a:extLst>
            </p:cNvPr>
            <p:cNvCxnSpPr>
              <a:cxnSpLocks/>
              <a:stCxn id="58" idx="4"/>
              <a:endCxn id="59" idx="1"/>
            </p:cNvCxnSpPr>
            <p:nvPr/>
          </p:nvCxnSpPr>
          <p:spPr>
            <a:xfrm>
              <a:off x="4128128" y="2167463"/>
              <a:ext cx="360855" cy="6409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AF3588F-7DB5-437F-8083-23344C85389A}"/>
                </a:ext>
              </a:extLst>
            </p:cNvPr>
            <p:cNvCxnSpPr>
              <a:cxnSpLocks/>
              <a:stCxn id="53" idx="3"/>
              <a:endCxn id="60" idx="1"/>
            </p:cNvCxnSpPr>
            <p:nvPr/>
          </p:nvCxnSpPr>
          <p:spPr>
            <a:xfrm>
              <a:off x="5390213" y="2296704"/>
              <a:ext cx="279932" cy="2500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E2AEC69-974A-40A4-A70F-D6B572FE2BF4}"/>
                </a:ext>
              </a:extLst>
            </p:cNvPr>
            <p:cNvCxnSpPr>
              <a:cxnSpLocks/>
              <a:stCxn id="59" idx="3"/>
              <a:endCxn id="60" idx="1"/>
            </p:cNvCxnSpPr>
            <p:nvPr/>
          </p:nvCxnSpPr>
          <p:spPr>
            <a:xfrm flipV="1">
              <a:off x="5390213" y="2546800"/>
              <a:ext cx="279932" cy="2615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Content Placeholder 7">
              <a:extLst>
                <a:ext uri="{FF2B5EF4-FFF2-40B4-BE49-F238E27FC236}">
                  <a16:creationId xmlns:a16="http://schemas.microsoft.com/office/drawing/2014/main" id="{CF9C8D5F-3182-4514-BFD6-01A988638B7D}"/>
                </a:ext>
              </a:extLst>
            </p:cNvPr>
            <p:cNvSpPr txBox="1">
              <a:spLocks/>
            </p:cNvSpPr>
            <p:nvPr/>
          </p:nvSpPr>
          <p:spPr bwMode="auto">
            <a:xfrm>
              <a:off x="2028860" y="2065423"/>
              <a:ext cx="1468581" cy="71065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buClr>
                  <a:schemeClr val="tx2">
                    <a:lumMod val="40000"/>
                    <a:lumOff val="60000"/>
                  </a:schemeClr>
                </a:buClr>
                <a:buNone/>
              </a:pPr>
              <a:r>
                <a:rPr lang="en-US" sz="1800">
                  <a:solidFill>
                    <a:schemeClr val="tx1"/>
                  </a:solidFill>
                  <a:latin typeface="Arial" charset="0"/>
                </a:rPr>
                <a:t>Single or Distributed </a:t>
              </a:r>
            </a:p>
            <a:p>
              <a:pPr marL="0" indent="0" algn="ctr" eaLnBrk="1" hangingPunct="1">
                <a:buClr>
                  <a:schemeClr val="tx2">
                    <a:lumMod val="40000"/>
                    <a:lumOff val="60000"/>
                  </a:schemeClr>
                </a:buClr>
                <a:buNone/>
              </a:pPr>
              <a:r>
                <a:rPr lang="en-US" sz="1800">
                  <a:solidFill>
                    <a:schemeClr val="tx1"/>
                  </a:solidFill>
                  <a:latin typeface="Arial" charset="0"/>
                </a:rPr>
                <a:t>Data Sets</a:t>
              </a:r>
            </a:p>
          </p:txBody>
        </p:sp>
      </p:grpSp>
      <p:sp>
        <p:nvSpPr>
          <p:cNvPr id="165" name="Content Placeholder 7">
            <a:extLst>
              <a:ext uri="{FF2B5EF4-FFF2-40B4-BE49-F238E27FC236}">
                <a16:creationId xmlns:a16="http://schemas.microsoft.com/office/drawing/2014/main" id="{D1492AE7-995C-4881-88BC-9B50CEA9239E}"/>
              </a:ext>
            </a:extLst>
          </p:cNvPr>
          <p:cNvSpPr txBox="1">
            <a:spLocks/>
          </p:cNvSpPr>
          <p:nvPr/>
        </p:nvSpPr>
        <p:spPr bwMode="auto">
          <a:xfrm>
            <a:off x="8500992" y="4016735"/>
            <a:ext cx="3475415" cy="194079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buClr>
                <a:schemeClr val="tx2">
                  <a:lumMod val="40000"/>
                  <a:lumOff val="60000"/>
                </a:schemeClr>
              </a:buClr>
            </a:pPr>
            <a:r>
              <a:rPr lang="en-US" sz="1800" err="1">
                <a:solidFill>
                  <a:schemeClr val="tx1"/>
                </a:solidFill>
                <a:latin typeface="Arial" charset="0"/>
              </a:rPr>
              <a:t>ManyModels</a:t>
            </a:r>
            <a:r>
              <a:rPr lang="en-US" sz="1800">
                <a:solidFill>
                  <a:schemeClr val="tx1"/>
                </a:solidFill>
                <a:latin typeface="Arial" charset="0"/>
              </a:rPr>
              <a:t>:  </a:t>
            </a:r>
          </a:p>
          <a:p>
            <a:pPr lvl="1" eaLnBrk="1" hangingPunct="1">
              <a:buClr>
                <a:schemeClr val="tx2">
                  <a:lumMod val="40000"/>
                  <a:lumOff val="60000"/>
                </a:schemeClr>
              </a:buClr>
            </a:pPr>
            <a:r>
              <a:rPr lang="en-US" sz="1800">
                <a:solidFill>
                  <a:schemeClr val="tx1"/>
                </a:solidFill>
                <a:latin typeface="Arial" charset="0"/>
              </a:rPr>
              <a:t>Used to run model on each of many partitions.</a:t>
            </a:r>
          </a:p>
          <a:p>
            <a:pPr lvl="1" eaLnBrk="1" hangingPunct="1">
              <a:buClr>
                <a:schemeClr val="tx2">
                  <a:lumMod val="40000"/>
                  <a:lumOff val="60000"/>
                </a:schemeClr>
              </a:buClr>
            </a:pPr>
            <a:r>
              <a:rPr lang="en-US" sz="1800">
                <a:solidFill>
                  <a:schemeClr val="tx1"/>
                </a:solidFill>
                <a:latin typeface="Arial" charset="0"/>
              </a:rPr>
              <a:t>Returns one model trained to per cohort (partition) of data.</a:t>
            </a:r>
          </a:p>
        </p:txBody>
      </p:sp>
      <p:grpSp>
        <p:nvGrpSpPr>
          <p:cNvPr id="156" name="Group 155">
            <a:extLst>
              <a:ext uri="{FF2B5EF4-FFF2-40B4-BE49-F238E27FC236}">
                <a16:creationId xmlns:a16="http://schemas.microsoft.com/office/drawing/2014/main" id="{6D31E838-E295-41E9-9F06-CAB30A825E23}"/>
              </a:ext>
            </a:extLst>
          </p:cNvPr>
          <p:cNvGrpSpPr/>
          <p:nvPr/>
        </p:nvGrpSpPr>
        <p:grpSpPr>
          <a:xfrm>
            <a:off x="1825265" y="4372947"/>
            <a:ext cx="6285146" cy="1161895"/>
            <a:chOff x="2103467" y="4372947"/>
            <a:chExt cx="6285146" cy="1161895"/>
          </a:xfrm>
        </p:grpSpPr>
        <p:sp>
          <p:nvSpPr>
            <p:cNvPr id="122" name="Flowchart: Magnetic Disk 121">
              <a:extLst>
                <a:ext uri="{FF2B5EF4-FFF2-40B4-BE49-F238E27FC236}">
                  <a16:creationId xmlns:a16="http://schemas.microsoft.com/office/drawing/2014/main" id="{568441A3-1A90-4079-821D-02FB99032114}"/>
                </a:ext>
              </a:extLst>
            </p:cNvPr>
            <p:cNvSpPr/>
            <p:nvPr/>
          </p:nvSpPr>
          <p:spPr>
            <a:xfrm>
              <a:off x="3513863" y="5093835"/>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r>
                <a:rPr lang="en-US" sz="1400">
                  <a:solidFill>
                    <a:schemeClr val="bg1"/>
                  </a:solidFill>
                  <a:latin typeface="Calibri" panose="020F0502020204030204"/>
                </a:rPr>
                <a:t>P3</a:t>
              </a:r>
            </a:p>
          </p:txBody>
        </p:sp>
        <p:sp>
          <p:nvSpPr>
            <p:cNvPr id="123" name="Rectangle 122">
              <a:extLst>
                <a:ext uri="{FF2B5EF4-FFF2-40B4-BE49-F238E27FC236}">
                  <a16:creationId xmlns:a16="http://schemas.microsoft.com/office/drawing/2014/main" id="{F93BD331-CB5B-4E0B-9214-4788C62A2A7F}"/>
                </a:ext>
              </a:extLst>
            </p:cNvPr>
            <p:cNvSpPr/>
            <p:nvPr/>
          </p:nvSpPr>
          <p:spPr bwMode="auto">
            <a:xfrm>
              <a:off x="4488983" y="4434617"/>
              <a:ext cx="10390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t>Model P1</a:t>
              </a:r>
            </a:p>
          </p:txBody>
        </p:sp>
        <p:sp>
          <p:nvSpPr>
            <p:cNvPr id="124" name="Flowchart: Magnetic Disk 123">
              <a:extLst>
                <a:ext uri="{FF2B5EF4-FFF2-40B4-BE49-F238E27FC236}">
                  <a16:creationId xmlns:a16="http://schemas.microsoft.com/office/drawing/2014/main" id="{0A8B49F4-241E-4C98-9B21-3CDA8551CB23}"/>
                </a:ext>
              </a:extLst>
            </p:cNvPr>
            <p:cNvSpPr/>
            <p:nvPr/>
          </p:nvSpPr>
          <p:spPr>
            <a:xfrm>
              <a:off x="3513863" y="4750554"/>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r>
                <a:rPr lang="en-US" sz="1400">
                  <a:solidFill>
                    <a:schemeClr val="bg1"/>
                  </a:solidFill>
                  <a:latin typeface="Calibri" panose="020F0502020204030204"/>
                </a:rPr>
                <a:t>P2</a:t>
              </a:r>
            </a:p>
          </p:txBody>
        </p:sp>
        <p:sp>
          <p:nvSpPr>
            <p:cNvPr id="125" name="Flowchart: Magnetic Disk 124">
              <a:extLst>
                <a:ext uri="{FF2B5EF4-FFF2-40B4-BE49-F238E27FC236}">
                  <a16:creationId xmlns:a16="http://schemas.microsoft.com/office/drawing/2014/main" id="{4E45E44A-AE1A-4F09-821F-7929B811C78A}"/>
                </a:ext>
              </a:extLst>
            </p:cNvPr>
            <p:cNvSpPr/>
            <p:nvPr/>
          </p:nvSpPr>
          <p:spPr>
            <a:xfrm>
              <a:off x="3513863" y="4372947"/>
              <a:ext cx="614265" cy="441007"/>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r>
                <a:rPr lang="en-US" sz="1400">
                  <a:solidFill>
                    <a:schemeClr val="bg1"/>
                  </a:solidFill>
                  <a:latin typeface="Calibri" panose="020F0502020204030204"/>
                </a:rPr>
                <a:t>P1</a:t>
              </a:r>
            </a:p>
          </p:txBody>
        </p:sp>
        <p:sp>
          <p:nvSpPr>
            <p:cNvPr id="126" name="Rectangle 125">
              <a:extLst>
                <a:ext uri="{FF2B5EF4-FFF2-40B4-BE49-F238E27FC236}">
                  <a16:creationId xmlns:a16="http://schemas.microsoft.com/office/drawing/2014/main" id="{6CFC299B-399B-4534-8376-28BB122042C5}"/>
                </a:ext>
              </a:extLst>
            </p:cNvPr>
            <p:cNvSpPr/>
            <p:nvPr/>
          </p:nvSpPr>
          <p:spPr bwMode="auto">
            <a:xfrm>
              <a:off x="4488983" y="4812224"/>
              <a:ext cx="10374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t>Model P2</a:t>
              </a:r>
            </a:p>
          </p:txBody>
        </p:sp>
        <p:sp>
          <p:nvSpPr>
            <p:cNvPr id="127" name="Rectangle 126">
              <a:extLst>
                <a:ext uri="{FF2B5EF4-FFF2-40B4-BE49-F238E27FC236}">
                  <a16:creationId xmlns:a16="http://schemas.microsoft.com/office/drawing/2014/main" id="{4A4D6CA0-668E-4EDD-B757-87F07891C437}"/>
                </a:ext>
              </a:extLst>
            </p:cNvPr>
            <p:cNvSpPr/>
            <p:nvPr/>
          </p:nvSpPr>
          <p:spPr bwMode="auto">
            <a:xfrm>
              <a:off x="5813371" y="4571495"/>
              <a:ext cx="1086879" cy="790146"/>
            </a:xfrm>
            <a:prstGeom prst="rect">
              <a:avLst/>
            </a:prstGeom>
            <a:ln/>
          </p:spPr>
          <p:style>
            <a:lnRef idx="1">
              <a:schemeClr val="accent1"/>
            </a:lnRef>
            <a:fillRef idx="2">
              <a:schemeClr val="accent1"/>
            </a:fillRef>
            <a:effectRef idx="1">
              <a:schemeClr val="accent1"/>
            </a:effectRef>
            <a:fontRef idx="minor">
              <a:schemeClr val="dk1"/>
            </a:fontRef>
          </p:style>
          <p:txBody>
            <a:bodyPr anchor="t" anchorCtr="0"/>
            <a:lstStyle/>
            <a:p>
              <a:pPr>
                <a:defRPr/>
              </a:pPr>
              <a:r>
                <a:rPr lang="en-US" sz="1360"/>
                <a:t>Returns a set of Models</a:t>
              </a:r>
            </a:p>
          </p:txBody>
        </p:sp>
        <p:cxnSp>
          <p:nvCxnSpPr>
            <p:cNvPr id="130" name="Straight Connector 129">
              <a:extLst>
                <a:ext uri="{FF2B5EF4-FFF2-40B4-BE49-F238E27FC236}">
                  <a16:creationId xmlns:a16="http://schemas.microsoft.com/office/drawing/2014/main" id="{7C74A9A7-B115-48C0-9F5E-5B9BE03D8CC7}"/>
                </a:ext>
              </a:extLst>
            </p:cNvPr>
            <p:cNvCxnSpPr>
              <a:cxnSpLocks/>
              <a:stCxn id="124" idx="4"/>
              <a:endCxn id="126" idx="1"/>
            </p:cNvCxnSpPr>
            <p:nvPr/>
          </p:nvCxnSpPr>
          <p:spPr>
            <a:xfrm>
              <a:off x="4128128" y="4971058"/>
              <a:ext cx="36085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F03588F-B2DD-4FF3-B421-DFCD70580D32}"/>
                </a:ext>
              </a:extLst>
            </p:cNvPr>
            <p:cNvCxnSpPr>
              <a:cxnSpLocks/>
              <a:stCxn id="123" idx="3"/>
              <a:endCxn id="127" idx="1"/>
            </p:cNvCxnSpPr>
            <p:nvPr/>
          </p:nvCxnSpPr>
          <p:spPr>
            <a:xfrm>
              <a:off x="5528059" y="4593451"/>
              <a:ext cx="285312" cy="3731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EA7C780-7EDE-4B07-9881-DF3409C7DE36}"/>
                </a:ext>
              </a:extLst>
            </p:cNvPr>
            <p:cNvCxnSpPr>
              <a:cxnSpLocks/>
              <a:stCxn id="126" idx="3"/>
              <a:endCxn id="127" idx="1"/>
            </p:cNvCxnSpPr>
            <p:nvPr/>
          </p:nvCxnSpPr>
          <p:spPr>
            <a:xfrm flipV="1">
              <a:off x="5526459" y="4966568"/>
              <a:ext cx="286912" cy="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Content Placeholder 7">
              <a:extLst>
                <a:ext uri="{FF2B5EF4-FFF2-40B4-BE49-F238E27FC236}">
                  <a16:creationId xmlns:a16="http://schemas.microsoft.com/office/drawing/2014/main" id="{7DE38453-6906-462F-9F6F-9ECF3B7BD965}"/>
                </a:ext>
              </a:extLst>
            </p:cNvPr>
            <p:cNvSpPr txBox="1">
              <a:spLocks/>
            </p:cNvSpPr>
            <p:nvPr/>
          </p:nvSpPr>
          <p:spPr bwMode="auto">
            <a:xfrm>
              <a:off x="2103467" y="4436158"/>
              <a:ext cx="1468581" cy="71065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buClr>
                  <a:schemeClr val="tx2">
                    <a:lumMod val="40000"/>
                    <a:lumOff val="60000"/>
                  </a:schemeClr>
                </a:buClr>
                <a:buNone/>
              </a:pPr>
              <a:r>
                <a:rPr lang="en-US" sz="1800">
                  <a:solidFill>
                    <a:schemeClr val="tx1"/>
                  </a:solidFill>
                  <a:latin typeface="Arial" charset="0"/>
                </a:rPr>
                <a:t>Data Partitioned by Cohort</a:t>
              </a:r>
            </a:p>
          </p:txBody>
        </p:sp>
        <p:sp>
          <p:nvSpPr>
            <p:cNvPr id="143" name="Rectangle 142">
              <a:extLst>
                <a:ext uri="{FF2B5EF4-FFF2-40B4-BE49-F238E27FC236}">
                  <a16:creationId xmlns:a16="http://schemas.microsoft.com/office/drawing/2014/main" id="{4E0479C8-1464-41A5-A4BC-847D3329EA2A}"/>
                </a:ext>
              </a:extLst>
            </p:cNvPr>
            <p:cNvSpPr/>
            <p:nvPr/>
          </p:nvSpPr>
          <p:spPr bwMode="auto">
            <a:xfrm>
              <a:off x="4488983" y="5155504"/>
              <a:ext cx="1037476" cy="31766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t>Model P3</a:t>
              </a:r>
            </a:p>
          </p:txBody>
        </p:sp>
        <p:cxnSp>
          <p:nvCxnSpPr>
            <p:cNvPr id="146" name="Straight Connector 145">
              <a:extLst>
                <a:ext uri="{FF2B5EF4-FFF2-40B4-BE49-F238E27FC236}">
                  <a16:creationId xmlns:a16="http://schemas.microsoft.com/office/drawing/2014/main" id="{2218DBEF-0CC7-442B-89B8-6A0D20F73B6C}"/>
                </a:ext>
              </a:extLst>
            </p:cNvPr>
            <p:cNvCxnSpPr>
              <a:cxnSpLocks/>
              <a:stCxn id="122" idx="4"/>
              <a:endCxn id="143" idx="1"/>
            </p:cNvCxnSpPr>
            <p:nvPr/>
          </p:nvCxnSpPr>
          <p:spPr>
            <a:xfrm flipV="1">
              <a:off x="4128128" y="5314338"/>
              <a:ext cx="360855"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4A182A5-40AD-4408-8A4C-96582589D3B6}"/>
                </a:ext>
              </a:extLst>
            </p:cNvPr>
            <p:cNvCxnSpPr>
              <a:cxnSpLocks/>
              <a:stCxn id="143" idx="3"/>
              <a:endCxn id="127" idx="1"/>
            </p:cNvCxnSpPr>
            <p:nvPr/>
          </p:nvCxnSpPr>
          <p:spPr>
            <a:xfrm flipV="1">
              <a:off x="5526459" y="4966568"/>
              <a:ext cx="286912" cy="347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F95095E5-A006-4A76-BD50-5D55A1DEA7A0}"/>
                </a:ext>
              </a:extLst>
            </p:cNvPr>
            <p:cNvGrpSpPr/>
            <p:nvPr/>
          </p:nvGrpSpPr>
          <p:grpSpPr>
            <a:xfrm>
              <a:off x="7228451" y="4597816"/>
              <a:ext cx="989471" cy="632667"/>
              <a:chOff x="10295563" y="1073470"/>
              <a:chExt cx="989469" cy="836053"/>
            </a:xfrm>
          </p:grpSpPr>
          <p:sp>
            <p:nvSpPr>
              <p:cNvPr id="173" name="Rectangle 172">
                <a:extLst>
                  <a:ext uri="{FF2B5EF4-FFF2-40B4-BE49-F238E27FC236}">
                    <a16:creationId xmlns:a16="http://schemas.microsoft.com/office/drawing/2014/main" id="{06FEC1D7-4ADC-4A04-9AF1-EB7B2F656302}"/>
                  </a:ext>
                </a:extLst>
              </p:cNvPr>
              <p:cNvSpPr/>
              <p:nvPr/>
            </p:nvSpPr>
            <p:spPr bwMode="auto">
              <a:xfrm>
                <a:off x="10295563" y="1073470"/>
                <a:ext cx="989469" cy="221126"/>
              </a:xfrm>
              <a:prstGeom prst="rect">
                <a:avLst/>
              </a:prstGeom>
              <a:solidFill>
                <a:schemeClr val="accent2"/>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en-US" sz="1360">
                    <a:solidFill>
                      <a:schemeClr val="bg1"/>
                    </a:solidFill>
                  </a:rPr>
                  <a:t>Model P1</a:t>
                </a:r>
              </a:p>
            </p:txBody>
          </p:sp>
          <p:sp>
            <p:nvSpPr>
              <p:cNvPr id="174" name="Rectangle 173">
                <a:extLst>
                  <a:ext uri="{FF2B5EF4-FFF2-40B4-BE49-F238E27FC236}">
                    <a16:creationId xmlns:a16="http://schemas.microsoft.com/office/drawing/2014/main" id="{DB8437E7-046F-407D-A352-707A7D67E1E0}"/>
                  </a:ext>
                </a:extLst>
              </p:cNvPr>
              <p:cNvSpPr/>
              <p:nvPr/>
            </p:nvSpPr>
            <p:spPr bwMode="auto">
              <a:xfrm>
                <a:off x="10295563" y="1366816"/>
                <a:ext cx="989469" cy="221126"/>
              </a:xfrm>
              <a:prstGeom prst="rect">
                <a:avLst/>
              </a:prstGeom>
              <a:solidFill>
                <a:schemeClr val="accent2"/>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en-US" sz="1360">
                    <a:solidFill>
                      <a:schemeClr val="bg1"/>
                    </a:solidFill>
                  </a:rPr>
                  <a:t>Model P2</a:t>
                </a:r>
              </a:p>
            </p:txBody>
          </p:sp>
          <p:sp>
            <p:nvSpPr>
              <p:cNvPr id="175" name="Rectangle 174">
                <a:extLst>
                  <a:ext uri="{FF2B5EF4-FFF2-40B4-BE49-F238E27FC236}">
                    <a16:creationId xmlns:a16="http://schemas.microsoft.com/office/drawing/2014/main" id="{FB8C4EBA-F132-4A5B-9DCE-E7FA0A7F4AA9}"/>
                  </a:ext>
                </a:extLst>
              </p:cNvPr>
              <p:cNvSpPr/>
              <p:nvPr/>
            </p:nvSpPr>
            <p:spPr bwMode="auto">
              <a:xfrm>
                <a:off x="10295563" y="1688397"/>
                <a:ext cx="989469" cy="221126"/>
              </a:xfrm>
              <a:prstGeom prst="rect">
                <a:avLst/>
              </a:prstGeom>
              <a:solidFill>
                <a:schemeClr val="accent2"/>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en-US" sz="1360">
                    <a:solidFill>
                      <a:schemeClr val="bg1"/>
                    </a:solidFill>
                  </a:rPr>
                  <a:t>Model P3</a:t>
                </a:r>
              </a:p>
            </p:txBody>
          </p:sp>
        </p:grpSp>
        <p:sp>
          <p:nvSpPr>
            <p:cNvPr id="138" name="Left Brace 137">
              <a:extLst>
                <a:ext uri="{FF2B5EF4-FFF2-40B4-BE49-F238E27FC236}">
                  <a16:creationId xmlns:a16="http://schemas.microsoft.com/office/drawing/2014/main" id="{3107E78B-BCF5-40B5-8456-68D7C30EDA55}"/>
                </a:ext>
              </a:extLst>
            </p:cNvPr>
            <p:cNvSpPr/>
            <p:nvPr/>
          </p:nvSpPr>
          <p:spPr>
            <a:xfrm>
              <a:off x="7052892" y="4535540"/>
              <a:ext cx="175559" cy="78316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Left Brace 177">
              <a:extLst>
                <a:ext uri="{FF2B5EF4-FFF2-40B4-BE49-F238E27FC236}">
                  <a16:creationId xmlns:a16="http://schemas.microsoft.com/office/drawing/2014/main" id="{48D7DD19-4687-4785-9F28-A2D238BBC8EE}"/>
                </a:ext>
              </a:extLst>
            </p:cNvPr>
            <p:cNvSpPr/>
            <p:nvPr/>
          </p:nvSpPr>
          <p:spPr>
            <a:xfrm flipH="1">
              <a:off x="8213054" y="4524191"/>
              <a:ext cx="175559" cy="78316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449A0B5C-9664-4A6E-BAE2-DA2E2222A01B}"/>
                </a:ext>
              </a:extLst>
            </p:cNvPr>
            <p:cNvCxnSpPr>
              <a:cxnSpLocks/>
              <a:stCxn id="125" idx="4"/>
              <a:endCxn id="123" idx="1"/>
            </p:cNvCxnSpPr>
            <p:nvPr/>
          </p:nvCxnSpPr>
          <p:spPr>
            <a:xfrm>
              <a:off x="4128128" y="4593451"/>
              <a:ext cx="36085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F12AC4CC-9197-43D2-9A82-1A6FA4D6C966}"/>
              </a:ext>
            </a:extLst>
          </p:cNvPr>
          <p:cNvGrpSpPr/>
          <p:nvPr/>
        </p:nvGrpSpPr>
        <p:grpSpPr>
          <a:xfrm>
            <a:off x="6778562" y="2289410"/>
            <a:ext cx="1335721" cy="643586"/>
            <a:chOff x="7057760" y="2323642"/>
            <a:chExt cx="1335721" cy="643586"/>
          </a:xfrm>
        </p:grpSpPr>
        <p:sp>
          <p:nvSpPr>
            <p:cNvPr id="183" name="Rectangle 182">
              <a:extLst>
                <a:ext uri="{FF2B5EF4-FFF2-40B4-BE49-F238E27FC236}">
                  <a16:creationId xmlns:a16="http://schemas.microsoft.com/office/drawing/2014/main" id="{65D0CA34-E82F-420F-BEF5-5CD39FD4133B}"/>
                </a:ext>
              </a:extLst>
            </p:cNvPr>
            <p:cNvSpPr/>
            <p:nvPr/>
          </p:nvSpPr>
          <p:spPr bwMode="auto">
            <a:xfrm>
              <a:off x="7228451" y="2379600"/>
              <a:ext cx="989471" cy="514436"/>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en-US" sz="1360">
                  <a:solidFill>
                    <a:schemeClr val="bg1"/>
                  </a:solidFill>
                </a:rPr>
                <a:t>Ensemble Model</a:t>
              </a:r>
            </a:p>
          </p:txBody>
        </p:sp>
        <p:grpSp>
          <p:nvGrpSpPr>
            <p:cNvPr id="142" name="Group 141">
              <a:extLst>
                <a:ext uri="{FF2B5EF4-FFF2-40B4-BE49-F238E27FC236}">
                  <a16:creationId xmlns:a16="http://schemas.microsoft.com/office/drawing/2014/main" id="{1F3905F8-C0CC-4408-99D9-D9B055B19DCF}"/>
                </a:ext>
              </a:extLst>
            </p:cNvPr>
            <p:cNvGrpSpPr/>
            <p:nvPr/>
          </p:nvGrpSpPr>
          <p:grpSpPr>
            <a:xfrm>
              <a:off x="7057760" y="2323642"/>
              <a:ext cx="1335721" cy="643586"/>
              <a:chOff x="7057760" y="2323641"/>
              <a:chExt cx="1335721" cy="794513"/>
            </a:xfrm>
          </p:grpSpPr>
          <p:sp>
            <p:nvSpPr>
              <p:cNvPr id="184" name="Left Brace 183">
                <a:extLst>
                  <a:ext uri="{FF2B5EF4-FFF2-40B4-BE49-F238E27FC236}">
                    <a16:creationId xmlns:a16="http://schemas.microsoft.com/office/drawing/2014/main" id="{D1B9B1AD-63FF-49A6-AEDE-5A37E93D320F}"/>
                  </a:ext>
                </a:extLst>
              </p:cNvPr>
              <p:cNvSpPr/>
              <p:nvPr/>
            </p:nvSpPr>
            <p:spPr>
              <a:xfrm>
                <a:off x="7057760" y="2334990"/>
                <a:ext cx="175559" cy="78316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Left Brace 184">
                <a:extLst>
                  <a:ext uri="{FF2B5EF4-FFF2-40B4-BE49-F238E27FC236}">
                    <a16:creationId xmlns:a16="http://schemas.microsoft.com/office/drawing/2014/main" id="{4AD9D189-70E9-45E1-8ECA-4E8317E507FD}"/>
                  </a:ext>
                </a:extLst>
              </p:cNvPr>
              <p:cNvSpPr/>
              <p:nvPr/>
            </p:nvSpPr>
            <p:spPr>
              <a:xfrm flipH="1">
                <a:off x="8217922" y="2323641"/>
                <a:ext cx="175559" cy="78316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50" name="Picture 49">
            <a:extLst>
              <a:ext uri="{FF2B5EF4-FFF2-40B4-BE49-F238E27FC236}">
                <a16:creationId xmlns:a16="http://schemas.microsoft.com/office/drawing/2014/main" id="{9288EA01-1B4B-4F3E-AB97-7BB9033581C7}"/>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8333" y="2540340"/>
            <a:ext cx="783569" cy="726215"/>
          </a:xfrm>
          <a:prstGeom prst="rect">
            <a:avLst/>
          </a:prstGeom>
        </p:spPr>
      </p:pic>
    </p:spTree>
    <p:extLst>
      <p:ext uri="{BB962C8B-B14F-4D97-AF65-F5344CB8AC3E}">
        <p14:creationId xmlns:p14="http://schemas.microsoft.com/office/powerpoint/2010/main" val="34405143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Microsoft’s approach to advanced analytics</a:t>
            </a:r>
          </a:p>
        </p:txBody>
      </p:sp>
      <p:grpSp>
        <p:nvGrpSpPr>
          <p:cNvPr id="98" name="Group 97"/>
          <p:cNvGrpSpPr/>
          <p:nvPr/>
        </p:nvGrpSpPr>
        <p:grpSpPr>
          <a:xfrm>
            <a:off x="8304328" y="1574003"/>
            <a:ext cx="3859873" cy="5123660"/>
            <a:chOff x="8304328" y="1574003"/>
            <a:chExt cx="3859873" cy="5123660"/>
          </a:xfrm>
        </p:grpSpPr>
        <p:sp>
          <p:nvSpPr>
            <p:cNvPr id="52" name="Rectangle 51"/>
            <p:cNvSpPr/>
            <p:nvPr/>
          </p:nvSpPr>
          <p:spPr bwMode="auto">
            <a:xfrm>
              <a:off x="8304328" y="1574003"/>
              <a:ext cx="3857510" cy="34491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304328" y="5023111"/>
              <a:ext cx="3859873" cy="16745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latin typeface="+mj-lt"/>
                  <a:ea typeface="Segoe UI" pitchFamily="34" charset="0"/>
                  <a:cs typeface="Segoe UI" pitchFamily="34" charset="0"/>
                </a:rPr>
                <a:t>Solutions to accelerate time </a:t>
              </a:r>
              <a:br>
                <a:rPr lang="en-US" sz="3200">
                  <a:gradFill>
                    <a:gsLst>
                      <a:gs pos="0">
                        <a:srgbClr val="FFFFFF"/>
                      </a:gs>
                      <a:gs pos="100000">
                        <a:srgbClr val="FFFFFF"/>
                      </a:gs>
                    </a:gsLst>
                    <a:lin ang="5400000" scaled="0"/>
                  </a:gradFill>
                  <a:latin typeface="+mj-lt"/>
                  <a:ea typeface="Segoe UI" pitchFamily="34" charset="0"/>
                  <a:cs typeface="Segoe UI" pitchFamily="34" charset="0"/>
                </a:rPr>
              </a:br>
              <a:r>
                <a:rPr lang="en-US" sz="3200">
                  <a:gradFill>
                    <a:gsLst>
                      <a:gs pos="0">
                        <a:srgbClr val="FFFFFF"/>
                      </a:gs>
                      <a:gs pos="100000">
                        <a:srgbClr val="FFFFFF"/>
                      </a:gs>
                    </a:gsLst>
                    <a:lin ang="5400000" scaled="0"/>
                  </a:gradFill>
                  <a:latin typeface="+mj-lt"/>
                  <a:ea typeface="Segoe UI" pitchFamily="34" charset="0"/>
                  <a:cs typeface="Segoe UI" pitchFamily="34" charset="0"/>
                </a:rPr>
                <a:t>to value</a:t>
              </a:r>
            </a:p>
          </p:txBody>
        </p:sp>
        <p:sp>
          <p:nvSpPr>
            <p:cNvPr id="57" name="TextBox 56"/>
            <p:cNvSpPr txBox="1"/>
            <p:nvPr/>
          </p:nvSpPr>
          <p:spPr>
            <a:xfrm>
              <a:off x="9578320" y="3730803"/>
              <a:ext cx="1272425" cy="629801"/>
            </a:xfrm>
            <a:prstGeom prst="rect">
              <a:avLst/>
            </a:prstGeom>
            <a:noFill/>
          </p:spPr>
          <p:txBody>
            <a:bodyPr wrap="square" lIns="182880" tIns="146304" rIns="182880" bIns="146304" rtlCol="0">
              <a:spAutoFit/>
            </a:bodyPr>
            <a:lstStyle/>
            <a:p>
              <a:pPr marL="0" marR="0" lvl="0" indent="0" algn="ctr" defTabSz="950973" rtl="0" eaLnBrk="1" fontAlgn="auto" latinLnBrk="0" hangingPunct="1">
                <a:lnSpc>
                  <a:spcPct val="90000"/>
                </a:lnSpc>
                <a:spcBef>
                  <a:spcPts val="0"/>
                </a:spcBef>
                <a:spcAft>
                  <a:spcPts val="624"/>
                </a:spcAft>
                <a:buClrTx/>
                <a:buSzTx/>
                <a:buFontTx/>
                <a:buNone/>
                <a:tabLst/>
                <a:defRPr/>
              </a:pPr>
              <a:r>
                <a:rPr kumimoji="0" lang="en-US" sz="1600" i="0" u="none" strike="noStrike" kern="0" cap="none" spc="0" normalizeH="0" baseline="0" noProof="0">
                  <a:ln>
                    <a:noFill/>
                  </a:ln>
                  <a:gradFill>
                    <a:gsLst>
                      <a:gs pos="55752">
                        <a:srgbClr val="505050"/>
                      </a:gs>
                      <a:gs pos="80000">
                        <a:srgbClr val="505050"/>
                      </a:gs>
                    </a:gsLst>
                    <a:lin ang="16200000" scaled="1"/>
                  </a:gradFill>
                  <a:effectLst/>
                  <a:uLnTx/>
                  <a:uFillTx/>
                  <a:latin typeface="Segoe UI" panose="020B0502040204020203" pitchFamily="34" charset="0"/>
                  <a:cs typeface="Segoe UI" panose="020B0502040204020203" pitchFamily="34" charset="0"/>
                </a:rPr>
                <a:t>Agility</a:t>
              </a:r>
            </a:p>
          </p:txBody>
        </p:sp>
        <p:sp>
          <p:nvSpPr>
            <p:cNvPr id="56" name="TextBox 55"/>
            <p:cNvSpPr txBox="1"/>
            <p:nvPr/>
          </p:nvSpPr>
          <p:spPr>
            <a:xfrm>
              <a:off x="8451462" y="3730803"/>
              <a:ext cx="1062054" cy="629801"/>
            </a:xfrm>
            <a:prstGeom prst="rect">
              <a:avLst/>
            </a:prstGeom>
            <a:noFill/>
          </p:spPr>
          <p:txBody>
            <a:bodyPr wrap="square" lIns="182880" tIns="146304" rIns="182880" bIns="146304" rtlCol="0">
              <a:spAutoFit/>
            </a:bodyPr>
            <a:lstStyle/>
            <a:p>
              <a:pPr marL="0" marR="0" lvl="0" indent="0" algn="ctr" defTabSz="950973" rtl="0" eaLnBrk="1" fontAlgn="auto" latinLnBrk="0" hangingPunct="1">
                <a:lnSpc>
                  <a:spcPct val="90000"/>
                </a:lnSpc>
                <a:spcBef>
                  <a:spcPts val="0"/>
                </a:spcBef>
                <a:spcAft>
                  <a:spcPts val="624"/>
                </a:spcAft>
                <a:buClrTx/>
                <a:buSzTx/>
                <a:buFontTx/>
                <a:buNone/>
                <a:tabLst/>
                <a:defRPr/>
              </a:pPr>
              <a:r>
                <a:rPr kumimoji="0" lang="en-US" sz="1600" i="0" u="none" strike="noStrike" kern="0" cap="none" spc="0" normalizeH="0" baseline="0" noProof="0">
                  <a:ln>
                    <a:noFill/>
                  </a:ln>
                  <a:gradFill>
                    <a:gsLst>
                      <a:gs pos="55752">
                        <a:srgbClr val="505050"/>
                      </a:gs>
                      <a:gs pos="80000">
                        <a:srgbClr val="505050"/>
                      </a:gs>
                    </a:gsLst>
                    <a:lin ang="16200000" scaled="1"/>
                  </a:gradFill>
                  <a:effectLst/>
                  <a:uLnTx/>
                  <a:uFillTx/>
                  <a:latin typeface="Segoe UI" panose="020B0502040204020203" pitchFamily="34" charset="0"/>
                  <a:cs typeface="Segoe UI" panose="020B0502040204020203" pitchFamily="34" charset="0"/>
                </a:rPr>
                <a:t>Scale</a:t>
              </a:r>
            </a:p>
          </p:txBody>
        </p:sp>
        <p:grpSp>
          <p:nvGrpSpPr>
            <p:cNvPr id="26" name="Group 25"/>
            <p:cNvGrpSpPr/>
            <p:nvPr/>
          </p:nvGrpSpPr>
          <p:grpSpPr>
            <a:xfrm>
              <a:off x="8482110" y="2297849"/>
              <a:ext cx="1002390" cy="1002389"/>
              <a:chOff x="8745132" y="3223287"/>
              <a:chExt cx="822960" cy="822960"/>
            </a:xfrm>
          </p:grpSpPr>
          <p:sp>
            <p:nvSpPr>
              <p:cNvPr id="60" name="Oval 59"/>
              <p:cNvSpPr/>
              <p:nvPr/>
            </p:nvSpPr>
            <p:spPr>
              <a:xfrm>
                <a:off x="8745132" y="3223287"/>
                <a:ext cx="822960" cy="822960"/>
              </a:xfrm>
              <a:prstGeom prst="ellipse">
                <a:avLst/>
              </a:prstGeom>
              <a:solidFill>
                <a:schemeClr val="bg1"/>
              </a:solidFill>
              <a:ln w="25400" cap="flat" cmpd="sng" algn="ctr">
                <a:solidFill>
                  <a:schemeClr val="tx1">
                    <a:lumMod val="20000"/>
                    <a:lumOff val="80000"/>
                  </a:schemeClr>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 name="Group 60"/>
              <p:cNvGrpSpPr/>
              <p:nvPr/>
            </p:nvGrpSpPr>
            <p:grpSpPr>
              <a:xfrm>
                <a:off x="9119210" y="3387185"/>
                <a:ext cx="212916" cy="333241"/>
                <a:chOff x="5899587" y="5608804"/>
                <a:chExt cx="789923" cy="1236332"/>
              </a:xfrm>
              <a:solidFill>
                <a:schemeClr val="accent2"/>
              </a:solidFill>
            </p:grpSpPr>
            <p:sp>
              <p:nvSpPr>
                <p:cNvPr id="62" name="Rounded Rectangle 51"/>
                <p:cNvSpPr/>
                <p:nvPr/>
              </p:nvSpPr>
              <p:spPr>
                <a:xfrm rot="16200000" flipH="1" flipV="1">
                  <a:off x="5540984" y="6054199"/>
                  <a:ext cx="989767" cy="9897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52"/>
                <p:cNvSpPr/>
                <p:nvPr/>
              </p:nvSpPr>
              <p:spPr>
                <a:xfrm rot="12151123" flipH="1" flipV="1">
                  <a:off x="6029665" y="6746159"/>
                  <a:ext cx="659845" cy="9897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p:cNvSpPr/>
                <p:nvPr/>
              </p:nvSpPr>
              <p:spPr>
                <a:xfrm rot="9000000" flipH="1" flipV="1">
                  <a:off x="5899587" y="6499919"/>
                  <a:ext cx="284836" cy="28483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8" name="TextBox 57"/>
            <p:cNvSpPr txBox="1"/>
            <p:nvPr/>
          </p:nvSpPr>
          <p:spPr>
            <a:xfrm>
              <a:off x="10737619" y="3730803"/>
              <a:ext cx="1416280" cy="629801"/>
            </a:xfrm>
            <a:prstGeom prst="rect">
              <a:avLst/>
            </a:prstGeom>
            <a:noFill/>
          </p:spPr>
          <p:txBody>
            <a:bodyPr wrap="square" lIns="182880" tIns="146304" rIns="182880" bIns="146304" rtlCol="0">
              <a:spAutoFit/>
            </a:bodyPr>
            <a:lstStyle/>
            <a:p>
              <a:pPr marL="0" marR="0" lvl="0" indent="0" algn="ctr" defTabSz="950973" rtl="0" eaLnBrk="1" fontAlgn="auto" latinLnBrk="0" hangingPunct="1">
                <a:lnSpc>
                  <a:spcPct val="90000"/>
                </a:lnSpc>
                <a:spcBef>
                  <a:spcPts val="0"/>
                </a:spcBef>
                <a:spcAft>
                  <a:spcPts val="624"/>
                </a:spcAft>
                <a:buClrTx/>
                <a:buSzTx/>
                <a:buFontTx/>
                <a:buNone/>
                <a:tabLst/>
                <a:defRPr/>
              </a:pPr>
              <a:r>
                <a:rPr kumimoji="0" lang="en-US" sz="1600" i="0" u="none" strike="noStrike" kern="0" cap="none" spc="0" normalizeH="0" baseline="0" noProof="0">
                  <a:ln>
                    <a:noFill/>
                  </a:ln>
                  <a:gradFill>
                    <a:gsLst>
                      <a:gs pos="55752">
                        <a:srgbClr val="505050"/>
                      </a:gs>
                      <a:gs pos="80000">
                        <a:srgbClr val="505050"/>
                      </a:gs>
                    </a:gsLst>
                    <a:lin ang="16200000" scaled="1"/>
                  </a:gradFill>
                  <a:effectLst/>
                  <a:uLnTx/>
                  <a:uFillTx/>
                  <a:latin typeface="Segoe UI" panose="020B0502040204020203" pitchFamily="34" charset="0"/>
                  <a:cs typeface="Segoe UI" panose="020B0502040204020203" pitchFamily="34" charset="0"/>
                </a:rPr>
                <a:t>Low cost</a:t>
              </a:r>
            </a:p>
          </p:txBody>
        </p:sp>
        <p:grpSp>
          <p:nvGrpSpPr>
            <p:cNvPr id="29" name="Group 28"/>
            <p:cNvGrpSpPr/>
            <p:nvPr/>
          </p:nvGrpSpPr>
          <p:grpSpPr>
            <a:xfrm>
              <a:off x="10944565" y="2297849"/>
              <a:ext cx="1002390" cy="1002389"/>
              <a:chOff x="10766802" y="3272865"/>
              <a:chExt cx="822960" cy="822960"/>
            </a:xfrm>
          </p:grpSpPr>
          <p:sp>
            <p:nvSpPr>
              <p:cNvPr id="66" name="Oval 65"/>
              <p:cNvSpPr/>
              <p:nvPr/>
            </p:nvSpPr>
            <p:spPr>
              <a:xfrm>
                <a:off x="10766802" y="3272865"/>
                <a:ext cx="822960" cy="822960"/>
              </a:xfrm>
              <a:prstGeom prst="ellipse">
                <a:avLst/>
              </a:prstGeom>
              <a:solidFill>
                <a:schemeClr val="bg1"/>
              </a:solidFill>
              <a:ln w="25400" cap="flat" cmpd="sng" algn="ctr">
                <a:solidFill>
                  <a:schemeClr val="tx1">
                    <a:lumMod val="20000"/>
                    <a:lumOff val="80000"/>
                  </a:schemeClr>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Freeform 62"/>
              <p:cNvSpPr>
                <a:spLocks noChangeAspect="1"/>
              </p:cNvSpPr>
              <p:nvPr/>
            </p:nvSpPr>
            <p:spPr bwMode="auto">
              <a:xfrm>
                <a:off x="11039814" y="3505200"/>
                <a:ext cx="286464" cy="291614"/>
              </a:xfrm>
              <a:custGeom>
                <a:avLst/>
                <a:gdLst>
                  <a:gd name="connsiteX0" fmla="*/ 1948755 w 3955295"/>
                  <a:gd name="connsiteY0" fmla="*/ 369 h 4130833"/>
                  <a:gd name="connsiteX1" fmla="*/ 2105837 w 3955295"/>
                  <a:gd name="connsiteY1" fmla="*/ 1511994 h 4130833"/>
                  <a:gd name="connsiteX2" fmla="*/ 2916462 w 3955295"/>
                  <a:gd name="connsiteY2" fmla="*/ 1468237 h 4130833"/>
                  <a:gd name="connsiteX3" fmla="*/ 3838822 w 3955295"/>
                  <a:gd name="connsiteY3" fmla="*/ 1719838 h 4130833"/>
                  <a:gd name="connsiteX4" fmla="*/ 3575916 w 3955295"/>
                  <a:gd name="connsiteY4" fmla="*/ 2146466 h 4130833"/>
                  <a:gd name="connsiteX5" fmla="*/ 3954939 w 3955295"/>
                  <a:gd name="connsiteY5" fmla="*/ 2489956 h 4130833"/>
                  <a:gd name="connsiteX6" fmla="*/ 3545244 w 3955295"/>
                  <a:gd name="connsiteY6" fmla="*/ 2835634 h 4130833"/>
                  <a:gd name="connsiteX7" fmla="*/ 3832249 w 3955295"/>
                  <a:gd name="connsiteY7" fmla="*/ 3170373 h 4130833"/>
                  <a:gd name="connsiteX8" fmla="*/ 3400646 w 3955295"/>
                  <a:gd name="connsiteY8" fmla="*/ 3472295 h 4130833"/>
                  <a:gd name="connsiteX9" fmla="*/ 3643834 w 3955295"/>
                  <a:gd name="connsiteY9" fmla="*/ 3706393 h 4130833"/>
                  <a:gd name="connsiteX10" fmla="*/ 2776246 w 3955295"/>
                  <a:gd name="connsiteY10" fmla="*/ 4111895 h 4130833"/>
                  <a:gd name="connsiteX11" fmla="*/ 2636753 w 3955295"/>
                  <a:gd name="connsiteY11" fmla="*/ 4120038 h 4130833"/>
                  <a:gd name="connsiteX12" fmla="*/ 2636753 w 3955295"/>
                  <a:gd name="connsiteY12" fmla="*/ 4130833 h 4130833"/>
                  <a:gd name="connsiteX13" fmla="*/ 2272343 w 3955295"/>
                  <a:gd name="connsiteY13" fmla="*/ 4130833 h 4130833"/>
                  <a:gd name="connsiteX14" fmla="*/ 0 w 3955295"/>
                  <a:gd name="connsiteY14" fmla="*/ 4130833 h 4130833"/>
                  <a:gd name="connsiteX15" fmla="*/ 0 w 3955295"/>
                  <a:gd name="connsiteY15" fmla="*/ 2043959 h 4130833"/>
                  <a:gd name="connsiteX16" fmla="*/ 916730 w 3955295"/>
                  <a:gd name="connsiteY16" fmla="*/ 2043959 h 4130833"/>
                  <a:gd name="connsiteX17" fmla="*/ 918243 w 3955295"/>
                  <a:gd name="connsiteY17" fmla="*/ 2019742 h 4130833"/>
                  <a:gd name="connsiteX18" fmla="*/ 964388 w 3955295"/>
                  <a:gd name="connsiteY18" fmla="*/ 1781097 h 4130833"/>
                  <a:gd name="connsiteX19" fmla="*/ 962197 w 3955295"/>
                  <a:gd name="connsiteY19" fmla="*/ 1772346 h 4130833"/>
                  <a:gd name="connsiteX20" fmla="*/ 990679 w 3955295"/>
                  <a:gd name="connsiteY20" fmla="*/ 1741716 h 4130833"/>
                  <a:gd name="connsiteX21" fmla="*/ 992870 w 3955295"/>
                  <a:gd name="connsiteY21" fmla="*/ 1741716 h 4130833"/>
                  <a:gd name="connsiteX22" fmla="*/ 1498963 w 3955295"/>
                  <a:gd name="connsiteY22" fmla="*/ 1032858 h 4130833"/>
                  <a:gd name="connsiteX23" fmla="*/ 1899894 w 3955295"/>
                  <a:gd name="connsiteY23" fmla="*/ 6763 h 4130833"/>
                  <a:gd name="connsiteX24" fmla="*/ 1948755 w 3955295"/>
                  <a:gd name="connsiteY24" fmla="*/ 369 h 41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55295" h="4130833">
                    <a:moveTo>
                      <a:pt x="1948755" y="369"/>
                    </a:moveTo>
                    <a:cubicBezTo>
                      <a:pt x="2434479" y="-24420"/>
                      <a:pt x="2330812" y="1206791"/>
                      <a:pt x="2105837" y="1511994"/>
                    </a:cubicBezTo>
                    <a:cubicBezTo>
                      <a:pt x="2456377" y="1490115"/>
                      <a:pt x="2782818" y="1472613"/>
                      <a:pt x="2916462" y="1468237"/>
                    </a:cubicBezTo>
                    <a:cubicBezTo>
                      <a:pt x="3245094" y="1455110"/>
                      <a:pt x="3777477" y="1487927"/>
                      <a:pt x="3838822" y="1719838"/>
                    </a:cubicBezTo>
                    <a:cubicBezTo>
                      <a:pt x="3900167" y="1962688"/>
                      <a:pt x="3830058" y="2102709"/>
                      <a:pt x="3575916" y="2146466"/>
                    </a:cubicBezTo>
                    <a:cubicBezTo>
                      <a:pt x="3799386" y="2183659"/>
                      <a:pt x="3961511" y="2343371"/>
                      <a:pt x="3954939" y="2489956"/>
                    </a:cubicBezTo>
                    <a:cubicBezTo>
                      <a:pt x="3963702" y="2689049"/>
                      <a:pt x="3810341" y="2840010"/>
                      <a:pt x="3545244" y="2835634"/>
                    </a:cubicBezTo>
                    <a:cubicBezTo>
                      <a:pt x="3746805" y="2890330"/>
                      <a:pt x="3841013" y="3006286"/>
                      <a:pt x="3832249" y="3170373"/>
                    </a:cubicBezTo>
                    <a:cubicBezTo>
                      <a:pt x="3825677" y="3325710"/>
                      <a:pt x="3676697" y="3465731"/>
                      <a:pt x="3400646" y="3472295"/>
                    </a:cubicBezTo>
                    <a:cubicBezTo>
                      <a:pt x="3558389" y="3516051"/>
                      <a:pt x="3637261" y="3564184"/>
                      <a:pt x="3643834" y="3706393"/>
                    </a:cubicBezTo>
                    <a:cubicBezTo>
                      <a:pt x="3655336" y="3959088"/>
                      <a:pt x="3261389" y="4071488"/>
                      <a:pt x="2776246" y="4111895"/>
                    </a:cubicBezTo>
                    <a:lnTo>
                      <a:pt x="2636753" y="4120038"/>
                    </a:lnTo>
                    <a:lnTo>
                      <a:pt x="2636753" y="4130833"/>
                    </a:lnTo>
                    <a:lnTo>
                      <a:pt x="2272343" y="4130833"/>
                    </a:lnTo>
                    <a:lnTo>
                      <a:pt x="0" y="4130833"/>
                    </a:lnTo>
                    <a:lnTo>
                      <a:pt x="0" y="2043959"/>
                    </a:lnTo>
                    <a:lnTo>
                      <a:pt x="916730" y="2043959"/>
                    </a:lnTo>
                    <a:lnTo>
                      <a:pt x="918243" y="2019742"/>
                    </a:lnTo>
                    <a:cubicBezTo>
                      <a:pt x="927828" y="1912504"/>
                      <a:pt x="942480" y="1825948"/>
                      <a:pt x="964388" y="1781097"/>
                    </a:cubicBezTo>
                    <a:cubicBezTo>
                      <a:pt x="964388" y="1776722"/>
                      <a:pt x="962197" y="1774534"/>
                      <a:pt x="962197" y="1772346"/>
                    </a:cubicBezTo>
                    <a:cubicBezTo>
                      <a:pt x="962197" y="1772346"/>
                      <a:pt x="962197" y="1772346"/>
                      <a:pt x="990679" y="1741716"/>
                    </a:cubicBezTo>
                    <a:cubicBezTo>
                      <a:pt x="990679" y="1741716"/>
                      <a:pt x="992870" y="1741716"/>
                      <a:pt x="992870" y="1741716"/>
                    </a:cubicBezTo>
                    <a:cubicBezTo>
                      <a:pt x="1148422" y="1485740"/>
                      <a:pt x="1389419" y="1319464"/>
                      <a:pt x="1498963" y="1032858"/>
                    </a:cubicBezTo>
                    <a:cubicBezTo>
                      <a:pt x="1711478" y="479335"/>
                      <a:pt x="1558117" y="76773"/>
                      <a:pt x="1899894" y="6763"/>
                    </a:cubicBezTo>
                    <a:cubicBezTo>
                      <a:pt x="1916805" y="3276"/>
                      <a:pt x="1933086" y="1169"/>
                      <a:pt x="1948755" y="369"/>
                    </a:cubicBezTo>
                    <a:close/>
                  </a:path>
                </a:pathLst>
              </a:custGeom>
              <a:noFill/>
              <a:ln w="25400" cap="flat" cmpd="sng" algn="ctr">
                <a:solidFill>
                  <a:schemeClr val="accent2"/>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8" name="Group 27"/>
            <p:cNvGrpSpPr/>
            <p:nvPr/>
          </p:nvGrpSpPr>
          <p:grpSpPr>
            <a:xfrm>
              <a:off x="9713337" y="2297849"/>
              <a:ext cx="1002390" cy="1002389"/>
              <a:chOff x="9714115" y="1941967"/>
              <a:chExt cx="822960" cy="822960"/>
            </a:xfrm>
          </p:grpSpPr>
          <p:sp>
            <p:nvSpPr>
              <p:cNvPr id="72" name="Oval 71"/>
              <p:cNvSpPr/>
              <p:nvPr/>
            </p:nvSpPr>
            <p:spPr>
              <a:xfrm>
                <a:off x="9714115" y="1941967"/>
                <a:ext cx="822960" cy="822960"/>
              </a:xfrm>
              <a:prstGeom prst="ellipse">
                <a:avLst/>
              </a:prstGeom>
              <a:solidFill>
                <a:schemeClr val="bg1"/>
              </a:solidFill>
              <a:ln w="25400" cap="flat" cmpd="sng" algn="ctr">
                <a:solidFill>
                  <a:schemeClr val="tx1">
                    <a:lumMod val="20000"/>
                    <a:lumOff val="80000"/>
                  </a:schemeClr>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63"/>
              <p:cNvSpPr>
                <a:spLocks/>
              </p:cNvSpPr>
              <p:nvPr/>
            </p:nvSpPr>
            <p:spPr bwMode="auto">
              <a:xfrm>
                <a:off x="9935477" y="2234743"/>
                <a:ext cx="380237" cy="237409"/>
              </a:xfrm>
              <a:custGeom>
                <a:avLst/>
                <a:gdLst>
                  <a:gd name="connsiteX0" fmla="*/ 0 w 371759"/>
                  <a:gd name="connsiteY0" fmla="*/ 228045 h 251082"/>
                  <a:gd name="connsiteX1" fmla="*/ 355929 w 371759"/>
                  <a:gd name="connsiteY1" fmla="*/ 228045 h 251082"/>
                  <a:gd name="connsiteX2" fmla="*/ 355929 w 371759"/>
                  <a:gd name="connsiteY2" fmla="*/ 251082 h 251082"/>
                  <a:gd name="connsiteX3" fmla="*/ 0 w 371759"/>
                  <a:gd name="connsiteY3" fmla="*/ 251082 h 251082"/>
                  <a:gd name="connsiteX4" fmla="*/ 293431 w 371759"/>
                  <a:gd name="connsiteY4" fmla="*/ 0 h 251082"/>
                  <a:gd name="connsiteX5" fmla="*/ 371759 w 371759"/>
                  <a:gd name="connsiteY5" fmla="*/ 0 h 251082"/>
                  <a:gd name="connsiteX6" fmla="*/ 371759 w 371759"/>
                  <a:gd name="connsiteY6" fmla="*/ 79480 h 251082"/>
                  <a:gd name="connsiteX7" fmla="*/ 348722 w 371759"/>
                  <a:gd name="connsiteY7" fmla="*/ 79480 h 251082"/>
                  <a:gd name="connsiteX8" fmla="*/ 348722 w 371759"/>
                  <a:gd name="connsiteY8" fmla="*/ 40316 h 251082"/>
                  <a:gd name="connsiteX9" fmla="*/ 216256 w 371759"/>
                  <a:gd name="connsiteY9" fmla="*/ 176237 h 251082"/>
                  <a:gd name="connsiteX10" fmla="*/ 116043 w 371759"/>
                  <a:gd name="connsiteY10" fmla="*/ 74872 h 251082"/>
                  <a:gd name="connsiteX11" fmla="*/ 23893 w 371759"/>
                  <a:gd name="connsiteY11" fmla="*/ 168174 h 251082"/>
                  <a:gd name="connsiteX12" fmla="*/ 10070 w 371759"/>
                  <a:gd name="connsiteY12" fmla="*/ 150896 h 251082"/>
                  <a:gd name="connsiteX13" fmla="*/ 116043 w 371759"/>
                  <a:gd name="connsiteY13" fmla="*/ 40316 h 251082"/>
                  <a:gd name="connsiteX14" fmla="*/ 216256 w 371759"/>
                  <a:gd name="connsiteY14" fmla="*/ 142833 h 251082"/>
                  <a:gd name="connsiteX15" fmla="*/ 334899 w 371759"/>
                  <a:gd name="connsiteY15" fmla="*/ 23038 h 251082"/>
                  <a:gd name="connsiteX16" fmla="*/ 293431 w 371759"/>
                  <a:gd name="connsiteY16" fmla="*/ 23038 h 25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759" h="251082">
                    <a:moveTo>
                      <a:pt x="0" y="228045"/>
                    </a:moveTo>
                    <a:lnTo>
                      <a:pt x="355929" y="228045"/>
                    </a:lnTo>
                    <a:lnTo>
                      <a:pt x="355929" y="251082"/>
                    </a:lnTo>
                    <a:lnTo>
                      <a:pt x="0" y="251082"/>
                    </a:lnTo>
                    <a:close/>
                    <a:moveTo>
                      <a:pt x="293431" y="0"/>
                    </a:moveTo>
                    <a:lnTo>
                      <a:pt x="371759" y="0"/>
                    </a:lnTo>
                    <a:lnTo>
                      <a:pt x="371759" y="79480"/>
                    </a:lnTo>
                    <a:lnTo>
                      <a:pt x="348722" y="79480"/>
                    </a:lnTo>
                    <a:lnTo>
                      <a:pt x="348722" y="40316"/>
                    </a:lnTo>
                    <a:lnTo>
                      <a:pt x="216256" y="176237"/>
                    </a:lnTo>
                    <a:lnTo>
                      <a:pt x="116043" y="74872"/>
                    </a:lnTo>
                    <a:lnTo>
                      <a:pt x="23893" y="168174"/>
                    </a:lnTo>
                    <a:lnTo>
                      <a:pt x="10070" y="150896"/>
                    </a:lnTo>
                    <a:lnTo>
                      <a:pt x="116043" y="40316"/>
                    </a:lnTo>
                    <a:lnTo>
                      <a:pt x="216256" y="142833"/>
                    </a:lnTo>
                    <a:lnTo>
                      <a:pt x="334899" y="23038"/>
                    </a:lnTo>
                    <a:lnTo>
                      <a:pt x="293431" y="23038"/>
                    </a:lnTo>
                    <a:close/>
                  </a:path>
                </a:pathLst>
              </a:custGeom>
              <a:solidFill>
                <a:schemeClr val="accent2"/>
              </a:solidFill>
              <a:ln w="9525">
                <a:noFill/>
                <a:round/>
                <a:headEnd/>
                <a:tailEnd/>
              </a:ln>
              <a:extLst/>
            </p:spPr>
            <p:txBody>
              <a:bodyPr vert="horz" wrap="square" lIns="93234" tIns="46616" rIns="93234" bIns="46616" numCol="1" anchor="t" anchorCtr="0" compatLnSpc="1">
                <a:prstTxWarp prst="textNoShape">
                  <a:avLst/>
                </a:prstTxWarp>
                <a:noAutofit/>
              </a:bodyPr>
              <a:lstStyle/>
              <a:p>
                <a:pPr marL="0" marR="0" lvl="0" indent="0" algn="l" defTabSz="95093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31" name="Straight Connector 30"/>
            <p:cNvCxnSpPr>
              <a:stCxn id="60" idx="4"/>
            </p:cNvCxnSpPr>
            <p:nvPr/>
          </p:nvCxnSpPr>
          <p:spPr>
            <a:xfrm flipH="1">
              <a:off x="8982489" y="3300238"/>
              <a:ext cx="816" cy="367994"/>
            </a:xfrm>
            <a:prstGeom prst="line">
              <a:avLst/>
            </a:prstGeom>
            <a:ln w="25400">
              <a:solidFill>
                <a:schemeClr val="tx1">
                  <a:lumMod val="20000"/>
                  <a:lumOff val="8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10227742" y="3300238"/>
              <a:ext cx="816" cy="367994"/>
            </a:xfrm>
            <a:prstGeom prst="line">
              <a:avLst/>
            </a:prstGeom>
            <a:ln w="25400">
              <a:solidFill>
                <a:schemeClr val="tx1">
                  <a:lumMod val="20000"/>
                  <a:lumOff val="8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1472995" y="3300238"/>
              <a:ext cx="816" cy="367994"/>
            </a:xfrm>
            <a:prstGeom prst="line">
              <a:avLst/>
            </a:prstGeom>
            <a:ln w="25400">
              <a:solidFill>
                <a:schemeClr val="tx1">
                  <a:lumMod val="20000"/>
                  <a:lumOff val="8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4282795" y="1574003"/>
            <a:ext cx="3867176" cy="5123660"/>
            <a:chOff x="4282795" y="1574003"/>
            <a:chExt cx="3867176" cy="5123660"/>
          </a:xfrm>
        </p:grpSpPr>
        <p:sp>
          <p:nvSpPr>
            <p:cNvPr id="50" name="Rectangle 49"/>
            <p:cNvSpPr/>
            <p:nvPr/>
          </p:nvSpPr>
          <p:spPr bwMode="auto">
            <a:xfrm>
              <a:off x="4290097" y="1574003"/>
              <a:ext cx="3859874" cy="34491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290098" y="5023111"/>
              <a:ext cx="3859873" cy="16745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latin typeface="+mj-lt"/>
                  <a:ea typeface="Segoe UI" pitchFamily="34" charset="0"/>
                  <a:cs typeface="Segoe UI" pitchFamily="34" charset="0"/>
                </a:rPr>
                <a:t>AI Driven </a:t>
              </a:r>
              <a:br>
                <a:rPr lang="en-US" sz="3200">
                  <a:gradFill>
                    <a:gsLst>
                      <a:gs pos="0">
                        <a:srgbClr val="FFFFFF"/>
                      </a:gs>
                      <a:gs pos="100000">
                        <a:srgbClr val="FFFFFF"/>
                      </a:gs>
                    </a:gsLst>
                    <a:lin ang="5400000" scaled="0"/>
                  </a:gradFill>
                  <a:latin typeface="+mj-lt"/>
                  <a:ea typeface="Segoe UI" pitchFamily="34" charset="0"/>
                  <a:cs typeface="Segoe UI" pitchFamily="34" charset="0"/>
                </a:rPr>
              </a:br>
              <a:r>
                <a:rPr lang="en-US" sz="3200">
                  <a:gradFill>
                    <a:gsLst>
                      <a:gs pos="0">
                        <a:srgbClr val="FFFFFF"/>
                      </a:gs>
                      <a:gs pos="100000">
                        <a:srgbClr val="FFFFFF"/>
                      </a:gs>
                    </a:gsLst>
                    <a:lin ang="5400000" scaled="0"/>
                  </a:gradFill>
                  <a:latin typeface="+mj-lt"/>
                  <a:ea typeface="Segoe UI" pitchFamily="34" charset="0"/>
                  <a:cs typeface="Segoe UI" pitchFamily="34" charset="0"/>
                </a:rPr>
                <a:t>Innovation</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82704" y="1862593"/>
              <a:ext cx="1635642" cy="659709"/>
            </a:xfrm>
            <a:prstGeom prst="rect">
              <a:avLst/>
            </a:prstGeom>
          </p:spPr>
        </p:pic>
        <p:pic>
          <p:nvPicPr>
            <p:cNvPr id="5124" name="Picture 4" descr="Image result for cortana logo 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762598" y="2922883"/>
              <a:ext cx="812734" cy="8127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xbox logo 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499308" y="4224856"/>
              <a:ext cx="1386941" cy="4268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kype logo 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621564" y="4203637"/>
              <a:ext cx="1182299" cy="5225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452740" y="2944539"/>
              <a:ext cx="1453183" cy="779991"/>
            </a:xfrm>
            <a:prstGeom prst="rect">
              <a:avLst/>
            </a:prstGeom>
          </p:spPr>
        </p:pic>
        <p:cxnSp>
          <p:nvCxnSpPr>
            <p:cNvPr id="33" name="Straight Connector 32"/>
            <p:cNvCxnSpPr/>
            <p:nvPr/>
          </p:nvCxnSpPr>
          <p:spPr>
            <a:xfrm>
              <a:off x="4282795" y="2737562"/>
              <a:ext cx="3861080" cy="0"/>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282795" y="3887230"/>
              <a:ext cx="3861080" cy="0"/>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a:endCxn id="50" idx="2"/>
            </p:cNvCxnSpPr>
            <p:nvPr/>
          </p:nvCxnSpPr>
          <p:spPr>
            <a:xfrm>
              <a:off x="6220034" y="2743200"/>
              <a:ext cx="0" cy="2279911"/>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253720" y="1571897"/>
            <a:ext cx="3874718" cy="5125766"/>
            <a:chOff x="253720" y="1571897"/>
            <a:chExt cx="3874718" cy="5125766"/>
          </a:xfrm>
        </p:grpSpPr>
        <p:sp>
          <p:nvSpPr>
            <p:cNvPr id="3" name="Rectangle 2"/>
            <p:cNvSpPr/>
            <p:nvPr/>
          </p:nvSpPr>
          <p:spPr bwMode="auto">
            <a:xfrm>
              <a:off x="262647" y="1574003"/>
              <a:ext cx="3865791" cy="34491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68565" y="5023111"/>
              <a:ext cx="3859873" cy="16745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latin typeface="+mj-lt"/>
                  <a:ea typeface="Segoe UI" pitchFamily="34" charset="0"/>
                  <a:cs typeface="Segoe UI" pitchFamily="34" charset="0"/>
                </a:rPr>
                <a:t>Works with what you have </a:t>
              </a:r>
            </a:p>
          </p:txBody>
        </p:sp>
        <p:grpSp>
          <p:nvGrpSpPr>
            <p:cNvPr id="24" name="Group 23"/>
            <p:cNvGrpSpPr/>
            <p:nvPr/>
          </p:nvGrpSpPr>
          <p:grpSpPr>
            <a:xfrm>
              <a:off x="3081914" y="4036175"/>
              <a:ext cx="517502" cy="811496"/>
              <a:chOff x="2021923" y="2951457"/>
              <a:chExt cx="624688" cy="979574"/>
            </a:xfrm>
          </p:grpSpPr>
          <p:sp>
            <p:nvSpPr>
              <p:cNvPr id="20" name="Freeform 106"/>
              <p:cNvSpPr>
                <a:spLocks noChangeAspect="1"/>
              </p:cNvSpPr>
              <p:nvPr/>
            </p:nvSpPr>
            <p:spPr bwMode="black">
              <a:xfrm>
                <a:off x="2021924" y="3310745"/>
                <a:ext cx="624687" cy="620286"/>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06"/>
              <p:cNvSpPr>
                <a:spLocks noChangeAspect="1"/>
              </p:cNvSpPr>
              <p:nvPr/>
            </p:nvSpPr>
            <p:spPr bwMode="black">
              <a:xfrm>
                <a:off x="2021923" y="2951457"/>
                <a:ext cx="624687" cy="620286"/>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 name="Freeform 52"/>
            <p:cNvSpPr>
              <a:spLocks noChangeAspect="1"/>
            </p:cNvSpPr>
            <p:nvPr/>
          </p:nvSpPr>
          <p:spPr bwMode="auto">
            <a:xfrm>
              <a:off x="477767" y="4163720"/>
              <a:ext cx="947967" cy="576614"/>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accent2"/>
            </a:solidFill>
            <a:ln w="28575">
              <a:noFill/>
            </a:ln>
            <a:extLst/>
          </p:spPr>
          <p:txBody>
            <a:bodyPr vert="horz" wrap="square" lIns="93182" tIns="46591" rIns="93182" bIns="4659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148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22" name="Straight Arrow Connector 21"/>
            <p:cNvCxnSpPr>
              <a:cxnSpLocks/>
            </p:cNvCxnSpPr>
            <p:nvPr/>
          </p:nvCxnSpPr>
          <p:spPr>
            <a:xfrm>
              <a:off x="1713225" y="4519476"/>
              <a:ext cx="1022439" cy="0"/>
            </a:xfrm>
            <a:prstGeom prst="straightConnector1">
              <a:avLst/>
            </a:prstGeom>
            <a:noFill/>
            <a:ln w="28575" cap="flat" cmpd="sng" algn="ctr">
              <a:solidFill>
                <a:srgbClr val="505050"/>
              </a:solidFill>
              <a:prstDash val="solid"/>
              <a:headEnd type="triangle"/>
              <a:tailEnd type="triangle"/>
            </a:ln>
            <a:effectLst/>
          </p:spPr>
        </p:cxnSp>
        <p:sp>
          <p:nvSpPr>
            <p:cNvPr id="35" name="TextBox 34"/>
            <p:cNvSpPr txBox="1"/>
            <p:nvPr/>
          </p:nvSpPr>
          <p:spPr>
            <a:xfrm>
              <a:off x="1507705" y="4055063"/>
              <a:ext cx="1410053" cy="442608"/>
            </a:xfrm>
            <a:prstGeom prst="rect">
              <a:avLst/>
            </a:prstGeom>
            <a:noFill/>
          </p:spPr>
          <p:txBody>
            <a:bodyPr wrap="square" lIns="190207" tIns="152166" rIns="190207" bIns="152166" rtlCol="0">
              <a:noAutofit/>
            </a:bodyPr>
            <a:lstStyle/>
            <a:p>
              <a:pPr marL="0" marR="0" lvl="0" indent="0" algn="ctr" defTabSz="950973" rtl="0" eaLnBrk="1" fontAlgn="auto" latinLnBrk="0" hangingPunct="1">
                <a:lnSpc>
                  <a:spcPct val="90000"/>
                </a:lnSpc>
                <a:spcBef>
                  <a:spcPts val="0"/>
                </a:spcBef>
                <a:spcAft>
                  <a:spcPts val="624"/>
                </a:spcAft>
                <a:buClrTx/>
                <a:buSzTx/>
                <a:buFontTx/>
                <a:buNone/>
                <a:tabLst/>
                <a:defRPr/>
              </a:pPr>
              <a:r>
                <a:rPr kumimoji="0" lang="en-US" sz="1400" b="0" i="0" u="none" strike="noStrike" kern="0" cap="none" spc="0" normalizeH="0" baseline="0" noProof="0">
                  <a:ln>
                    <a:noFill/>
                  </a:ln>
                  <a:gradFill>
                    <a:gsLst>
                      <a:gs pos="60177">
                        <a:srgbClr val="505050"/>
                      </a:gs>
                      <a:gs pos="50000">
                        <a:srgbClr val="505050"/>
                      </a:gs>
                    </a:gsLst>
                    <a:lin ang="16200000" scaled="1"/>
                  </a:gradFill>
                  <a:effectLst/>
                  <a:uLnTx/>
                  <a:uFillTx/>
                  <a:latin typeface="Segoe UI" panose="020B0502040204020203" pitchFamily="34" charset="0"/>
                  <a:ea typeface="+mn-ea"/>
                  <a:cs typeface="Segoe UI" panose="020B0502040204020203" pitchFamily="34" charset="0"/>
                </a:rPr>
                <a:t>Hybrid</a:t>
              </a:r>
            </a:p>
          </p:txBody>
        </p:sp>
        <p:pic>
          <p:nvPicPr>
            <p:cNvPr id="54" name="Picture 53"/>
            <p:cNvPicPr>
              <a:picLocks noChangeAspect="1"/>
            </p:cNvPicPr>
            <p:nvPr/>
          </p:nvPicPr>
          <p:blipFill>
            <a:blip r:embed="rId8"/>
            <a:stretch>
              <a:fillRect/>
            </a:stretch>
          </p:blipFill>
          <p:spPr>
            <a:xfrm>
              <a:off x="2273115" y="3359708"/>
              <a:ext cx="1614807" cy="383135"/>
            </a:xfrm>
            <a:prstGeom prst="rect">
              <a:avLst/>
            </a:prstGeom>
          </p:spPr>
        </p:pic>
        <p:pic>
          <p:nvPicPr>
            <p:cNvPr id="68" name="Picture 67"/>
            <p:cNvPicPr>
              <a:picLocks noChangeAspect="1"/>
            </p:cNvPicPr>
            <p:nvPr/>
          </p:nvPicPr>
          <p:blipFill>
            <a:blip r:embed="rId9"/>
            <a:stretch>
              <a:fillRect/>
            </a:stretch>
          </p:blipFill>
          <p:spPr>
            <a:xfrm>
              <a:off x="2528165" y="2731739"/>
              <a:ext cx="1104706" cy="256203"/>
            </a:xfrm>
            <a:prstGeom prst="rect">
              <a:avLst/>
            </a:prstGeom>
          </p:spPr>
        </p:pic>
        <p:pic>
          <p:nvPicPr>
            <p:cNvPr id="69" name="Picture 2" descr="Image result for sql server logo pn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500830" y="2700731"/>
              <a:ext cx="1249516" cy="31821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linux svg"/>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1850849" y="1712720"/>
              <a:ext cx="566155" cy="66466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r studio logo"/>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3051643" y="1745914"/>
              <a:ext cx="703603" cy="615652"/>
            </a:xfrm>
            <a:prstGeom prst="rect">
              <a:avLst/>
            </a:prstGeom>
            <a:noFill/>
            <a:extLst>
              <a:ext uri="{909E8E84-426E-40DD-AFC4-6F175D3DCCD1}">
                <a14:hiddenFill xmlns:a14="http://schemas.microsoft.com/office/drawing/2010/main">
                  <a:solidFill>
                    <a:srgbClr val="FFFFFF"/>
                  </a:solidFill>
                </a14:hiddenFill>
              </a:ext>
            </a:extLst>
          </p:spPr>
        </p:pic>
        <p:sp>
          <p:nvSpPr>
            <p:cNvPr id="78" name="Freeform 130"/>
            <p:cNvSpPr>
              <a:spLocks noChangeAspect="1" noEditPoints="1"/>
            </p:cNvSpPr>
            <p:nvPr/>
          </p:nvSpPr>
          <p:spPr bwMode="black">
            <a:xfrm>
              <a:off x="665562" y="1843668"/>
              <a:ext cx="496488" cy="49447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Image result for spark logo 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707891" y="3329096"/>
              <a:ext cx="835395" cy="44435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Straight Connector 88"/>
            <p:cNvCxnSpPr/>
            <p:nvPr/>
          </p:nvCxnSpPr>
          <p:spPr>
            <a:xfrm>
              <a:off x="253720" y="3887230"/>
              <a:ext cx="3861080" cy="0"/>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53720" y="2529356"/>
              <a:ext cx="3861080" cy="0"/>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53720" y="3172855"/>
              <a:ext cx="3861080" cy="0"/>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a:off x="2009984" y="2529840"/>
              <a:ext cx="0" cy="1356360"/>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a:off x="1487469" y="1571897"/>
              <a:ext cx="0" cy="968103"/>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2751119" y="1571897"/>
              <a:ext cx="0" cy="968103"/>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4385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anim calcmode="lin" valueType="num">
                                      <p:cBhvr>
                                        <p:cTn id="13" dur="1000" fill="hold"/>
                                        <p:tgtEl>
                                          <p:spTgt spid="96"/>
                                        </p:tgtEl>
                                        <p:attrNameLst>
                                          <p:attrName>ppt_x</p:attrName>
                                        </p:attrNameLst>
                                      </p:cBhvr>
                                      <p:tavLst>
                                        <p:tav tm="0">
                                          <p:val>
                                            <p:strVal val="#ppt_x"/>
                                          </p:val>
                                        </p:tav>
                                        <p:tav tm="100000">
                                          <p:val>
                                            <p:strVal val="#ppt_x"/>
                                          </p:val>
                                        </p:tav>
                                      </p:tavLst>
                                    </p:anim>
                                    <p:anim calcmode="lin" valueType="num">
                                      <p:cBhvr>
                                        <p:cTn id="14" dur="1000" fill="hold"/>
                                        <p:tgtEl>
                                          <p:spTgt spid="9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1000"/>
                                        <p:tgtEl>
                                          <p:spTgt spid="98"/>
                                        </p:tgtEl>
                                      </p:cBhvr>
                                    </p:animEffect>
                                    <p:anim calcmode="lin" valueType="num">
                                      <p:cBhvr>
                                        <p:cTn id="18" dur="1000" fill="hold"/>
                                        <p:tgtEl>
                                          <p:spTgt spid="98"/>
                                        </p:tgtEl>
                                        <p:attrNameLst>
                                          <p:attrName>ppt_x</p:attrName>
                                        </p:attrNameLst>
                                      </p:cBhvr>
                                      <p:tavLst>
                                        <p:tav tm="0">
                                          <p:val>
                                            <p:strVal val="#ppt_x"/>
                                          </p:val>
                                        </p:tav>
                                        <p:tav tm="100000">
                                          <p:val>
                                            <p:strVal val="#ppt_x"/>
                                          </p:val>
                                        </p:tav>
                                      </p:tavLst>
                                    </p:anim>
                                    <p:anim calcmode="lin" valueType="num">
                                      <p:cBhvr>
                                        <p:cTn id="19"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534643B-106D-4574-A2F8-AAE0BA9EC458}"/>
              </a:ext>
            </a:extLst>
          </p:cNvPr>
          <p:cNvSpPr/>
          <p:nvPr/>
        </p:nvSpPr>
        <p:spPr bwMode="auto">
          <a:xfrm>
            <a:off x="2216727" y="4135723"/>
            <a:ext cx="9458037" cy="1617798"/>
          </a:xfrm>
          <a:custGeom>
            <a:avLst/>
            <a:gdLst>
              <a:gd name="connsiteX0" fmla="*/ 0 w 9458037"/>
              <a:gd name="connsiteY0" fmla="*/ 2503054 h 2530763"/>
              <a:gd name="connsiteX1" fmla="*/ 9458037 w 9458037"/>
              <a:gd name="connsiteY1" fmla="*/ 2530763 h 2530763"/>
              <a:gd name="connsiteX2" fmla="*/ 9393382 w 9458037"/>
              <a:gd name="connsiteY2" fmla="*/ 2216727 h 2530763"/>
              <a:gd name="connsiteX3" fmla="*/ 9310255 w 9458037"/>
              <a:gd name="connsiteY3" fmla="*/ 203200 h 2530763"/>
              <a:gd name="connsiteX4" fmla="*/ 6456218 w 9458037"/>
              <a:gd name="connsiteY4" fmla="*/ 0 h 2530763"/>
              <a:gd name="connsiteX5" fmla="*/ 0 w 9458037"/>
              <a:gd name="connsiteY5" fmla="*/ 2503054 h 253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58037" h="2530763">
                <a:moveTo>
                  <a:pt x="0" y="2503054"/>
                </a:moveTo>
                <a:lnTo>
                  <a:pt x="9458037" y="2530763"/>
                </a:lnTo>
                <a:lnTo>
                  <a:pt x="9393382" y="2216727"/>
                </a:lnTo>
                <a:lnTo>
                  <a:pt x="9310255" y="203200"/>
                </a:lnTo>
                <a:lnTo>
                  <a:pt x="6456218" y="0"/>
                </a:lnTo>
                <a:lnTo>
                  <a:pt x="0" y="2503054"/>
                </a:ln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 Placeholder 176">
            <a:extLst>
              <a:ext uri="{FF2B5EF4-FFF2-40B4-BE49-F238E27FC236}">
                <a16:creationId xmlns:a16="http://schemas.microsoft.com/office/drawing/2014/main" id="{1E030383-4D48-4A7D-B64F-A5239F13733B}"/>
              </a:ext>
            </a:extLst>
          </p:cNvPr>
          <p:cNvSpPr>
            <a:spLocks noGrp="1"/>
          </p:cNvSpPr>
          <p:nvPr>
            <p:ph type="body" sz="quarter" idx="11"/>
          </p:nvPr>
        </p:nvSpPr>
        <p:spPr/>
        <p:txBody>
          <a:bodyPr/>
          <a:lstStyle/>
          <a:p>
            <a:r>
              <a:rPr lang="en-US"/>
              <a:t>Scale</a:t>
            </a:r>
          </a:p>
        </p:txBody>
      </p:sp>
      <p:sp>
        <p:nvSpPr>
          <p:cNvPr id="2" name="Title 1">
            <a:extLst>
              <a:ext uri="{FF2B5EF4-FFF2-40B4-BE49-F238E27FC236}">
                <a16:creationId xmlns:a16="http://schemas.microsoft.com/office/drawing/2014/main" id="{B6D3D8DC-48A6-4710-B9B0-E2E708F5E926}"/>
              </a:ext>
            </a:extLst>
          </p:cNvPr>
          <p:cNvSpPr>
            <a:spLocks noGrp="1"/>
          </p:cNvSpPr>
          <p:nvPr>
            <p:ph type="title"/>
          </p:nvPr>
        </p:nvSpPr>
        <p:spPr/>
        <p:txBody>
          <a:bodyPr/>
          <a:lstStyle/>
          <a:p>
            <a:pPr lvl="0"/>
            <a:r>
              <a:rPr lang="en-US"/>
              <a:t>Scale your analytics to big data</a:t>
            </a:r>
          </a:p>
        </p:txBody>
      </p:sp>
      <p:sp>
        <p:nvSpPr>
          <p:cNvPr id="3" name="Text Placeholder 2">
            <a:extLst>
              <a:ext uri="{FF2B5EF4-FFF2-40B4-BE49-F238E27FC236}">
                <a16:creationId xmlns:a16="http://schemas.microsoft.com/office/drawing/2014/main" id="{5BEAD4B2-72AF-4FAE-A2B5-7845A0EBD5D1}"/>
              </a:ext>
            </a:extLst>
          </p:cNvPr>
          <p:cNvSpPr>
            <a:spLocks noGrp="1"/>
          </p:cNvSpPr>
          <p:nvPr>
            <p:ph idx="1"/>
          </p:nvPr>
        </p:nvSpPr>
        <p:spPr>
          <a:xfrm>
            <a:off x="1731816" y="1216152"/>
            <a:ext cx="7340766" cy="3998018"/>
          </a:xfrm>
        </p:spPr>
        <p:txBody>
          <a:bodyPr/>
          <a:lstStyle/>
          <a:p>
            <a:r>
              <a:rPr lang="en-US" sz="1800" err="1"/>
              <a:t>RevoScaleR</a:t>
            </a:r>
            <a:r>
              <a:rPr lang="en-US" sz="1800"/>
              <a:t> </a:t>
            </a:r>
          </a:p>
          <a:p>
            <a:pPr lvl="1"/>
            <a:r>
              <a:rPr lang="en-US" sz="1800"/>
              <a:t>Parallel distributed algorithms, transforms, tests, and scoring</a:t>
            </a:r>
          </a:p>
          <a:p>
            <a:pPr lvl="1"/>
            <a:r>
              <a:rPr lang="en-US" sz="1800"/>
              <a:t>Platform independent</a:t>
            </a:r>
          </a:p>
          <a:p>
            <a:pPr lvl="1"/>
            <a:r>
              <a:rPr lang="en-US" sz="1800"/>
              <a:t>Linear scale-out &amp; scale-up</a:t>
            </a:r>
          </a:p>
          <a:p>
            <a:r>
              <a:rPr lang="en-US" sz="1800"/>
              <a:t>Microsoft Machine Learning Library</a:t>
            </a:r>
          </a:p>
          <a:p>
            <a:pPr lvl="1"/>
            <a:r>
              <a:rPr lang="en-US" sz="1800"/>
              <a:t>Fast distributed analytic algorithms</a:t>
            </a:r>
          </a:p>
          <a:p>
            <a:pPr lvl="1"/>
            <a:r>
              <a:rPr lang="en-US" sz="1800"/>
              <a:t>Deep learning tools</a:t>
            </a:r>
          </a:p>
          <a:p>
            <a:pPr lvl="1"/>
            <a:r>
              <a:rPr lang="en-US" sz="1800"/>
              <a:t>Many-models on partitioned data</a:t>
            </a:r>
          </a:p>
          <a:p>
            <a:pPr lvl="1"/>
            <a:r>
              <a:rPr lang="en-US" sz="1800"/>
              <a:t>Ensemble learning on partitioned data</a:t>
            </a:r>
          </a:p>
          <a:p>
            <a:pPr lvl="1"/>
            <a:r>
              <a:rPr lang="en-US" sz="1800"/>
              <a:t>Pretrained Sentiment &amp; Image </a:t>
            </a:r>
            <a:r>
              <a:rPr lang="en-US" sz="1800" err="1"/>
              <a:t>Featurizers</a:t>
            </a:r>
            <a:endParaRPr lang="en-US" sz="1800"/>
          </a:p>
          <a:p>
            <a:pPr lvl="0"/>
            <a:r>
              <a:rPr lang="en-US" sz="1800"/>
              <a:t>Create custom parallel algorithms and functions:</a:t>
            </a:r>
          </a:p>
          <a:p>
            <a:pPr lvl="1"/>
            <a:r>
              <a:rPr lang="en-US" sz="1800"/>
              <a:t>PEMA-R, </a:t>
            </a:r>
            <a:r>
              <a:rPr lang="en-US" sz="1800" err="1"/>
              <a:t>rxExec</a:t>
            </a:r>
            <a:r>
              <a:rPr lang="en-US" sz="1800"/>
              <a:t>, </a:t>
            </a:r>
            <a:r>
              <a:rPr lang="en-US" sz="1800" err="1"/>
              <a:t>rxExecBy</a:t>
            </a:r>
            <a:r>
              <a:rPr lang="en-US" sz="1800"/>
              <a:t> &amp; </a:t>
            </a:r>
            <a:br>
              <a:rPr lang="en-US" sz="1800"/>
            </a:br>
            <a:r>
              <a:rPr lang="en-US" sz="1800" err="1"/>
              <a:t>rxDataSetp</a:t>
            </a:r>
            <a:r>
              <a:rPr lang="en-US" sz="1800"/>
              <a:t> frameworks</a:t>
            </a:r>
          </a:p>
        </p:txBody>
      </p:sp>
      <p:grpSp>
        <p:nvGrpSpPr>
          <p:cNvPr id="5" name="Group 4">
            <a:extLst>
              <a:ext uri="{FF2B5EF4-FFF2-40B4-BE49-F238E27FC236}">
                <a16:creationId xmlns:a16="http://schemas.microsoft.com/office/drawing/2014/main" id="{B185B36C-8DC8-4830-AFCF-ECECD87BD966}"/>
              </a:ext>
            </a:extLst>
          </p:cNvPr>
          <p:cNvGrpSpPr/>
          <p:nvPr/>
        </p:nvGrpSpPr>
        <p:grpSpPr>
          <a:xfrm>
            <a:off x="1991507" y="5434263"/>
            <a:ext cx="9757116" cy="1435676"/>
            <a:chOff x="274640" y="3413215"/>
            <a:chExt cx="9757116" cy="1435676"/>
          </a:xfrm>
        </p:grpSpPr>
        <p:grpSp>
          <p:nvGrpSpPr>
            <p:cNvPr id="6" name="Group 5">
              <a:extLst>
                <a:ext uri="{FF2B5EF4-FFF2-40B4-BE49-F238E27FC236}">
                  <a16:creationId xmlns:a16="http://schemas.microsoft.com/office/drawing/2014/main" id="{F9A7656F-C97D-4792-BFC1-866B4CC2FE44}"/>
                </a:ext>
              </a:extLst>
            </p:cNvPr>
            <p:cNvGrpSpPr/>
            <p:nvPr/>
          </p:nvGrpSpPr>
          <p:grpSpPr>
            <a:xfrm>
              <a:off x="274640" y="3413215"/>
              <a:ext cx="9757116" cy="1426466"/>
              <a:chOff x="479372" y="3300863"/>
              <a:chExt cx="9757116" cy="1426466"/>
            </a:xfrm>
          </p:grpSpPr>
          <p:sp>
            <p:nvSpPr>
              <p:cNvPr id="10" name="Rectangle: Rounded Corners 9">
                <a:extLst>
                  <a:ext uri="{FF2B5EF4-FFF2-40B4-BE49-F238E27FC236}">
                    <a16:creationId xmlns:a16="http://schemas.microsoft.com/office/drawing/2014/main" id="{7A20E0D6-59C2-4244-A4B2-40F0D66D1DFB}"/>
                  </a:ext>
                </a:extLst>
              </p:cNvPr>
              <p:cNvSpPr/>
              <p:nvPr/>
            </p:nvSpPr>
            <p:spPr bwMode="auto">
              <a:xfrm>
                <a:off x="780351" y="3487092"/>
                <a:ext cx="9456137" cy="1240237"/>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04C5902C-5CDC-4FEE-BDE8-F6747A2E4861}"/>
                  </a:ext>
                </a:extLst>
              </p:cNvPr>
              <p:cNvGrpSpPr/>
              <p:nvPr/>
            </p:nvGrpSpPr>
            <p:grpSpPr>
              <a:xfrm>
                <a:off x="479372" y="3300863"/>
                <a:ext cx="661334" cy="661334"/>
                <a:chOff x="1157681" y="982896"/>
                <a:chExt cx="963350" cy="963350"/>
              </a:xfrm>
            </p:grpSpPr>
            <p:sp>
              <p:nvSpPr>
                <p:cNvPr id="13" name="Oval 12">
                  <a:extLst>
                    <a:ext uri="{FF2B5EF4-FFF2-40B4-BE49-F238E27FC236}">
                      <a16:creationId xmlns:a16="http://schemas.microsoft.com/office/drawing/2014/main" id="{70FF8994-6A76-43ED-833A-B876060E98AD}"/>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14" name="Group 13">
                  <a:extLst>
                    <a:ext uri="{FF2B5EF4-FFF2-40B4-BE49-F238E27FC236}">
                      <a16:creationId xmlns:a16="http://schemas.microsoft.com/office/drawing/2014/main" id="{632A9E0E-6411-42FE-84E6-458F6FCC4205}"/>
                    </a:ext>
                  </a:extLst>
                </p:cNvPr>
                <p:cNvGrpSpPr/>
                <p:nvPr/>
              </p:nvGrpSpPr>
              <p:grpSpPr>
                <a:xfrm>
                  <a:off x="1398906" y="1163302"/>
                  <a:ext cx="528579" cy="602537"/>
                  <a:chOff x="7101061" y="2732316"/>
                  <a:chExt cx="1042579" cy="1188456"/>
                </a:xfrm>
              </p:grpSpPr>
              <p:sp>
                <p:nvSpPr>
                  <p:cNvPr id="15" name="Rectangle: Rounded Corners 14">
                    <a:extLst>
                      <a:ext uri="{FF2B5EF4-FFF2-40B4-BE49-F238E27FC236}">
                        <a16:creationId xmlns:a16="http://schemas.microsoft.com/office/drawing/2014/main" id="{FBC5697A-0027-4C93-B74E-236DDD1DC25E}"/>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16" name="Connector: Elbow 15">
                    <a:extLst>
                      <a:ext uri="{FF2B5EF4-FFF2-40B4-BE49-F238E27FC236}">
                        <a16:creationId xmlns:a16="http://schemas.microsoft.com/office/drawing/2014/main" id="{2CEE24B6-D251-4D99-86FE-46688945F039}"/>
                      </a:ext>
                    </a:extLst>
                  </p:cNvPr>
                  <p:cNvCxnSpPr>
                    <a:cxnSpLocks/>
                    <a:stCxn id="15" idx="3"/>
                    <a:endCxn id="26"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EB9EBA24-4E50-46F0-95FB-6369275AED4F}"/>
                      </a:ext>
                    </a:extLst>
                  </p:cNvPr>
                  <p:cNvCxnSpPr>
                    <a:cxnSpLocks/>
                    <a:stCxn id="18" idx="2"/>
                    <a:endCxn id="15"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BCBB754-CC39-455C-81C4-23E3B8DE9533}"/>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9" name="Oval 18">
                    <a:extLst>
                      <a:ext uri="{FF2B5EF4-FFF2-40B4-BE49-F238E27FC236}">
                        <a16:creationId xmlns:a16="http://schemas.microsoft.com/office/drawing/2014/main" id="{BB495470-BF70-4140-A481-471C207D4642}"/>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 name="Oval 19">
                    <a:extLst>
                      <a:ext uri="{FF2B5EF4-FFF2-40B4-BE49-F238E27FC236}">
                        <a16:creationId xmlns:a16="http://schemas.microsoft.com/office/drawing/2014/main" id="{FF1608F5-22BA-4096-9EE9-3B61547C58C5}"/>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21" name="Straight Connector 20">
                    <a:extLst>
                      <a:ext uri="{FF2B5EF4-FFF2-40B4-BE49-F238E27FC236}">
                        <a16:creationId xmlns:a16="http://schemas.microsoft.com/office/drawing/2014/main" id="{8A8FF830-EEBF-402A-AEF4-856DAF748BA7}"/>
                      </a:ext>
                    </a:extLst>
                  </p:cNvPr>
                  <p:cNvCxnSpPr>
                    <a:cxnSpLocks/>
                    <a:stCxn id="19" idx="6"/>
                    <a:endCxn id="20"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8FF59-51B0-4698-832F-B76AF0F0B598}"/>
                      </a:ext>
                    </a:extLst>
                  </p:cNvPr>
                  <p:cNvCxnSpPr>
                    <a:cxnSpLocks/>
                    <a:stCxn id="18" idx="6"/>
                    <a:endCxn id="19"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1FF2033-8106-456A-923A-A623214BB61E}"/>
                      </a:ext>
                    </a:extLst>
                  </p:cNvPr>
                  <p:cNvGrpSpPr/>
                  <p:nvPr/>
                </p:nvGrpSpPr>
                <p:grpSpPr>
                  <a:xfrm>
                    <a:off x="7184783" y="3560055"/>
                    <a:ext cx="940003" cy="360717"/>
                    <a:chOff x="7166145" y="3874100"/>
                    <a:chExt cx="1308060" cy="501955"/>
                  </a:xfrm>
                </p:grpSpPr>
                <p:cxnSp>
                  <p:nvCxnSpPr>
                    <p:cNvPr id="24" name="Straight Connector 23">
                      <a:extLst>
                        <a:ext uri="{FF2B5EF4-FFF2-40B4-BE49-F238E27FC236}">
                          <a16:creationId xmlns:a16="http://schemas.microsoft.com/office/drawing/2014/main" id="{15AF9A50-8171-4325-95B6-88930593B73D}"/>
                        </a:ext>
                      </a:extLst>
                    </p:cNvPr>
                    <p:cNvCxnSpPr>
                      <a:cxnSpLocks/>
                      <a:stCxn id="31" idx="3"/>
                      <a:endCxn id="36"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619FE9-B228-4723-8289-25214D6C5A7B}"/>
                        </a:ext>
                      </a:extLst>
                    </p:cNvPr>
                    <p:cNvCxnSpPr>
                      <a:cxnSpLocks/>
                      <a:stCxn id="26" idx="3"/>
                      <a:endCxn id="31"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7E9E15E-3AC9-4D0E-A8D0-A936CA59EFD1}"/>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 name="Rectangle: Rounded Corners 26">
                      <a:extLst>
                        <a:ext uri="{FF2B5EF4-FFF2-40B4-BE49-F238E27FC236}">
                          <a16:creationId xmlns:a16="http://schemas.microsoft.com/office/drawing/2014/main" id="{A015549C-1399-499B-8D70-381D1AB8945D}"/>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 name="Rectangle: Rounded Corners 27">
                      <a:extLst>
                        <a:ext uri="{FF2B5EF4-FFF2-40B4-BE49-F238E27FC236}">
                          <a16:creationId xmlns:a16="http://schemas.microsoft.com/office/drawing/2014/main" id="{5A9E7A14-7B84-4CFD-8F02-2607206DFB22}"/>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9" name="Rectangle: Rounded Corners 28">
                      <a:extLst>
                        <a:ext uri="{FF2B5EF4-FFF2-40B4-BE49-F238E27FC236}">
                          <a16:creationId xmlns:a16="http://schemas.microsoft.com/office/drawing/2014/main" id="{01308878-A48B-4F88-9291-D23C01BDED0D}"/>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0" name="Right Triangle 29">
                      <a:extLst>
                        <a:ext uri="{FF2B5EF4-FFF2-40B4-BE49-F238E27FC236}">
                          <a16:creationId xmlns:a16="http://schemas.microsoft.com/office/drawing/2014/main" id="{CEE9A76E-17F0-42BD-BAC2-7EBA17299AAC}"/>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1" name="Rectangle 30">
                      <a:extLst>
                        <a:ext uri="{FF2B5EF4-FFF2-40B4-BE49-F238E27FC236}">
                          <a16:creationId xmlns:a16="http://schemas.microsoft.com/office/drawing/2014/main" id="{3BDD5EE3-89A2-431C-B3ED-03B734346812}"/>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2" name="Rectangle: Rounded Corners 31">
                      <a:extLst>
                        <a:ext uri="{FF2B5EF4-FFF2-40B4-BE49-F238E27FC236}">
                          <a16:creationId xmlns:a16="http://schemas.microsoft.com/office/drawing/2014/main" id="{426CD563-D623-4288-BDE0-5A4A98A12999}"/>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3" name="Rectangle: Rounded Corners 32">
                      <a:extLst>
                        <a:ext uri="{FF2B5EF4-FFF2-40B4-BE49-F238E27FC236}">
                          <a16:creationId xmlns:a16="http://schemas.microsoft.com/office/drawing/2014/main" id="{943C007C-D4EA-4912-B368-039B06304906}"/>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4" name="Rectangle: Rounded Corners 33">
                      <a:extLst>
                        <a:ext uri="{FF2B5EF4-FFF2-40B4-BE49-F238E27FC236}">
                          <a16:creationId xmlns:a16="http://schemas.microsoft.com/office/drawing/2014/main" id="{512F22CF-F7A8-43D6-8083-179E5021F5E6}"/>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5" name="Right Triangle 34">
                      <a:extLst>
                        <a:ext uri="{FF2B5EF4-FFF2-40B4-BE49-F238E27FC236}">
                          <a16:creationId xmlns:a16="http://schemas.microsoft.com/office/drawing/2014/main" id="{A60049D3-D074-4B0D-B8AA-EDBF3B314274}"/>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6" name="Rectangle 35">
                      <a:extLst>
                        <a:ext uri="{FF2B5EF4-FFF2-40B4-BE49-F238E27FC236}">
                          <a16:creationId xmlns:a16="http://schemas.microsoft.com/office/drawing/2014/main" id="{EE1C53FD-3E56-4CE5-AAF1-E03199A08B7F}"/>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7" name="Rectangle: Rounded Corners 36">
                      <a:extLst>
                        <a:ext uri="{FF2B5EF4-FFF2-40B4-BE49-F238E27FC236}">
                          <a16:creationId xmlns:a16="http://schemas.microsoft.com/office/drawing/2014/main" id="{BBF7641A-3A67-45A4-8760-7375493F320B}"/>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8" name="Rectangle: Rounded Corners 37">
                      <a:extLst>
                        <a:ext uri="{FF2B5EF4-FFF2-40B4-BE49-F238E27FC236}">
                          <a16:creationId xmlns:a16="http://schemas.microsoft.com/office/drawing/2014/main" id="{CD873356-D73C-4CCE-ACE8-7FDF6559ACCB}"/>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39" name="Rectangle: Rounded Corners 38">
                      <a:extLst>
                        <a:ext uri="{FF2B5EF4-FFF2-40B4-BE49-F238E27FC236}">
                          <a16:creationId xmlns:a16="http://schemas.microsoft.com/office/drawing/2014/main" id="{CC4C729A-D8A4-45AF-9CF5-E9B7577F3A61}"/>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0" name="Right Triangle 39">
                      <a:extLst>
                        <a:ext uri="{FF2B5EF4-FFF2-40B4-BE49-F238E27FC236}">
                          <a16:creationId xmlns:a16="http://schemas.microsoft.com/office/drawing/2014/main" id="{CC04A0FA-F8DF-45DD-B35D-33ACA6D91006}"/>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sp>
          <p:nvSpPr>
            <p:cNvPr id="7" name="TextBox 6">
              <a:extLst>
                <a:ext uri="{FF2B5EF4-FFF2-40B4-BE49-F238E27FC236}">
                  <a16:creationId xmlns:a16="http://schemas.microsoft.com/office/drawing/2014/main" id="{F6BD742D-8D99-4621-9A01-517083280984}"/>
                </a:ext>
              </a:extLst>
            </p:cNvPr>
            <p:cNvSpPr txBox="1"/>
            <p:nvPr/>
          </p:nvSpPr>
          <p:spPr>
            <a:xfrm>
              <a:off x="3522218" y="3568540"/>
              <a:ext cx="3780566" cy="1280351"/>
            </a:xfrm>
            <a:prstGeom prst="rect">
              <a:avLst/>
            </a:prstGeom>
            <a:noFill/>
          </p:spPr>
          <p:txBody>
            <a:bodyPr wrap="square" lIns="182880" tIns="146304" rIns="182880" bIns="146304" rtlCol="0">
              <a:spAutoFit/>
            </a:bodyPr>
            <a:lstStyle/>
            <a:p>
              <a:r>
                <a:rPr lang="en-US" sz="1600">
                  <a:solidFill>
                    <a:schemeClr val="accent2"/>
                  </a:solidFill>
                  <a:latin typeface="+mj-lt"/>
                </a:rPr>
                <a:t>Distributed Parallelized Algorithms:</a:t>
              </a:r>
            </a:p>
            <a:p>
              <a:pPr>
                <a:buFont typeface="Arial" panose="020B0604020202020204" pitchFamily="34" charset="0"/>
                <a:buChar char="•"/>
              </a:pPr>
              <a:r>
                <a:rPr lang="en-US" sz="1600" err="1">
                  <a:solidFill>
                    <a:schemeClr val="accent2"/>
                  </a:solidFill>
                  <a:latin typeface="+mj-lt"/>
                </a:rPr>
                <a:t>RevoScaleR</a:t>
              </a:r>
              <a:r>
                <a:rPr lang="en-US" sz="1600">
                  <a:solidFill>
                    <a:schemeClr val="accent2"/>
                  </a:solidFill>
                  <a:latin typeface="+mj-lt"/>
                </a:rPr>
                <a:t> library</a:t>
              </a:r>
            </a:p>
            <a:p>
              <a:pPr>
                <a:buFont typeface="Arial" panose="020B0604020202020204" pitchFamily="34" charset="0"/>
                <a:buChar char="•"/>
              </a:pPr>
              <a:r>
                <a:rPr lang="en-US" sz="1600">
                  <a:solidFill>
                    <a:schemeClr val="accent2"/>
                  </a:solidFill>
                  <a:latin typeface="+mj-lt"/>
                </a:rPr>
                <a:t>MicrosoftML library</a:t>
              </a:r>
            </a:p>
            <a:p>
              <a:pPr>
                <a:buFont typeface="Arial" panose="020B0604020202020204" pitchFamily="34" charset="0"/>
                <a:buChar char="•"/>
              </a:pPr>
              <a:r>
                <a:rPr lang="en-US" sz="1600">
                  <a:solidFill>
                    <a:schemeClr val="accent2"/>
                  </a:solidFill>
                  <a:latin typeface="+mj-lt"/>
                </a:rPr>
                <a:t>Custom parallelization frameworks</a:t>
              </a:r>
            </a:p>
          </p:txBody>
        </p:sp>
        <p:sp>
          <p:nvSpPr>
            <p:cNvPr id="8" name="TextBox 7">
              <a:extLst>
                <a:ext uri="{FF2B5EF4-FFF2-40B4-BE49-F238E27FC236}">
                  <a16:creationId xmlns:a16="http://schemas.microsoft.com/office/drawing/2014/main" id="{637D3327-C45C-4968-93F4-BAA36F4A848C}"/>
                </a:ext>
              </a:extLst>
            </p:cNvPr>
            <p:cNvSpPr txBox="1"/>
            <p:nvPr/>
          </p:nvSpPr>
          <p:spPr>
            <a:xfrm>
              <a:off x="863800" y="3568540"/>
              <a:ext cx="2616235"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Open source R algorithms &amp; visualizations:</a:t>
              </a:r>
            </a:p>
            <a:p>
              <a:pPr>
                <a:buFont typeface="Arial" panose="020B0604020202020204" pitchFamily="34" charset="0"/>
                <a:buChar char="•"/>
              </a:pPr>
              <a:r>
                <a:rPr lang="en-US" sz="1600">
                  <a:solidFill>
                    <a:schemeClr val="accent2"/>
                  </a:solidFill>
                  <a:latin typeface="+mj-lt"/>
                  <a:cs typeface="Calibri" panose="020F0502020204030204" pitchFamily="34" charset="0"/>
                </a:rPr>
                <a:t>CRAN</a:t>
              </a:r>
            </a:p>
            <a:p>
              <a:pPr>
                <a:buFont typeface="Arial" panose="020B0604020202020204" pitchFamily="34" charset="0"/>
                <a:buChar char="•"/>
              </a:pPr>
              <a:r>
                <a:rPr lang="en-US" sz="1600" err="1">
                  <a:solidFill>
                    <a:schemeClr val="accent2"/>
                  </a:solidFill>
                  <a:latin typeface="+mj-lt"/>
                  <a:cs typeface="Calibri" panose="020F0502020204030204" pitchFamily="34" charset="0"/>
                </a:rPr>
                <a:t>bioconductor</a:t>
              </a:r>
              <a:endParaRPr lang="en-US" sz="1600">
                <a:solidFill>
                  <a:schemeClr val="accent2"/>
                </a:solidFill>
                <a:latin typeface="+mj-lt"/>
                <a:cs typeface="Calibri" panose="020F0502020204030204" pitchFamily="34" charset="0"/>
              </a:endParaRPr>
            </a:p>
          </p:txBody>
        </p:sp>
        <p:sp>
          <p:nvSpPr>
            <p:cNvPr id="9" name="TextBox 8">
              <a:extLst>
                <a:ext uri="{FF2B5EF4-FFF2-40B4-BE49-F238E27FC236}">
                  <a16:creationId xmlns:a16="http://schemas.microsoft.com/office/drawing/2014/main" id="{38D712D5-C37E-4144-864D-3EBBDBF29EBF}"/>
                </a:ext>
              </a:extLst>
            </p:cNvPr>
            <p:cNvSpPr txBox="1"/>
            <p:nvPr/>
          </p:nvSpPr>
          <p:spPr>
            <a:xfrm>
              <a:off x="7497295" y="3568540"/>
              <a:ext cx="2320173"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Plus:</a:t>
              </a:r>
            </a:p>
            <a:p>
              <a:pPr>
                <a:buFont typeface="Arial" panose="020B0604020202020204" pitchFamily="34" charset="0"/>
                <a:buChar char="•"/>
              </a:pPr>
              <a:r>
                <a:rPr lang="en-US" sz="1600">
                  <a:solidFill>
                    <a:schemeClr val="accent2"/>
                  </a:solidFill>
                  <a:latin typeface="+mj-lt"/>
                  <a:cs typeface="Calibri" panose="020F0502020204030204" pitchFamily="34" charset="0"/>
                </a:rPr>
                <a:t>Deep Learning</a:t>
              </a:r>
            </a:p>
            <a:p>
              <a:pPr>
                <a:buFont typeface="Arial" panose="020B0604020202020204" pitchFamily="34" charset="0"/>
                <a:buChar char="•"/>
              </a:pPr>
              <a:r>
                <a:rPr lang="en-US" sz="1600">
                  <a:solidFill>
                    <a:schemeClr val="accent2"/>
                  </a:solidFill>
                  <a:latin typeface="+mj-lt"/>
                  <a:cs typeface="Calibri" panose="020F0502020204030204" pitchFamily="34" charset="0"/>
                </a:rPr>
                <a:t>Pretrained Models</a:t>
              </a:r>
            </a:p>
            <a:p>
              <a:pPr>
                <a:buFont typeface="Arial" panose="020B0604020202020204" pitchFamily="34" charset="0"/>
                <a:buChar char="•"/>
              </a:pPr>
              <a:r>
                <a:rPr lang="en-US" sz="1600">
                  <a:solidFill>
                    <a:schemeClr val="accent2"/>
                  </a:solidFill>
                  <a:latin typeface="+mj-lt"/>
                  <a:cs typeface="Calibri" panose="020F0502020204030204" pitchFamily="34" charset="0"/>
                </a:rPr>
                <a:t>Prebuilt </a:t>
              </a:r>
              <a:r>
                <a:rPr lang="en-US" sz="1600" err="1">
                  <a:solidFill>
                    <a:schemeClr val="accent2"/>
                  </a:solidFill>
                  <a:latin typeface="+mj-lt"/>
                  <a:cs typeface="Calibri" panose="020F0502020204030204" pitchFamily="34" charset="0"/>
                </a:rPr>
                <a:t>Featurizers</a:t>
              </a:r>
              <a:endParaRPr lang="en-US" sz="1600">
                <a:solidFill>
                  <a:schemeClr val="accent2"/>
                </a:solidFill>
                <a:latin typeface="+mj-lt"/>
                <a:cs typeface="Calibri" panose="020F0502020204030204" pitchFamily="34" charset="0"/>
              </a:endParaRPr>
            </a:p>
          </p:txBody>
        </p:sp>
      </p:grpSp>
      <p:grpSp>
        <p:nvGrpSpPr>
          <p:cNvPr id="77" name="Group 76">
            <a:extLst>
              <a:ext uri="{FF2B5EF4-FFF2-40B4-BE49-F238E27FC236}">
                <a16:creationId xmlns:a16="http://schemas.microsoft.com/office/drawing/2014/main" id="{16B1049F-178A-4FB2-BC6E-4FAD7668EDD7}"/>
              </a:ext>
            </a:extLst>
          </p:cNvPr>
          <p:cNvGrpSpPr/>
          <p:nvPr/>
        </p:nvGrpSpPr>
        <p:grpSpPr>
          <a:xfrm>
            <a:off x="8638099" y="3096865"/>
            <a:ext cx="3323300" cy="2289562"/>
            <a:chOff x="274639" y="1317857"/>
            <a:chExt cx="6127409" cy="4221431"/>
          </a:xfrm>
        </p:grpSpPr>
        <p:sp>
          <p:nvSpPr>
            <p:cNvPr id="78" name="Rectangle: Rounded Corners 77">
              <a:extLst>
                <a:ext uri="{FF2B5EF4-FFF2-40B4-BE49-F238E27FC236}">
                  <a16:creationId xmlns:a16="http://schemas.microsoft.com/office/drawing/2014/main" id="{1B3F7AC1-D273-4E2F-9E07-D3611B03F3D9}"/>
                </a:ext>
              </a:extLst>
            </p:cNvPr>
            <p:cNvSpPr/>
            <p:nvPr/>
          </p:nvSpPr>
          <p:spPr bwMode="auto">
            <a:xfrm>
              <a:off x="575619" y="4887856"/>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Platforms and Data</a:t>
              </a:r>
            </a:p>
          </p:txBody>
        </p:sp>
        <p:grpSp>
          <p:nvGrpSpPr>
            <p:cNvPr id="79" name="Group 78">
              <a:extLst>
                <a:ext uri="{FF2B5EF4-FFF2-40B4-BE49-F238E27FC236}">
                  <a16:creationId xmlns:a16="http://schemas.microsoft.com/office/drawing/2014/main" id="{20B8F4E2-EA1D-4BB7-9835-CA86103FD996}"/>
                </a:ext>
              </a:extLst>
            </p:cNvPr>
            <p:cNvGrpSpPr/>
            <p:nvPr/>
          </p:nvGrpSpPr>
          <p:grpSpPr>
            <a:xfrm>
              <a:off x="274645" y="4877954"/>
              <a:ext cx="661335" cy="661334"/>
              <a:chOff x="9983256" y="958331"/>
              <a:chExt cx="922904" cy="922906"/>
            </a:xfrm>
          </p:grpSpPr>
          <p:sp>
            <p:nvSpPr>
              <p:cNvPr id="199" name="Oval 198">
                <a:extLst>
                  <a:ext uri="{FF2B5EF4-FFF2-40B4-BE49-F238E27FC236}">
                    <a16:creationId xmlns:a16="http://schemas.microsoft.com/office/drawing/2014/main" id="{D9FB34E7-72A4-476F-B8E0-EC6B9CD253B8}"/>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00" name="Group 199">
                <a:extLst>
                  <a:ext uri="{FF2B5EF4-FFF2-40B4-BE49-F238E27FC236}">
                    <a16:creationId xmlns:a16="http://schemas.microsoft.com/office/drawing/2014/main" id="{78846134-6BF8-46C2-AD15-46D399403764}"/>
                  </a:ext>
                </a:extLst>
              </p:cNvPr>
              <p:cNvGrpSpPr/>
              <p:nvPr/>
            </p:nvGrpSpPr>
            <p:grpSpPr>
              <a:xfrm>
                <a:off x="10103414" y="1161823"/>
                <a:ext cx="654820" cy="444115"/>
                <a:chOff x="-3464779" y="-1113976"/>
                <a:chExt cx="2012196" cy="1269235"/>
              </a:xfrm>
            </p:grpSpPr>
            <p:grpSp>
              <p:nvGrpSpPr>
                <p:cNvPr id="201" name="Group 200">
                  <a:extLst>
                    <a:ext uri="{FF2B5EF4-FFF2-40B4-BE49-F238E27FC236}">
                      <a16:creationId xmlns:a16="http://schemas.microsoft.com/office/drawing/2014/main" id="{6615A689-67A4-4B71-B661-342678C6A7C1}"/>
                    </a:ext>
                  </a:extLst>
                </p:cNvPr>
                <p:cNvGrpSpPr/>
                <p:nvPr/>
              </p:nvGrpSpPr>
              <p:grpSpPr>
                <a:xfrm>
                  <a:off x="-3464779" y="-479358"/>
                  <a:ext cx="648837" cy="463674"/>
                  <a:chOff x="3889832" y="4308049"/>
                  <a:chExt cx="1432874" cy="1023966"/>
                </a:xfrm>
              </p:grpSpPr>
              <p:sp>
                <p:nvSpPr>
                  <p:cNvPr id="238" name="Rectangle: Rounded Corners 237">
                    <a:extLst>
                      <a:ext uri="{FF2B5EF4-FFF2-40B4-BE49-F238E27FC236}">
                        <a16:creationId xmlns:a16="http://schemas.microsoft.com/office/drawing/2014/main" id="{91D0FB10-3F59-42AD-A7BA-12D2C7A12B36}"/>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9" name="Rectangle: Top Corners Rounded 238">
                    <a:extLst>
                      <a:ext uri="{FF2B5EF4-FFF2-40B4-BE49-F238E27FC236}">
                        <a16:creationId xmlns:a16="http://schemas.microsoft.com/office/drawing/2014/main" id="{3A0B9EEB-7652-4435-B03F-3D5CAD9E7837}"/>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40" name="Trapezoid 239">
                    <a:extLst>
                      <a:ext uri="{FF2B5EF4-FFF2-40B4-BE49-F238E27FC236}">
                        <a16:creationId xmlns:a16="http://schemas.microsoft.com/office/drawing/2014/main" id="{6514638E-0FC3-497A-9A07-85FF8DAA9767}"/>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202" name="Group 201">
                  <a:extLst>
                    <a:ext uri="{FF2B5EF4-FFF2-40B4-BE49-F238E27FC236}">
                      <a16:creationId xmlns:a16="http://schemas.microsoft.com/office/drawing/2014/main" id="{758376E1-0BE8-478A-AFDB-00395942B25A}"/>
                    </a:ext>
                  </a:extLst>
                </p:cNvPr>
                <p:cNvGrpSpPr/>
                <p:nvPr/>
              </p:nvGrpSpPr>
              <p:grpSpPr>
                <a:xfrm>
                  <a:off x="-2652484" y="-1113976"/>
                  <a:ext cx="1199901" cy="1269235"/>
                  <a:chOff x="-4799336" y="5508999"/>
                  <a:chExt cx="1956745" cy="2069812"/>
                </a:xfrm>
              </p:grpSpPr>
              <p:grpSp>
                <p:nvGrpSpPr>
                  <p:cNvPr id="203" name="Group 202">
                    <a:extLst>
                      <a:ext uri="{FF2B5EF4-FFF2-40B4-BE49-F238E27FC236}">
                        <a16:creationId xmlns:a16="http://schemas.microsoft.com/office/drawing/2014/main" id="{65F15444-81EE-4F76-A047-EB58244650F5}"/>
                      </a:ext>
                    </a:extLst>
                  </p:cNvPr>
                  <p:cNvGrpSpPr/>
                  <p:nvPr/>
                </p:nvGrpSpPr>
                <p:grpSpPr>
                  <a:xfrm flipH="1">
                    <a:off x="-4799336" y="5669702"/>
                    <a:ext cx="852161" cy="1909109"/>
                    <a:chOff x="-2654837" y="-287671"/>
                    <a:chExt cx="5516222" cy="12358083"/>
                  </a:xfrm>
                </p:grpSpPr>
                <p:sp>
                  <p:nvSpPr>
                    <p:cNvPr id="229" name="Rectangle 228">
                      <a:extLst>
                        <a:ext uri="{FF2B5EF4-FFF2-40B4-BE49-F238E27FC236}">
                          <a16:creationId xmlns:a16="http://schemas.microsoft.com/office/drawing/2014/main" id="{E912B156-FA38-473A-A540-2567CC68FD2A}"/>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30" name="Group 229">
                      <a:extLst>
                        <a:ext uri="{FF2B5EF4-FFF2-40B4-BE49-F238E27FC236}">
                          <a16:creationId xmlns:a16="http://schemas.microsoft.com/office/drawing/2014/main" id="{898747C8-7314-4783-9EE5-BB0DBCB7E7B8}"/>
                        </a:ext>
                      </a:extLst>
                    </p:cNvPr>
                    <p:cNvGrpSpPr/>
                    <p:nvPr/>
                  </p:nvGrpSpPr>
                  <p:grpSpPr>
                    <a:xfrm>
                      <a:off x="-1932665" y="502289"/>
                      <a:ext cx="4144285" cy="9484745"/>
                      <a:chOff x="-2286991" y="502289"/>
                      <a:chExt cx="4498611" cy="9484745"/>
                    </a:xfrm>
                    <a:solidFill>
                      <a:schemeClr val="bg1"/>
                    </a:solidFill>
                  </p:grpSpPr>
                  <p:sp>
                    <p:nvSpPr>
                      <p:cNvPr id="231" name="Rectangle 230">
                        <a:extLst>
                          <a:ext uri="{FF2B5EF4-FFF2-40B4-BE49-F238E27FC236}">
                            <a16:creationId xmlns:a16="http://schemas.microsoft.com/office/drawing/2014/main" id="{9074C300-488B-4EC4-90F8-EE81F6C65404}"/>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32" name="Group 231">
                        <a:extLst>
                          <a:ext uri="{FF2B5EF4-FFF2-40B4-BE49-F238E27FC236}">
                            <a16:creationId xmlns:a16="http://schemas.microsoft.com/office/drawing/2014/main" id="{650DA353-B387-43B3-808D-0B60B9EA1D8D}"/>
                          </a:ext>
                        </a:extLst>
                      </p:cNvPr>
                      <p:cNvGrpSpPr/>
                      <p:nvPr/>
                    </p:nvGrpSpPr>
                    <p:grpSpPr>
                      <a:xfrm>
                        <a:off x="-2271373" y="3334637"/>
                        <a:ext cx="4482993" cy="3353403"/>
                        <a:chOff x="-2641291" y="2050090"/>
                        <a:chExt cx="4852912" cy="3353403"/>
                      </a:xfrm>
                      <a:grpFill/>
                    </p:grpSpPr>
                    <p:sp>
                      <p:nvSpPr>
                        <p:cNvPr id="235" name="Rectangle 234">
                          <a:extLst>
                            <a:ext uri="{FF2B5EF4-FFF2-40B4-BE49-F238E27FC236}">
                              <a16:creationId xmlns:a16="http://schemas.microsoft.com/office/drawing/2014/main" id="{7F5F31DD-0110-484A-A21B-436A6FE210B3}"/>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6" name="Rectangle 235">
                          <a:extLst>
                            <a:ext uri="{FF2B5EF4-FFF2-40B4-BE49-F238E27FC236}">
                              <a16:creationId xmlns:a16="http://schemas.microsoft.com/office/drawing/2014/main" id="{766C215E-2BAC-4C4A-BD85-57B0FF0A33E5}"/>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7" name="Rectangle 236">
                          <a:extLst>
                            <a:ext uri="{FF2B5EF4-FFF2-40B4-BE49-F238E27FC236}">
                              <a16:creationId xmlns:a16="http://schemas.microsoft.com/office/drawing/2014/main" id="{10EB99E5-E474-437A-9681-0E535F69FB27}"/>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233" name="Rectangle 232">
                        <a:extLst>
                          <a:ext uri="{FF2B5EF4-FFF2-40B4-BE49-F238E27FC236}">
                            <a16:creationId xmlns:a16="http://schemas.microsoft.com/office/drawing/2014/main" id="{327B2EBB-1C88-4447-9134-9BE2EC380094}"/>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4" name="Rectangle 233">
                        <a:extLst>
                          <a:ext uri="{FF2B5EF4-FFF2-40B4-BE49-F238E27FC236}">
                            <a16:creationId xmlns:a16="http://schemas.microsoft.com/office/drawing/2014/main" id="{F67DE926-54A2-4C06-B5E0-33210EDB0BD6}"/>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204" name="Group 203">
                    <a:extLst>
                      <a:ext uri="{FF2B5EF4-FFF2-40B4-BE49-F238E27FC236}">
                        <a16:creationId xmlns:a16="http://schemas.microsoft.com/office/drawing/2014/main" id="{B3E35E00-897E-4EAD-BBF8-5D9867620922}"/>
                      </a:ext>
                    </a:extLst>
                  </p:cNvPr>
                  <p:cNvGrpSpPr/>
                  <p:nvPr/>
                </p:nvGrpSpPr>
                <p:grpSpPr>
                  <a:xfrm>
                    <a:off x="-3789393" y="5508999"/>
                    <a:ext cx="946802" cy="2064618"/>
                    <a:chOff x="-3789393" y="5508999"/>
                    <a:chExt cx="946802" cy="2064618"/>
                  </a:xfrm>
                </p:grpSpPr>
                <p:grpSp>
                  <p:nvGrpSpPr>
                    <p:cNvPr id="205" name="Group 204">
                      <a:extLst>
                        <a:ext uri="{FF2B5EF4-FFF2-40B4-BE49-F238E27FC236}">
                          <a16:creationId xmlns:a16="http://schemas.microsoft.com/office/drawing/2014/main" id="{E3A56A6F-FE01-4687-B8D3-8BC92207D96A}"/>
                        </a:ext>
                      </a:extLst>
                    </p:cNvPr>
                    <p:cNvGrpSpPr/>
                    <p:nvPr/>
                  </p:nvGrpSpPr>
                  <p:grpSpPr>
                    <a:xfrm flipV="1">
                      <a:off x="-3789393" y="7130231"/>
                      <a:ext cx="946802" cy="443386"/>
                      <a:chOff x="917006" y="1618956"/>
                      <a:chExt cx="7972847" cy="2538356"/>
                    </a:xfrm>
                    <a:noFill/>
                  </p:grpSpPr>
                  <p:sp>
                    <p:nvSpPr>
                      <p:cNvPr id="224" name="Rectangle 223">
                        <a:extLst>
                          <a:ext uri="{FF2B5EF4-FFF2-40B4-BE49-F238E27FC236}">
                            <a16:creationId xmlns:a16="http://schemas.microsoft.com/office/drawing/2014/main" id="{A4D50089-1C56-4509-A680-29B8B2C8050D}"/>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5" name="Rectangle 224">
                        <a:extLst>
                          <a:ext uri="{FF2B5EF4-FFF2-40B4-BE49-F238E27FC236}">
                            <a16:creationId xmlns:a16="http://schemas.microsoft.com/office/drawing/2014/main" id="{0CFDC80F-DEAE-4958-9F58-678EBBDA1449}"/>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6" name="Rectangle 225">
                        <a:extLst>
                          <a:ext uri="{FF2B5EF4-FFF2-40B4-BE49-F238E27FC236}">
                            <a16:creationId xmlns:a16="http://schemas.microsoft.com/office/drawing/2014/main" id="{9B93B6B7-CACD-4756-A7C8-BF8E314DCE67}"/>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7" name="Rectangle 226">
                        <a:extLst>
                          <a:ext uri="{FF2B5EF4-FFF2-40B4-BE49-F238E27FC236}">
                            <a16:creationId xmlns:a16="http://schemas.microsoft.com/office/drawing/2014/main" id="{E552BE9D-3861-4B33-97D5-23A67A041C70}"/>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8" name="Rectangle 227">
                        <a:extLst>
                          <a:ext uri="{FF2B5EF4-FFF2-40B4-BE49-F238E27FC236}">
                            <a16:creationId xmlns:a16="http://schemas.microsoft.com/office/drawing/2014/main" id="{130BCA47-6944-4A57-97F0-44E186EB3380}"/>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206" name="Group 205">
                      <a:extLst>
                        <a:ext uri="{FF2B5EF4-FFF2-40B4-BE49-F238E27FC236}">
                          <a16:creationId xmlns:a16="http://schemas.microsoft.com/office/drawing/2014/main" id="{48229722-55ED-4C68-A285-40A3FDBFF347}"/>
                        </a:ext>
                      </a:extLst>
                    </p:cNvPr>
                    <p:cNvGrpSpPr/>
                    <p:nvPr/>
                  </p:nvGrpSpPr>
                  <p:grpSpPr>
                    <a:xfrm flipV="1">
                      <a:off x="-3789393" y="6049410"/>
                      <a:ext cx="946802" cy="443386"/>
                      <a:chOff x="917006" y="1618956"/>
                      <a:chExt cx="7972847" cy="2538356"/>
                    </a:xfrm>
                    <a:noFill/>
                  </p:grpSpPr>
                  <p:sp>
                    <p:nvSpPr>
                      <p:cNvPr id="219" name="Rectangle 218">
                        <a:extLst>
                          <a:ext uri="{FF2B5EF4-FFF2-40B4-BE49-F238E27FC236}">
                            <a16:creationId xmlns:a16="http://schemas.microsoft.com/office/drawing/2014/main" id="{307A93DE-4DB9-4CE3-AD25-053B31DCFABB}"/>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0" name="Rectangle 219">
                        <a:extLst>
                          <a:ext uri="{FF2B5EF4-FFF2-40B4-BE49-F238E27FC236}">
                            <a16:creationId xmlns:a16="http://schemas.microsoft.com/office/drawing/2014/main" id="{92A6B5C9-883B-4482-A47F-2350A9838BD3}"/>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1" name="Rectangle 220">
                        <a:extLst>
                          <a:ext uri="{FF2B5EF4-FFF2-40B4-BE49-F238E27FC236}">
                            <a16:creationId xmlns:a16="http://schemas.microsoft.com/office/drawing/2014/main" id="{50EFC13D-CBEA-42DC-9D02-836AE2D9DC41}"/>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2" name="Rectangle 221">
                        <a:extLst>
                          <a:ext uri="{FF2B5EF4-FFF2-40B4-BE49-F238E27FC236}">
                            <a16:creationId xmlns:a16="http://schemas.microsoft.com/office/drawing/2014/main" id="{99EA07FA-5423-44B6-8508-A9791AFC5D5C}"/>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3" name="Rectangle 222">
                        <a:extLst>
                          <a:ext uri="{FF2B5EF4-FFF2-40B4-BE49-F238E27FC236}">
                            <a16:creationId xmlns:a16="http://schemas.microsoft.com/office/drawing/2014/main" id="{0400EEC0-C17A-45B8-B8FC-C510C51128E0}"/>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207" name="Group 206">
                      <a:extLst>
                        <a:ext uri="{FF2B5EF4-FFF2-40B4-BE49-F238E27FC236}">
                          <a16:creationId xmlns:a16="http://schemas.microsoft.com/office/drawing/2014/main" id="{D71B1E96-4E1B-4807-BD4B-B072F6AA277D}"/>
                        </a:ext>
                      </a:extLst>
                    </p:cNvPr>
                    <p:cNvGrpSpPr/>
                    <p:nvPr/>
                  </p:nvGrpSpPr>
                  <p:grpSpPr>
                    <a:xfrm flipV="1">
                      <a:off x="-3789393" y="6589821"/>
                      <a:ext cx="946802" cy="443386"/>
                      <a:chOff x="917006" y="1618956"/>
                      <a:chExt cx="7972847" cy="2538356"/>
                    </a:xfrm>
                    <a:noFill/>
                  </p:grpSpPr>
                  <p:sp>
                    <p:nvSpPr>
                      <p:cNvPr id="214" name="Rectangle 213">
                        <a:extLst>
                          <a:ext uri="{FF2B5EF4-FFF2-40B4-BE49-F238E27FC236}">
                            <a16:creationId xmlns:a16="http://schemas.microsoft.com/office/drawing/2014/main" id="{AD924EF6-E86D-4305-9BAC-99B405EB4BDC}"/>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15" name="Rectangle 214">
                        <a:extLst>
                          <a:ext uri="{FF2B5EF4-FFF2-40B4-BE49-F238E27FC236}">
                            <a16:creationId xmlns:a16="http://schemas.microsoft.com/office/drawing/2014/main" id="{57F66AEC-E8E5-44C0-BFE8-AD4CFFAE748F}"/>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16" name="Rectangle 215">
                        <a:extLst>
                          <a:ext uri="{FF2B5EF4-FFF2-40B4-BE49-F238E27FC236}">
                            <a16:creationId xmlns:a16="http://schemas.microsoft.com/office/drawing/2014/main" id="{49AE8A62-4897-44D7-89CD-A6019CD5D13B}"/>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17" name="Rectangle 216">
                        <a:extLst>
                          <a:ext uri="{FF2B5EF4-FFF2-40B4-BE49-F238E27FC236}">
                            <a16:creationId xmlns:a16="http://schemas.microsoft.com/office/drawing/2014/main" id="{5E9E3810-CE9F-488C-8652-BAC2E6C65BBB}"/>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18" name="Rectangle 217">
                        <a:extLst>
                          <a:ext uri="{FF2B5EF4-FFF2-40B4-BE49-F238E27FC236}">
                            <a16:creationId xmlns:a16="http://schemas.microsoft.com/office/drawing/2014/main" id="{2012A0D4-053D-4FCF-B9DF-834CA6DE2E88}"/>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208" name="Group 207">
                      <a:extLst>
                        <a:ext uri="{FF2B5EF4-FFF2-40B4-BE49-F238E27FC236}">
                          <a16:creationId xmlns:a16="http://schemas.microsoft.com/office/drawing/2014/main" id="{6B2D2838-8558-4533-9751-1A903748A3A2}"/>
                        </a:ext>
                      </a:extLst>
                    </p:cNvPr>
                    <p:cNvGrpSpPr/>
                    <p:nvPr/>
                  </p:nvGrpSpPr>
                  <p:grpSpPr>
                    <a:xfrm flipV="1">
                      <a:off x="-3789393" y="5508999"/>
                      <a:ext cx="946802" cy="443386"/>
                      <a:chOff x="917006" y="1618956"/>
                      <a:chExt cx="7972847" cy="2538356"/>
                    </a:xfrm>
                    <a:noFill/>
                  </p:grpSpPr>
                  <p:sp>
                    <p:nvSpPr>
                      <p:cNvPr id="209" name="Rectangle 208">
                        <a:extLst>
                          <a:ext uri="{FF2B5EF4-FFF2-40B4-BE49-F238E27FC236}">
                            <a16:creationId xmlns:a16="http://schemas.microsoft.com/office/drawing/2014/main" id="{3E307162-301B-4527-B0C5-092F8CDBF1C9}"/>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10" name="Rectangle 209">
                        <a:extLst>
                          <a:ext uri="{FF2B5EF4-FFF2-40B4-BE49-F238E27FC236}">
                            <a16:creationId xmlns:a16="http://schemas.microsoft.com/office/drawing/2014/main" id="{90E082CC-FB21-405C-AC3C-DFEEE2324E87}"/>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11" name="Rectangle 210">
                        <a:extLst>
                          <a:ext uri="{FF2B5EF4-FFF2-40B4-BE49-F238E27FC236}">
                            <a16:creationId xmlns:a16="http://schemas.microsoft.com/office/drawing/2014/main" id="{07792E07-1030-4F02-A61F-35115D1C78EF}"/>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12" name="Rectangle 211">
                        <a:extLst>
                          <a:ext uri="{FF2B5EF4-FFF2-40B4-BE49-F238E27FC236}">
                            <a16:creationId xmlns:a16="http://schemas.microsoft.com/office/drawing/2014/main" id="{821D17B2-609F-4645-9642-DE74D9BF58AD}"/>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13" name="Rectangle 212">
                        <a:extLst>
                          <a:ext uri="{FF2B5EF4-FFF2-40B4-BE49-F238E27FC236}">
                            <a16:creationId xmlns:a16="http://schemas.microsoft.com/office/drawing/2014/main" id="{7B54C4EB-1FB0-4745-B9B1-516BB15AE61C}"/>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80" name="Rectangle: Rounded Corners 79">
              <a:extLst>
                <a:ext uri="{FF2B5EF4-FFF2-40B4-BE49-F238E27FC236}">
                  <a16:creationId xmlns:a16="http://schemas.microsoft.com/office/drawing/2014/main" id="{0A23107D-C136-4E0C-8920-1E6E3410ACE3}"/>
                </a:ext>
              </a:extLst>
            </p:cNvPr>
            <p:cNvSpPr/>
            <p:nvPr/>
          </p:nvSpPr>
          <p:spPr bwMode="auto">
            <a:xfrm>
              <a:off x="575619" y="1508370"/>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Tools</a:t>
              </a:r>
            </a:p>
          </p:txBody>
        </p:sp>
        <p:grpSp>
          <p:nvGrpSpPr>
            <p:cNvPr id="81" name="Group 80">
              <a:extLst>
                <a:ext uri="{FF2B5EF4-FFF2-40B4-BE49-F238E27FC236}">
                  <a16:creationId xmlns:a16="http://schemas.microsoft.com/office/drawing/2014/main" id="{9EB778D7-8A13-4750-8621-E8576BF8709B}"/>
                </a:ext>
              </a:extLst>
            </p:cNvPr>
            <p:cNvGrpSpPr/>
            <p:nvPr/>
          </p:nvGrpSpPr>
          <p:grpSpPr>
            <a:xfrm>
              <a:off x="274639" y="1482019"/>
              <a:ext cx="661334" cy="661334"/>
              <a:chOff x="7672552" y="4021436"/>
              <a:chExt cx="965603" cy="982528"/>
            </a:xfrm>
          </p:grpSpPr>
          <p:sp>
            <p:nvSpPr>
              <p:cNvPr id="186" name="Oval 185">
                <a:extLst>
                  <a:ext uri="{FF2B5EF4-FFF2-40B4-BE49-F238E27FC236}">
                    <a16:creationId xmlns:a16="http://schemas.microsoft.com/office/drawing/2014/main" id="{A3461CBA-3F3A-4B03-BB7C-74FBD3631FD2}"/>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87" name="Group 186">
                <a:extLst>
                  <a:ext uri="{FF2B5EF4-FFF2-40B4-BE49-F238E27FC236}">
                    <a16:creationId xmlns:a16="http://schemas.microsoft.com/office/drawing/2014/main" id="{C7CF7803-78C1-42C3-8101-58913AA2D340}"/>
                  </a:ext>
                </a:extLst>
              </p:cNvPr>
              <p:cNvGrpSpPr/>
              <p:nvPr/>
            </p:nvGrpSpPr>
            <p:grpSpPr>
              <a:xfrm>
                <a:off x="7773860" y="4420332"/>
                <a:ext cx="759372" cy="184730"/>
                <a:chOff x="7466978" y="4863550"/>
                <a:chExt cx="738228" cy="176492"/>
              </a:xfrm>
            </p:grpSpPr>
            <p:grpSp>
              <p:nvGrpSpPr>
                <p:cNvPr id="188" name="Group 187">
                  <a:extLst>
                    <a:ext uri="{FF2B5EF4-FFF2-40B4-BE49-F238E27FC236}">
                      <a16:creationId xmlns:a16="http://schemas.microsoft.com/office/drawing/2014/main" id="{1951EE86-FCA3-466A-8F9A-D3996ADF1E04}"/>
                    </a:ext>
                  </a:extLst>
                </p:cNvPr>
                <p:cNvGrpSpPr/>
                <p:nvPr/>
              </p:nvGrpSpPr>
              <p:grpSpPr>
                <a:xfrm rot="19042309">
                  <a:off x="7466978" y="4863550"/>
                  <a:ext cx="688819" cy="176492"/>
                  <a:chOff x="5329666" y="3489884"/>
                  <a:chExt cx="7171567" cy="1837527"/>
                </a:xfrm>
              </p:grpSpPr>
              <p:sp>
                <p:nvSpPr>
                  <p:cNvPr id="197" name="Rectangle: Rounded Corners 196">
                    <a:extLst>
                      <a:ext uri="{FF2B5EF4-FFF2-40B4-BE49-F238E27FC236}">
                        <a16:creationId xmlns:a16="http://schemas.microsoft.com/office/drawing/2014/main" id="{7E23A719-DFFD-4328-9DEC-509A6B9F20AB}"/>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98" name="Freeform: Shape 197">
                    <a:extLst>
                      <a:ext uri="{FF2B5EF4-FFF2-40B4-BE49-F238E27FC236}">
                        <a16:creationId xmlns:a16="http://schemas.microsoft.com/office/drawing/2014/main" id="{A14686CB-3FC1-4C27-83DF-E67592AA050A}"/>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89" name="Group 188">
                  <a:extLst>
                    <a:ext uri="{FF2B5EF4-FFF2-40B4-BE49-F238E27FC236}">
                      <a16:creationId xmlns:a16="http://schemas.microsoft.com/office/drawing/2014/main" id="{69E0387C-D9EC-4174-93AE-C80E3BE7D193}"/>
                    </a:ext>
                  </a:extLst>
                </p:cNvPr>
                <p:cNvGrpSpPr/>
                <p:nvPr/>
              </p:nvGrpSpPr>
              <p:grpSpPr>
                <a:xfrm rot="13295580" flipV="1">
                  <a:off x="7500425" y="4917201"/>
                  <a:ext cx="704781" cy="67782"/>
                  <a:chOff x="1552145" y="3101420"/>
                  <a:chExt cx="9703733" cy="933252"/>
                </a:xfrm>
              </p:grpSpPr>
              <p:sp>
                <p:nvSpPr>
                  <p:cNvPr id="190" name="Trapezoid 189">
                    <a:extLst>
                      <a:ext uri="{FF2B5EF4-FFF2-40B4-BE49-F238E27FC236}">
                        <a16:creationId xmlns:a16="http://schemas.microsoft.com/office/drawing/2014/main" id="{DA6405AF-A10D-4E72-86E6-F9771C471880}"/>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91" name="Trapezoid 190">
                    <a:extLst>
                      <a:ext uri="{FF2B5EF4-FFF2-40B4-BE49-F238E27FC236}">
                        <a16:creationId xmlns:a16="http://schemas.microsoft.com/office/drawing/2014/main" id="{1B09E053-8027-434B-91A4-F162F044BA70}"/>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92" name="Rectangle 191">
                    <a:extLst>
                      <a:ext uri="{FF2B5EF4-FFF2-40B4-BE49-F238E27FC236}">
                        <a16:creationId xmlns:a16="http://schemas.microsoft.com/office/drawing/2014/main" id="{49C28C51-DCD3-45F1-9F2C-9CCC228A0877}"/>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93" name="Rectangle: Rounded Corners 192">
                    <a:extLst>
                      <a:ext uri="{FF2B5EF4-FFF2-40B4-BE49-F238E27FC236}">
                        <a16:creationId xmlns:a16="http://schemas.microsoft.com/office/drawing/2014/main" id="{144AE005-FBA1-4583-8896-F12F22B7B542}"/>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94" name="Rectangle: Rounded Corners 193">
                    <a:extLst>
                      <a:ext uri="{FF2B5EF4-FFF2-40B4-BE49-F238E27FC236}">
                        <a16:creationId xmlns:a16="http://schemas.microsoft.com/office/drawing/2014/main" id="{AD77FD05-88C5-4E71-897D-D77321F31168}"/>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95" name="Rectangle: Rounded Corners 194">
                    <a:extLst>
                      <a:ext uri="{FF2B5EF4-FFF2-40B4-BE49-F238E27FC236}">
                        <a16:creationId xmlns:a16="http://schemas.microsoft.com/office/drawing/2014/main" id="{C7691322-95B5-44FD-9B9E-AE2EFC349B86}"/>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96" name="Rectangle: Rounded Corners 195">
                    <a:extLst>
                      <a:ext uri="{FF2B5EF4-FFF2-40B4-BE49-F238E27FC236}">
                        <a16:creationId xmlns:a16="http://schemas.microsoft.com/office/drawing/2014/main" id="{34B3B50D-AF68-4268-BFF9-5D7763910235}"/>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82" name="Rectangle: Rounded Corners 81">
              <a:extLst>
                <a:ext uri="{FF2B5EF4-FFF2-40B4-BE49-F238E27FC236}">
                  <a16:creationId xmlns:a16="http://schemas.microsoft.com/office/drawing/2014/main" id="{4BFE510F-15D3-4D2A-B861-5A86AA459360}"/>
                </a:ext>
              </a:extLst>
            </p:cNvPr>
            <p:cNvSpPr/>
            <p:nvPr/>
          </p:nvSpPr>
          <p:spPr bwMode="auto">
            <a:xfrm>
              <a:off x="575619" y="2353241"/>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Language</a:t>
              </a:r>
            </a:p>
          </p:txBody>
        </p:sp>
        <p:grpSp>
          <p:nvGrpSpPr>
            <p:cNvPr id="83" name="Group 82">
              <a:extLst>
                <a:ext uri="{FF2B5EF4-FFF2-40B4-BE49-F238E27FC236}">
                  <a16:creationId xmlns:a16="http://schemas.microsoft.com/office/drawing/2014/main" id="{73787FCF-E435-4564-9CDC-93264E1C5499}"/>
                </a:ext>
              </a:extLst>
            </p:cNvPr>
            <p:cNvGrpSpPr/>
            <p:nvPr/>
          </p:nvGrpSpPr>
          <p:grpSpPr>
            <a:xfrm>
              <a:off x="274640" y="2331003"/>
              <a:ext cx="661335" cy="661334"/>
              <a:chOff x="2586873" y="2446840"/>
              <a:chExt cx="963350" cy="963350"/>
            </a:xfrm>
          </p:grpSpPr>
          <p:sp>
            <p:nvSpPr>
              <p:cNvPr id="153" name="Oval 152">
                <a:extLst>
                  <a:ext uri="{FF2B5EF4-FFF2-40B4-BE49-F238E27FC236}">
                    <a16:creationId xmlns:a16="http://schemas.microsoft.com/office/drawing/2014/main" id="{174373FD-5B46-4BDB-9BB2-8F003CD228D2}"/>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54" name="Group 153">
                <a:extLst>
                  <a:ext uri="{FF2B5EF4-FFF2-40B4-BE49-F238E27FC236}">
                    <a16:creationId xmlns:a16="http://schemas.microsoft.com/office/drawing/2014/main" id="{2873181A-4A69-471E-867C-2D899EC8CF25}"/>
                  </a:ext>
                </a:extLst>
              </p:cNvPr>
              <p:cNvGrpSpPr/>
              <p:nvPr/>
            </p:nvGrpSpPr>
            <p:grpSpPr>
              <a:xfrm>
                <a:off x="2671811" y="2661818"/>
                <a:ext cx="806680" cy="516427"/>
                <a:chOff x="2010581" y="1078432"/>
                <a:chExt cx="4336157" cy="2775970"/>
              </a:xfrm>
            </p:grpSpPr>
            <p:sp>
              <p:nvSpPr>
                <p:cNvPr id="155" name="Rectangle: Top Corners Rounded 154">
                  <a:extLst>
                    <a:ext uri="{FF2B5EF4-FFF2-40B4-BE49-F238E27FC236}">
                      <a16:creationId xmlns:a16="http://schemas.microsoft.com/office/drawing/2014/main" id="{155FAFEE-5B65-4D67-BC5A-B57C8F6D4544}"/>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56" name="Group 155">
                  <a:extLst>
                    <a:ext uri="{FF2B5EF4-FFF2-40B4-BE49-F238E27FC236}">
                      <a16:creationId xmlns:a16="http://schemas.microsoft.com/office/drawing/2014/main" id="{5CFDF9DA-4D2A-46B8-A19B-7082A1FBE18D}"/>
                    </a:ext>
                  </a:extLst>
                </p:cNvPr>
                <p:cNvGrpSpPr/>
                <p:nvPr/>
              </p:nvGrpSpPr>
              <p:grpSpPr>
                <a:xfrm flipH="1">
                  <a:off x="2010581" y="1078432"/>
                  <a:ext cx="4336157" cy="2775970"/>
                  <a:chOff x="2495051" y="663738"/>
                  <a:chExt cx="3977849" cy="2775970"/>
                </a:xfrm>
              </p:grpSpPr>
              <p:grpSp>
                <p:nvGrpSpPr>
                  <p:cNvPr id="157" name="Group 156">
                    <a:extLst>
                      <a:ext uri="{FF2B5EF4-FFF2-40B4-BE49-F238E27FC236}">
                        <a16:creationId xmlns:a16="http://schemas.microsoft.com/office/drawing/2014/main" id="{91F8D5BF-6F6B-4CBF-AB16-5D6BC624D4B8}"/>
                      </a:ext>
                    </a:extLst>
                  </p:cNvPr>
                  <p:cNvGrpSpPr/>
                  <p:nvPr/>
                </p:nvGrpSpPr>
                <p:grpSpPr>
                  <a:xfrm>
                    <a:off x="2495051" y="663738"/>
                    <a:ext cx="3977849" cy="2775970"/>
                    <a:chOff x="3563003" y="1681105"/>
                    <a:chExt cx="3977849" cy="2775970"/>
                  </a:xfrm>
                </p:grpSpPr>
                <p:sp>
                  <p:nvSpPr>
                    <p:cNvPr id="175" name="Rectangle: Top Corners Snipped 174">
                      <a:extLst>
                        <a:ext uri="{FF2B5EF4-FFF2-40B4-BE49-F238E27FC236}">
                          <a16:creationId xmlns:a16="http://schemas.microsoft.com/office/drawing/2014/main" id="{5BD62550-576C-45C8-ADB1-55AF205EC384}"/>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6" name="Rectangle: Rounded Corners 175">
                      <a:extLst>
                        <a:ext uri="{FF2B5EF4-FFF2-40B4-BE49-F238E27FC236}">
                          <a16:creationId xmlns:a16="http://schemas.microsoft.com/office/drawing/2014/main" id="{E7503A61-9DAE-48C9-8BCC-05291A4E18E7}"/>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8" name="Rectangle: Rounded Corners 177">
                      <a:extLst>
                        <a:ext uri="{FF2B5EF4-FFF2-40B4-BE49-F238E27FC236}">
                          <a16:creationId xmlns:a16="http://schemas.microsoft.com/office/drawing/2014/main" id="{45C290DF-189E-4ABD-8E13-5F363D58C039}"/>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9" name="Right Triangle 178">
                      <a:extLst>
                        <a:ext uri="{FF2B5EF4-FFF2-40B4-BE49-F238E27FC236}">
                          <a16:creationId xmlns:a16="http://schemas.microsoft.com/office/drawing/2014/main" id="{D00833E4-1B57-4DFB-B2D8-F3DAF6471F00}"/>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80" name="Rectangle: Rounded Corners 179">
                      <a:extLst>
                        <a:ext uri="{FF2B5EF4-FFF2-40B4-BE49-F238E27FC236}">
                          <a16:creationId xmlns:a16="http://schemas.microsoft.com/office/drawing/2014/main" id="{5589AA47-503C-4CB7-9139-D8D72D63FAC4}"/>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81" name="Rectangle: Rounded Corners 180">
                      <a:extLst>
                        <a:ext uri="{FF2B5EF4-FFF2-40B4-BE49-F238E27FC236}">
                          <a16:creationId xmlns:a16="http://schemas.microsoft.com/office/drawing/2014/main" id="{4DFB9E22-3DCA-44AB-B9C5-09F4D763B10F}"/>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82" name="Rectangle: Top Corners Snipped 181">
                      <a:extLst>
                        <a:ext uri="{FF2B5EF4-FFF2-40B4-BE49-F238E27FC236}">
                          <a16:creationId xmlns:a16="http://schemas.microsoft.com/office/drawing/2014/main" id="{4F6807D3-2F73-42E4-BAFD-8E4872A81A6F}"/>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83" name="Rectangle: Rounded Corners 182">
                      <a:extLst>
                        <a:ext uri="{FF2B5EF4-FFF2-40B4-BE49-F238E27FC236}">
                          <a16:creationId xmlns:a16="http://schemas.microsoft.com/office/drawing/2014/main" id="{637B2EF1-0177-48A0-9770-0FC51900DBB0}"/>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84" name="Rectangle: Rounded Corners 183">
                      <a:extLst>
                        <a:ext uri="{FF2B5EF4-FFF2-40B4-BE49-F238E27FC236}">
                          <a16:creationId xmlns:a16="http://schemas.microsoft.com/office/drawing/2014/main" id="{DCEC8BE8-912D-49BD-8B88-45819DBD95B9}"/>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85" name="Rectangle 184">
                      <a:extLst>
                        <a:ext uri="{FF2B5EF4-FFF2-40B4-BE49-F238E27FC236}">
                          <a16:creationId xmlns:a16="http://schemas.microsoft.com/office/drawing/2014/main" id="{6EC18BF9-930F-4284-AAE5-48F85CFA04CD}"/>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58" name="Group 157">
                    <a:extLst>
                      <a:ext uri="{FF2B5EF4-FFF2-40B4-BE49-F238E27FC236}">
                        <a16:creationId xmlns:a16="http://schemas.microsoft.com/office/drawing/2014/main" id="{3047AA92-07E9-43B2-91F0-250AF86F18AE}"/>
                      </a:ext>
                    </a:extLst>
                  </p:cNvPr>
                  <p:cNvGrpSpPr/>
                  <p:nvPr/>
                </p:nvGrpSpPr>
                <p:grpSpPr>
                  <a:xfrm>
                    <a:off x="3518812" y="1860243"/>
                    <a:ext cx="1558890" cy="350093"/>
                    <a:chOff x="3574873" y="4631162"/>
                    <a:chExt cx="1558890" cy="350093"/>
                  </a:xfrm>
                </p:grpSpPr>
                <p:grpSp>
                  <p:nvGrpSpPr>
                    <p:cNvPr id="159" name="Group 158">
                      <a:extLst>
                        <a:ext uri="{FF2B5EF4-FFF2-40B4-BE49-F238E27FC236}">
                          <a16:creationId xmlns:a16="http://schemas.microsoft.com/office/drawing/2014/main" id="{BF85FE03-D17E-4409-9AA1-F098E77DF3FA}"/>
                        </a:ext>
                      </a:extLst>
                    </p:cNvPr>
                    <p:cNvGrpSpPr/>
                    <p:nvPr/>
                  </p:nvGrpSpPr>
                  <p:grpSpPr>
                    <a:xfrm>
                      <a:off x="3574873" y="4631162"/>
                      <a:ext cx="404196" cy="330728"/>
                      <a:chOff x="3574873" y="4631162"/>
                      <a:chExt cx="404196" cy="330728"/>
                    </a:xfrm>
                  </p:grpSpPr>
                  <p:sp>
                    <p:nvSpPr>
                      <p:cNvPr id="172" name="Oval 171">
                        <a:extLst>
                          <a:ext uri="{FF2B5EF4-FFF2-40B4-BE49-F238E27FC236}">
                            <a16:creationId xmlns:a16="http://schemas.microsoft.com/office/drawing/2014/main" id="{589691F9-692B-4035-B3E2-F5684574BA22}"/>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3" name="Freeform: Shape 172">
                        <a:extLst>
                          <a:ext uri="{FF2B5EF4-FFF2-40B4-BE49-F238E27FC236}">
                            <a16:creationId xmlns:a16="http://schemas.microsoft.com/office/drawing/2014/main" id="{01EA304D-888F-4400-8E2F-D5C6D2834189}"/>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4" name="Oval 173">
                        <a:extLst>
                          <a:ext uri="{FF2B5EF4-FFF2-40B4-BE49-F238E27FC236}">
                            <a16:creationId xmlns:a16="http://schemas.microsoft.com/office/drawing/2014/main" id="{1D712305-D79C-4CA0-816C-7DAA5EC18F7A}"/>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60" name="Group 159">
                      <a:extLst>
                        <a:ext uri="{FF2B5EF4-FFF2-40B4-BE49-F238E27FC236}">
                          <a16:creationId xmlns:a16="http://schemas.microsoft.com/office/drawing/2014/main" id="{DB94FF91-5971-41BB-B174-884E24E26D51}"/>
                        </a:ext>
                      </a:extLst>
                    </p:cNvPr>
                    <p:cNvGrpSpPr/>
                    <p:nvPr/>
                  </p:nvGrpSpPr>
                  <p:grpSpPr>
                    <a:xfrm>
                      <a:off x="3959771" y="4637617"/>
                      <a:ext cx="404196" cy="330728"/>
                      <a:chOff x="3574873" y="4631162"/>
                      <a:chExt cx="404196" cy="330728"/>
                    </a:xfrm>
                  </p:grpSpPr>
                  <p:sp>
                    <p:nvSpPr>
                      <p:cNvPr id="169" name="Oval 168">
                        <a:extLst>
                          <a:ext uri="{FF2B5EF4-FFF2-40B4-BE49-F238E27FC236}">
                            <a16:creationId xmlns:a16="http://schemas.microsoft.com/office/drawing/2014/main" id="{E70B49D9-A099-42B8-AE30-213F510D73D2}"/>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0" name="Freeform: Shape 169">
                        <a:extLst>
                          <a:ext uri="{FF2B5EF4-FFF2-40B4-BE49-F238E27FC236}">
                            <a16:creationId xmlns:a16="http://schemas.microsoft.com/office/drawing/2014/main" id="{06A26D17-9C83-4FBA-B4CA-DD2170B2863C}"/>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1" name="Oval 170">
                        <a:extLst>
                          <a:ext uri="{FF2B5EF4-FFF2-40B4-BE49-F238E27FC236}">
                            <a16:creationId xmlns:a16="http://schemas.microsoft.com/office/drawing/2014/main" id="{155D04B2-18B0-4478-889F-DA0346766BF9}"/>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61" name="Group 160">
                      <a:extLst>
                        <a:ext uri="{FF2B5EF4-FFF2-40B4-BE49-F238E27FC236}">
                          <a16:creationId xmlns:a16="http://schemas.microsoft.com/office/drawing/2014/main" id="{F7874970-955C-4147-B3CF-07CF95DDC34D}"/>
                        </a:ext>
                      </a:extLst>
                    </p:cNvPr>
                    <p:cNvGrpSpPr/>
                    <p:nvPr/>
                  </p:nvGrpSpPr>
                  <p:grpSpPr>
                    <a:xfrm>
                      <a:off x="4344669" y="4644072"/>
                      <a:ext cx="404196" cy="330728"/>
                      <a:chOff x="3574873" y="4631162"/>
                      <a:chExt cx="404196" cy="330728"/>
                    </a:xfrm>
                  </p:grpSpPr>
                  <p:sp>
                    <p:nvSpPr>
                      <p:cNvPr id="166" name="Oval 165">
                        <a:extLst>
                          <a:ext uri="{FF2B5EF4-FFF2-40B4-BE49-F238E27FC236}">
                            <a16:creationId xmlns:a16="http://schemas.microsoft.com/office/drawing/2014/main" id="{F70A3293-E7EB-452B-BEE5-3E9D10DFB0B6}"/>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7" name="Freeform: Shape 166">
                        <a:extLst>
                          <a:ext uri="{FF2B5EF4-FFF2-40B4-BE49-F238E27FC236}">
                            <a16:creationId xmlns:a16="http://schemas.microsoft.com/office/drawing/2014/main" id="{D8A9E1ED-98D0-4CE1-AE5B-2DE2FF7B1642}"/>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8" name="Oval 167">
                        <a:extLst>
                          <a:ext uri="{FF2B5EF4-FFF2-40B4-BE49-F238E27FC236}">
                            <a16:creationId xmlns:a16="http://schemas.microsoft.com/office/drawing/2014/main" id="{42077BF9-B89B-4215-92E4-82AFA083C119}"/>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62" name="Group 161">
                      <a:extLst>
                        <a:ext uri="{FF2B5EF4-FFF2-40B4-BE49-F238E27FC236}">
                          <a16:creationId xmlns:a16="http://schemas.microsoft.com/office/drawing/2014/main" id="{954F813D-B82C-4C63-B61B-F536267D153D}"/>
                        </a:ext>
                      </a:extLst>
                    </p:cNvPr>
                    <p:cNvGrpSpPr/>
                    <p:nvPr/>
                  </p:nvGrpSpPr>
                  <p:grpSpPr>
                    <a:xfrm>
                      <a:off x="4729567" y="4650527"/>
                      <a:ext cx="404196" cy="330728"/>
                      <a:chOff x="3574873" y="4631162"/>
                      <a:chExt cx="404196" cy="330728"/>
                    </a:xfrm>
                  </p:grpSpPr>
                  <p:sp>
                    <p:nvSpPr>
                      <p:cNvPr id="163" name="Oval 162">
                        <a:extLst>
                          <a:ext uri="{FF2B5EF4-FFF2-40B4-BE49-F238E27FC236}">
                            <a16:creationId xmlns:a16="http://schemas.microsoft.com/office/drawing/2014/main" id="{A2FD5B68-5C5B-4E70-9F2A-3D5B0A3D2DD8}"/>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4" name="Freeform: Shape 163">
                        <a:extLst>
                          <a:ext uri="{FF2B5EF4-FFF2-40B4-BE49-F238E27FC236}">
                            <a16:creationId xmlns:a16="http://schemas.microsoft.com/office/drawing/2014/main" id="{6C8AE971-9D6E-428D-9B29-D12D1996E432}"/>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5" name="Oval 164">
                        <a:extLst>
                          <a:ext uri="{FF2B5EF4-FFF2-40B4-BE49-F238E27FC236}">
                            <a16:creationId xmlns:a16="http://schemas.microsoft.com/office/drawing/2014/main" id="{6461D8B7-80E8-4519-A25E-BE69B9E6B2EE}"/>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84" name="Rectangle: Rounded Corners 83">
              <a:extLst>
                <a:ext uri="{FF2B5EF4-FFF2-40B4-BE49-F238E27FC236}">
                  <a16:creationId xmlns:a16="http://schemas.microsoft.com/office/drawing/2014/main" id="{19C183E2-2897-4E8D-BC97-34A223B01A5F}"/>
                </a:ext>
              </a:extLst>
            </p:cNvPr>
            <p:cNvSpPr/>
            <p:nvPr/>
          </p:nvSpPr>
          <p:spPr bwMode="auto">
            <a:xfrm>
              <a:off x="575619" y="3198112"/>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Algorithms</a:t>
              </a:r>
            </a:p>
          </p:txBody>
        </p:sp>
        <p:grpSp>
          <p:nvGrpSpPr>
            <p:cNvPr id="85" name="Group 84">
              <a:extLst>
                <a:ext uri="{FF2B5EF4-FFF2-40B4-BE49-F238E27FC236}">
                  <a16:creationId xmlns:a16="http://schemas.microsoft.com/office/drawing/2014/main" id="{AD14CFFE-FA3C-4235-9D51-1C66720E96A4}"/>
                </a:ext>
              </a:extLst>
            </p:cNvPr>
            <p:cNvGrpSpPr/>
            <p:nvPr/>
          </p:nvGrpSpPr>
          <p:grpSpPr>
            <a:xfrm>
              <a:off x="274640" y="3179987"/>
              <a:ext cx="661334" cy="661334"/>
              <a:chOff x="1157681" y="982896"/>
              <a:chExt cx="963350" cy="963350"/>
            </a:xfrm>
          </p:grpSpPr>
          <p:sp>
            <p:nvSpPr>
              <p:cNvPr id="125" name="Oval 124">
                <a:extLst>
                  <a:ext uri="{FF2B5EF4-FFF2-40B4-BE49-F238E27FC236}">
                    <a16:creationId xmlns:a16="http://schemas.microsoft.com/office/drawing/2014/main" id="{C2C7050E-1D12-41DC-8E98-1BEABA5AF13F}"/>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26" name="Group 125">
                <a:extLst>
                  <a:ext uri="{FF2B5EF4-FFF2-40B4-BE49-F238E27FC236}">
                    <a16:creationId xmlns:a16="http://schemas.microsoft.com/office/drawing/2014/main" id="{710A9817-7C38-4834-9A01-DE75045E35D5}"/>
                  </a:ext>
                </a:extLst>
              </p:cNvPr>
              <p:cNvGrpSpPr/>
              <p:nvPr/>
            </p:nvGrpSpPr>
            <p:grpSpPr>
              <a:xfrm>
                <a:off x="1398906" y="1163302"/>
                <a:ext cx="528579" cy="602537"/>
                <a:chOff x="7101061" y="2732316"/>
                <a:chExt cx="1042579" cy="1188456"/>
              </a:xfrm>
            </p:grpSpPr>
            <p:sp>
              <p:nvSpPr>
                <p:cNvPr id="127" name="Rectangle: Rounded Corners 126">
                  <a:extLst>
                    <a:ext uri="{FF2B5EF4-FFF2-40B4-BE49-F238E27FC236}">
                      <a16:creationId xmlns:a16="http://schemas.microsoft.com/office/drawing/2014/main" id="{C73BDEDF-A1CE-4514-9CBB-E6488880C605}"/>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128" name="Connector: Elbow 127">
                  <a:extLst>
                    <a:ext uri="{FF2B5EF4-FFF2-40B4-BE49-F238E27FC236}">
                      <a16:creationId xmlns:a16="http://schemas.microsoft.com/office/drawing/2014/main" id="{83B1CF19-2FCD-4035-8B01-82CA7CEBEFDA}"/>
                    </a:ext>
                  </a:extLst>
                </p:cNvPr>
                <p:cNvCxnSpPr>
                  <a:cxnSpLocks/>
                  <a:stCxn id="127" idx="3"/>
                  <a:endCxn id="138"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761FED61-48AD-48A6-851A-2906CD0B6243}"/>
                    </a:ext>
                  </a:extLst>
                </p:cNvPr>
                <p:cNvCxnSpPr>
                  <a:cxnSpLocks/>
                  <a:stCxn id="130" idx="2"/>
                  <a:endCxn id="127"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1FA0090C-2A23-4396-B9FB-F124D592D4B9}"/>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1" name="Oval 130">
                  <a:extLst>
                    <a:ext uri="{FF2B5EF4-FFF2-40B4-BE49-F238E27FC236}">
                      <a16:creationId xmlns:a16="http://schemas.microsoft.com/office/drawing/2014/main" id="{1CE0C9D9-7E60-482C-9F0A-A5149F0B2400}"/>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2" name="Oval 131">
                  <a:extLst>
                    <a:ext uri="{FF2B5EF4-FFF2-40B4-BE49-F238E27FC236}">
                      <a16:creationId xmlns:a16="http://schemas.microsoft.com/office/drawing/2014/main" id="{B4B339BD-444A-4AB9-A6B0-22A870251741}"/>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133" name="Straight Connector 132">
                  <a:extLst>
                    <a:ext uri="{FF2B5EF4-FFF2-40B4-BE49-F238E27FC236}">
                      <a16:creationId xmlns:a16="http://schemas.microsoft.com/office/drawing/2014/main" id="{7F4777AC-3024-4A1D-A7AD-21DF80062A58}"/>
                    </a:ext>
                  </a:extLst>
                </p:cNvPr>
                <p:cNvCxnSpPr>
                  <a:cxnSpLocks/>
                  <a:stCxn id="131" idx="6"/>
                  <a:endCxn id="132"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11E1450-B1DD-4253-96E4-79EC4695B7E5}"/>
                    </a:ext>
                  </a:extLst>
                </p:cNvPr>
                <p:cNvCxnSpPr>
                  <a:cxnSpLocks/>
                  <a:stCxn id="130" idx="6"/>
                  <a:endCxn id="131"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D6D50428-C360-402D-AEFB-58ED6D65AE9A}"/>
                    </a:ext>
                  </a:extLst>
                </p:cNvPr>
                <p:cNvGrpSpPr/>
                <p:nvPr/>
              </p:nvGrpSpPr>
              <p:grpSpPr>
                <a:xfrm>
                  <a:off x="7184783" y="3560055"/>
                  <a:ext cx="940003" cy="360717"/>
                  <a:chOff x="7166145" y="3874100"/>
                  <a:chExt cx="1308060" cy="501955"/>
                </a:xfrm>
              </p:grpSpPr>
              <p:cxnSp>
                <p:nvCxnSpPr>
                  <p:cNvPr id="136" name="Straight Connector 135">
                    <a:extLst>
                      <a:ext uri="{FF2B5EF4-FFF2-40B4-BE49-F238E27FC236}">
                        <a16:creationId xmlns:a16="http://schemas.microsoft.com/office/drawing/2014/main" id="{087C27FA-78CC-4B7C-9992-823978C5EAB8}"/>
                      </a:ext>
                    </a:extLst>
                  </p:cNvPr>
                  <p:cNvCxnSpPr>
                    <a:cxnSpLocks/>
                    <a:stCxn id="143" idx="3"/>
                    <a:endCxn id="148"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4B18879-B441-4BBE-9356-ABF6820E23DD}"/>
                      </a:ext>
                    </a:extLst>
                  </p:cNvPr>
                  <p:cNvCxnSpPr>
                    <a:cxnSpLocks/>
                    <a:stCxn id="138" idx="3"/>
                    <a:endCxn id="143"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6FF3D4D0-A09E-4F1C-AF2B-F24EF0CCF72D}"/>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9" name="Rectangle: Rounded Corners 138">
                    <a:extLst>
                      <a:ext uri="{FF2B5EF4-FFF2-40B4-BE49-F238E27FC236}">
                        <a16:creationId xmlns:a16="http://schemas.microsoft.com/office/drawing/2014/main" id="{62727158-6383-4190-ACB3-34ACFC89821F}"/>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0" name="Rectangle: Rounded Corners 139">
                    <a:extLst>
                      <a:ext uri="{FF2B5EF4-FFF2-40B4-BE49-F238E27FC236}">
                        <a16:creationId xmlns:a16="http://schemas.microsoft.com/office/drawing/2014/main" id="{25D6CBAA-7FD6-409F-9F9A-6DFCB4B18468}"/>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1" name="Rectangle: Rounded Corners 140">
                    <a:extLst>
                      <a:ext uri="{FF2B5EF4-FFF2-40B4-BE49-F238E27FC236}">
                        <a16:creationId xmlns:a16="http://schemas.microsoft.com/office/drawing/2014/main" id="{6CC89E14-8EF9-4ADB-8089-350C40232A73}"/>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2" name="Right Triangle 141">
                    <a:extLst>
                      <a:ext uri="{FF2B5EF4-FFF2-40B4-BE49-F238E27FC236}">
                        <a16:creationId xmlns:a16="http://schemas.microsoft.com/office/drawing/2014/main" id="{2576A128-16F3-420F-ACDC-9B737015D848}"/>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3" name="Rectangle 142">
                    <a:extLst>
                      <a:ext uri="{FF2B5EF4-FFF2-40B4-BE49-F238E27FC236}">
                        <a16:creationId xmlns:a16="http://schemas.microsoft.com/office/drawing/2014/main" id="{C07BA3EC-3E4B-4FB9-B420-E7B269B0FA9A}"/>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4" name="Rectangle: Rounded Corners 143">
                    <a:extLst>
                      <a:ext uri="{FF2B5EF4-FFF2-40B4-BE49-F238E27FC236}">
                        <a16:creationId xmlns:a16="http://schemas.microsoft.com/office/drawing/2014/main" id="{F095003A-A4AF-4D1A-B71A-B2447ED729E9}"/>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5" name="Rectangle: Rounded Corners 144">
                    <a:extLst>
                      <a:ext uri="{FF2B5EF4-FFF2-40B4-BE49-F238E27FC236}">
                        <a16:creationId xmlns:a16="http://schemas.microsoft.com/office/drawing/2014/main" id="{CF58A2F3-6020-41CA-A0C8-446979A305F9}"/>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6" name="Rectangle: Rounded Corners 145">
                    <a:extLst>
                      <a:ext uri="{FF2B5EF4-FFF2-40B4-BE49-F238E27FC236}">
                        <a16:creationId xmlns:a16="http://schemas.microsoft.com/office/drawing/2014/main" id="{990E7AE8-EBCE-417A-BE5F-6387937C0C02}"/>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7" name="Right Triangle 146">
                    <a:extLst>
                      <a:ext uri="{FF2B5EF4-FFF2-40B4-BE49-F238E27FC236}">
                        <a16:creationId xmlns:a16="http://schemas.microsoft.com/office/drawing/2014/main" id="{2E67580E-3563-41F6-AB33-7C8C1E13ADDD}"/>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8" name="Rectangle 147">
                    <a:extLst>
                      <a:ext uri="{FF2B5EF4-FFF2-40B4-BE49-F238E27FC236}">
                        <a16:creationId xmlns:a16="http://schemas.microsoft.com/office/drawing/2014/main" id="{DD05E0FE-486B-44FD-ADD1-046F29AFB131}"/>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9" name="Rectangle: Rounded Corners 148">
                    <a:extLst>
                      <a:ext uri="{FF2B5EF4-FFF2-40B4-BE49-F238E27FC236}">
                        <a16:creationId xmlns:a16="http://schemas.microsoft.com/office/drawing/2014/main" id="{6325EDEA-43FB-43AF-9018-1B58D8E813B7}"/>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0" name="Rectangle: Rounded Corners 149">
                    <a:extLst>
                      <a:ext uri="{FF2B5EF4-FFF2-40B4-BE49-F238E27FC236}">
                        <a16:creationId xmlns:a16="http://schemas.microsoft.com/office/drawing/2014/main" id="{5BABE87F-35D8-4CD6-8738-0F708944B2A8}"/>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1" name="Rectangle: Rounded Corners 150">
                    <a:extLst>
                      <a:ext uri="{FF2B5EF4-FFF2-40B4-BE49-F238E27FC236}">
                        <a16:creationId xmlns:a16="http://schemas.microsoft.com/office/drawing/2014/main" id="{683DB594-5F99-4148-AF78-D31FA90E167B}"/>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2" name="Right Triangle 151">
                    <a:extLst>
                      <a:ext uri="{FF2B5EF4-FFF2-40B4-BE49-F238E27FC236}">
                        <a16:creationId xmlns:a16="http://schemas.microsoft.com/office/drawing/2014/main" id="{18DFD2A1-4BF7-40B8-A875-106C84EE5365}"/>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86" name="Rectangle: Rounded Corners 85">
              <a:extLst>
                <a:ext uri="{FF2B5EF4-FFF2-40B4-BE49-F238E27FC236}">
                  <a16:creationId xmlns:a16="http://schemas.microsoft.com/office/drawing/2014/main" id="{F28B7E9B-E392-42F4-9499-FFC04F95DD17}"/>
                </a:ext>
              </a:extLst>
            </p:cNvPr>
            <p:cNvSpPr/>
            <p:nvPr/>
          </p:nvSpPr>
          <p:spPr bwMode="auto">
            <a:xfrm>
              <a:off x="575619" y="4042983"/>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Data Sources</a:t>
              </a:r>
            </a:p>
          </p:txBody>
        </p:sp>
        <p:grpSp>
          <p:nvGrpSpPr>
            <p:cNvPr id="87" name="Group 86">
              <a:extLst>
                <a:ext uri="{FF2B5EF4-FFF2-40B4-BE49-F238E27FC236}">
                  <a16:creationId xmlns:a16="http://schemas.microsoft.com/office/drawing/2014/main" id="{76659F1F-F014-4469-89CF-88C2AE26D72F}"/>
                </a:ext>
              </a:extLst>
            </p:cNvPr>
            <p:cNvGrpSpPr/>
            <p:nvPr/>
          </p:nvGrpSpPr>
          <p:grpSpPr>
            <a:xfrm>
              <a:off x="274640" y="4028971"/>
              <a:ext cx="661335" cy="661334"/>
              <a:chOff x="6956981" y="588339"/>
              <a:chExt cx="963350" cy="963350"/>
            </a:xfrm>
          </p:grpSpPr>
          <p:sp>
            <p:nvSpPr>
              <p:cNvPr id="105" name="Oval 104">
                <a:extLst>
                  <a:ext uri="{FF2B5EF4-FFF2-40B4-BE49-F238E27FC236}">
                    <a16:creationId xmlns:a16="http://schemas.microsoft.com/office/drawing/2014/main" id="{049311F0-1E8B-4DDD-8D32-BE34BA6F5BD1}"/>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6" name="Flowchart: Magnetic Disk 105">
                <a:extLst>
                  <a:ext uri="{FF2B5EF4-FFF2-40B4-BE49-F238E27FC236}">
                    <a16:creationId xmlns:a16="http://schemas.microsoft.com/office/drawing/2014/main" id="{8A785634-5594-4E8F-983F-D71BFCDA2C78}"/>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07" name="Group 106">
                <a:extLst>
                  <a:ext uri="{FF2B5EF4-FFF2-40B4-BE49-F238E27FC236}">
                    <a16:creationId xmlns:a16="http://schemas.microsoft.com/office/drawing/2014/main" id="{046CB239-4F4B-4F1C-ADDB-F159A969BC10}"/>
                  </a:ext>
                </a:extLst>
              </p:cNvPr>
              <p:cNvGrpSpPr/>
              <p:nvPr/>
            </p:nvGrpSpPr>
            <p:grpSpPr>
              <a:xfrm>
                <a:off x="7166425" y="1100362"/>
                <a:ext cx="626190" cy="240293"/>
                <a:chOff x="7166145" y="3874100"/>
                <a:chExt cx="1308060" cy="501955"/>
              </a:xfrm>
            </p:grpSpPr>
            <p:cxnSp>
              <p:nvCxnSpPr>
                <p:cNvPr id="108" name="Straight Connector 107">
                  <a:extLst>
                    <a:ext uri="{FF2B5EF4-FFF2-40B4-BE49-F238E27FC236}">
                      <a16:creationId xmlns:a16="http://schemas.microsoft.com/office/drawing/2014/main" id="{30C66D31-7AF5-4FB8-9FD5-C9C87B3C8F51}"/>
                    </a:ext>
                  </a:extLst>
                </p:cNvPr>
                <p:cNvCxnSpPr>
                  <a:cxnSpLocks/>
                  <a:stCxn id="115" idx="3"/>
                  <a:endCxn id="120"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05C9BE4-550F-4FB2-884E-F9BE4640DE83}"/>
                    </a:ext>
                  </a:extLst>
                </p:cNvPr>
                <p:cNvCxnSpPr>
                  <a:cxnSpLocks/>
                  <a:stCxn id="110" idx="3"/>
                  <a:endCxn id="115"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7B438B46-5530-417C-8C32-AB645F4B7CED}"/>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1" name="Rectangle: Rounded Corners 110">
                  <a:extLst>
                    <a:ext uri="{FF2B5EF4-FFF2-40B4-BE49-F238E27FC236}">
                      <a16:creationId xmlns:a16="http://schemas.microsoft.com/office/drawing/2014/main" id="{B78E01A9-6906-4D2D-85B9-1FDDD812B4DA}"/>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2" name="Rectangle: Rounded Corners 111">
                  <a:extLst>
                    <a:ext uri="{FF2B5EF4-FFF2-40B4-BE49-F238E27FC236}">
                      <a16:creationId xmlns:a16="http://schemas.microsoft.com/office/drawing/2014/main" id="{46BF2F22-7780-4BC6-BE37-AE1A02570BF2}"/>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3" name="Rectangle: Rounded Corners 112">
                  <a:extLst>
                    <a:ext uri="{FF2B5EF4-FFF2-40B4-BE49-F238E27FC236}">
                      <a16:creationId xmlns:a16="http://schemas.microsoft.com/office/drawing/2014/main" id="{6934371B-7DD3-4482-80AB-2DF6A957041E}"/>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4" name="Right Triangle 113">
                  <a:extLst>
                    <a:ext uri="{FF2B5EF4-FFF2-40B4-BE49-F238E27FC236}">
                      <a16:creationId xmlns:a16="http://schemas.microsoft.com/office/drawing/2014/main" id="{E95B3921-4D56-49AC-9796-4DA7AAA6E802}"/>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5" name="Rectangle 114">
                  <a:extLst>
                    <a:ext uri="{FF2B5EF4-FFF2-40B4-BE49-F238E27FC236}">
                      <a16:creationId xmlns:a16="http://schemas.microsoft.com/office/drawing/2014/main" id="{55918172-EA5D-4466-B642-6F27B0FCA9D5}"/>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6" name="Rectangle: Rounded Corners 115">
                  <a:extLst>
                    <a:ext uri="{FF2B5EF4-FFF2-40B4-BE49-F238E27FC236}">
                      <a16:creationId xmlns:a16="http://schemas.microsoft.com/office/drawing/2014/main" id="{CE0594D4-DA3E-4EFA-A802-B9A39BA3D294}"/>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7" name="Rectangle: Rounded Corners 116">
                  <a:extLst>
                    <a:ext uri="{FF2B5EF4-FFF2-40B4-BE49-F238E27FC236}">
                      <a16:creationId xmlns:a16="http://schemas.microsoft.com/office/drawing/2014/main" id="{03F6B7A6-002E-4542-8D8F-8B4E968D1152}"/>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8" name="Rectangle: Rounded Corners 117">
                  <a:extLst>
                    <a:ext uri="{FF2B5EF4-FFF2-40B4-BE49-F238E27FC236}">
                      <a16:creationId xmlns:a16="http://schemas.microsoft.com/office/drawing/2014/main" id="{38FD1A96-61CF-4AB0-97AC-42A67685293F}"/>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9" name="Right Triangle 118">
                  <a:extLst>
                    <a:ext uri="{FF2B5EF4-FFF2-40B4-BE49-F238E27FC236}">
                      <a16:creationId xmlns:a16="http://schemas.microsoft.com/office/drawing/2014/main" id="{CC4432AF-89BB-4914-864A-A8F0A40AB3FF}"/>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0" name="Rectangle 119">
                  <a:extLst>
                    <a:ext uri="{FF2B5EF4-FFF2-40B4-BE49-F238E27FC236}">
                      <a16:creationId xmlns:a16="http://schemas.microsoft.com/office/drawing/2014/main" id="{8D276B78-4CD1-4C10-B3C5-7AAF95616738}"/>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1" name="Rectangle: Rounded Corners 120">
                  <a:extLst>
                    <a:ext uri="{FF2B5EF4-FFF2-40B4-BE49-F238E27FC236}">
                      <a16:creationId xmlns:a16="http://schemas.microsoft.com/office/drawing/2014/main" id="{67A49457-29CC-4CC0-85DB-4E754D95BD59}"/>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2" name="Rectangle: Rounded Corners 121">
                  <a:extLst>
                    <a:ext uri="{FF2B5EF4-FFF2-40B4-BE49-F238E27FC236}">
                      <a16:creationId xmlns:a16="http://schemas.microsoft.com/office/drawing/2014/main" id="{F75D0673-2CC1-4005-97F8-A0929FEFAA0B}"/>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3" name="Rectangle: Rounded Corners 122">
                  <a:extLst>
                    <a:ext uri="{FF2B5EF4-FFF2-40B4-BE49-F238E27FC236}">
                      <a16:creationId xmlns:a16="http://schemas.microsoft.com/office/drawing/2014/main" id="{CCC843D9-E545-4FF1-B84A-43C4B3F98748}"/>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4" name="Right Triangle 123">
                  <a:extLst>
                    <a:ext uri="{FF2B5EF4-FFF2-40B4-BE49-F238E27FC236}">
                      <a16:creationId xmlns:a16="http://schemas.microsoft.com/office/drawing/2014/main" id="{359C97B4-406B-42D8-933A-43BF34463CC0}"/>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sp>
          <p:nvSpPr>
            <p:cNvPr id="88" name="Rectangle: Rounded Corners 87">
              <a:extLst>
                <a:ext uri="{FF2B5EF4-FFF2-40B4-BE49-F238E27FC236}">
                  <a16:creationId xmlns:a16="http://schemas.microsoft.com/office/drawing/2014/main" id="{129A88A1-0580-44C8-9600-D22167E8FD46}"/>
                </a:ext>
              </a:extLst>
            </p:cNvPr>
            <p:cNvSpPr/>
            <p:nvPr/>
          </p:nvSpPr>
          <p:spPr bwMode="auto">
            <a:xfrm>
              <a:off x="5779565" y="1499386"/>
              <a:ext cx="594360" cy="4039902"/>
            </a:xfrm>
            <a:prstGeom prst="roundRect">
              <a:avLst>
                <a:gd name="adj" fmla="val 7029"/>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Operationalization</a:t>
              </a:r>
            </a:p>
          </p:txBody>
        </p:sp>
        <p:grpSp>
          <p:nvGrpSpPr>
            <p:cNvPr id="89" name="Group 88">
              <a:extLst>
                <a:ext uri="{FF2B5EF4-FFF2-40B4-BE49-F238E27FC236}">
                  <a16:creationId xmlns:a16="http://schemas.microsoft.com/office/drawing/2014/main" id="{D057A41D-5B28-4286-A3E6-5AB6FD213306}"/>
                </a:ext>
              </a:extLst>
            </p:cNvPr>
            <p:cNvGrpSpPr/>
            <p:nvPr/>
          </p:nvGrpSpPr>
          <p:grpSpPr>
            <a:xfrm>
              <a:off x="5740714" y="1317857"/>
              <a:ext cx="661334" cy="661334"/>
              <a:chOff x="1224981" y="5526425"/>
              <a:chExt cx="963350" cy="963350"/>
            </a:xfrm>
          </p:grpSpPr>
          <p:sp>
            <p:nvSpPr>
              <p:cNvPr id="90" name="Oval 89">
                <a:extLst>
                  <a:ext uri="{FF2B5EF4-FFF2-40B4-BE49-F238E27FC236}">
                    <a16:creationId xmlns:a16="http://schemas.microsoft.com/office/drawing/2014/main" id="{6366D03E-1414-46FC-86D9-CE004B276D91}"/>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91" name="Group 90">
                <a:extLst>
                  <a:ext uri="{FF2B5EF4-FFF2-40B4-BE49-F238E27FC236}">
                    <a16:creationId xmlns:a16="http://schemas.microsoft.com/office/drawing/2014/main" id="{35A58256-9B11-4395-BB1B-16F0F5FA3616}"/>
                  </a:ext>
                </a:extLst>
              </p:cNvPr>
              <p:cNvGrpSpPr/>
              <p:nvPr/>
            </p:nvGrpSpPr>
            <p:grpSpPr>
              <a:xfrm>
                <a:off x="1342833" y="5745989"/>
                <a:ext cx="699768" cy="487204"/>
                <a:chOff x="4736543" y="4108463"/>
                <a:chExt cx="1896626" cy="1320500"/>
              </a:xfrm>
            </p:grpSpPr>
            <p:grpSp>
              <p:nvGrpSpPr>
                <p:cNvPr id="92" name="Group 91">
                  <a:extLst>
                    <a:ext uri="{FF2B5EF4-FFF2-40B4-BE49-F238E27FC236}">
                      <a16:creationId xmlns:a16="http://schemas.microsoft.com/office/drawing/2014/main" id="{9BDEDF0C-B61D-413C-99B0-CB4FDC764794}"/>
                    </a:ext>
                  </a:extLst>
                </p:cNvPr>
                <p:cNvGrpSpPr/>
                <p:nvPr/>
              </p:nvGrpSpPr>
              <p:grpSpPr>
                <a:xfrm>
                  <a:off x="5765903" y="4595667"/>
                  <a:ext cx="867266" cy="833296"/>
                  <a:chOff x="5722070" y="2007909"/>
                  <a:chExt cx="867266" cy="833296"/>
                </a:xfrm>
              </p:grpSpPr>
              <p:sp>
                <p:nvSpPr>
                  <p:cNvPr id="100" name="Rectangle: Rounded Corners 99">
                    <a:extLst>
                      <a:ext uri="{FF2B5EF4-FFF2-40B4-BE49-F238E27FC236}">
                        <a16:creationId xmlns:a16="http://schemas.microsoft.com/office/drawing/2014/main" id="{A865F2A6-2F3F-4100-920C-CD3DBC0C5D0E}"/>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01" name="Group 100">
                    <a:extLst>
                      <a:ext uri="{FF2B5EF4-FFF2-40B4-BE49-F238E27FC236}">
                        <a16:creationId xmlns:a16="http://schemas.microsoft.com/office/drawing/2014/main" id="{D624236A-E4D2-434A-AAF9-E5E13A067A6C}"/>
                      </a:ext>
                    </a:extLst>
                  </p:cNvPr>
                  <p:cNvGrpSpPr/>
                  <p:nvPr/>
                </p:nvGrpSpPr>
                <p:grpSpPr>
                  <a:xfrm>
                    <a:off x="5920031" y="2114027"/>
                    <a:ext cx="458528" cy="651423"/>
                    <a:chOff x="5920031" y="2114027"/>
                    <a:chExt cx="458528" cy="651423"/>
                  </a:xfrm>
                </p:grpSpPr>
                <p:sp>
                  <p:nvSpPr>
                    <p:cNvPr id="102" name="Rectangle: Top Corners Rounded 101">
                      <a:extLst>
                        <a:ext uri="{FF2B5EF4-FFF2-40B4-BE49-F238E27FC236}">
                          <a16:creationId xmlns:a16="http://schemas.microsoft.com/office/drawing/2014/main" id="{D1B6317A-921F-48A4-AB6D-CBB35477133D}"/>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3" name="Rectangle: Rounded Corners 102">
                      <a:extLst>
                        <a:ext uri="{FF2B5EF4-FFF2-40B4-BE49-F238E27FC236}">
                          <a16:creationId xmlns:a16="http://schemas.microsoft.com/office/drawing/2014/main" id="{4A4E1A2D-FA2F-4877-A92B-CEBAA62BB81E}"/>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4" name="Rectangle: Rounded Corners 103">
                      <a:extLst>
                        <a:ext uri="{FF2B5EF4-FFF2-40B4-BE49-F238E27FC236}">
                          <a16:creationId xmlns:a16="http://schemas.microsoft.com/office/drawing/2014/main" id="{A48AF81F-5C45-45CC-830C-DE95A70A90BF}"/>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93" name="Group 92">
                  <a:extLst>
                    <a:ext uri="{FF2B5EF4-FFF2-40B4-BE49-F238E27FC236}">
                      <a16:creationId xmlns:a16="http://schemas.microsoft.com/office/drawing/2014/main" id="{60A47E34-0CCA-4403-BF26-59A8A9E60A93}"/>
                    </a:ext>
                  </a:extLst>
                </p:cNvPr>
                <p:cNvGrpSpPr/>
                <p:nvPr/>
              </p:nvGrpSpPr>
              <p:grpSpPr>
                <a:xfrm>
                  <a:off x="4736543" y="4108463"/>
                  <a:ext cx="1318470" cy="833296"/>
                  <a:chOff x="4736543" y="4108463"/>
                  <a:chExt cx="1318470" cy="833296"/>
                </a:xfrm>
              </p:grpSpPr>
              <p:sp>
                <p:nvSpPr>
                  <p:cNvPr id="94" name="Rectangle 93">
                    <a:extLst>
                      <a:ext uri="{FF2B5EF4-FFF2-40B4-BE49-F238E27FC236}">
                        <a16:creationId xmlns:a16="http://schemas.microsoft.com/office/drawing/2014/main" id="{089D4EDC-23E2-4DA0-A72C-F7561E51862F}"/>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95" name="Group 94">
                    <a:extLst>
                      <a:ext uri="{FF2B5EF4-FFF2-40B4-BE49-F238E27FC236}">
                        <a16:creationId xmlns:a16="http://schemas.microsoft.com/office/drawing/2014/main" id="{F640DA6D-0905-41F7-BB31-2E34E51034B7}"/>
                      </a:ext>
                    </a:extLst>
                  </p:cNvPr>
                  <p:cNvGrpSpPr/>
                  <p:nvPr/>
                </p:nvGrpSpPr>
                <p:grpSpPr>
                  <a:xfrm>
                    <a:off x="4977341" y="4108463"/>
                    <a:ext cx="1077672" cy="833296"/>
                    <a:chOff x="4967226" y="511066"/>
                    <a:chExt cx="952804" cy="661867"/>
                  </a:xfrm>
                </p:grpSpPr>
                <p:sp>
                  <p:nvSpPr>
                    <p:cNvPr id="97" name="Rectangle: Rounded Corners 96">
                      <a:extLst>
                        <a:ext uri="{FF2B5EF4-FFF2-40B4-BE49-F238E27FC236}">
                          <a16:creationId xmlns:a16="http://schemas.microsoft.com/office/drawing/2014/main" id="{57F8A87F-BAC6-4A5A-9955-BF2CEBF63A1F}"/>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8" name="Rectangle: Rounded Corners 97">
                      <a:extLst>
                        <a:ext uri="{FF2B5EF4-FFF2-40B4-BE49-F238E27FC236}">
                          <a16:creationId xmlns:a16="http://schemas.microsoft.com/office/drawing/2014/main" id="{DCCBA38A-2137-4A43-A7FA-6795790930A0}"/>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9" name="Rectangle: Top Corners Snipped 98">
                      <a:extLst>
                        <a:ext uri="{FF2B5EF4-FFF2-40B4-BE49-F238E27FC236}">
                          <a16:creationId xmlns:a16="http://schemas.microsoft.com/office/drawing/2014/main" id="{50B925D4-DBE6-4BCC-AFC4-C61939AFC678}"/>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96" name="Oval 95">
                    <a:extLst>
                      <a:ext uri="{FF2B5EF4-FFF2-40B4-BE49-F238E27FC236}">
                        <a16:creationId xmlns:a16="http://schemas.microsoft.com/office/drawing/2014/main" id="{AEFA8E3F-7ED0-453A-8609-337769C4DBDA}"/>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spTree>
    <p:extLst>
      <p:ext uri="{BB962C8B-B14F-4D97-AF65-F5344CB8AC3E}">
        <p14:creationId xmlns:p14="http://schemas.microsoft.com/office/powerpoint/2010/main" val="1884758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a:cxnSpLocks/>
          </p:cNvCxnSpPr>
          <p:nvPr/>
        </p:nvCxnSpPr>
        <p:spPr>
          <a:xfrm flipH="1">
            <a:off x="3239311" y="3527743"/>
            <a:ext cx="939440"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88273" y="3956885"/>
            <a:ext cx="3657599" cy="2136235"/>
          </a:xfrm>
          <a:prstGeom prst="rect">
            <a:avLst/>
          </a:prstGeom>
          <a:noFill/>
        </p:spPr>
        <p:txBody>
          <a:bodyPr wrap="square" lIns="182880" tIns="146304" rIns="182880" bIns="146304" anchor="b" anchorCtr="0">
            <a:noAutofit/>
          </a:bodyPr>
          <a:lstStyle/>
          <a:p>
            <a:pPr algn="ctr">
              <a:lnSpc>
                <a:spcPct val="90000"/>
              </a:lnSpc>
              <a:spcAft>
                <a:spcPts val="600"/>
              </a:spcAft>
            </a:pPr>
            <a:r>
              <a:rPr lang="en-US" sz="1600">
                <a:gradFill>
                  <a:gsLst>
                    <a:gs pos="19469">
                      <a:schemeClr val="tx1"/>
                    </a:gs>
                    <a:gs pos="38053">
                      <a:schemeClr val="tx1"/>
                    </a:gs>
                  </a:gsLst>
                  <a:lin ang="5400000" scaled="0"/>
                </a:gradFill>
              </a:rPr>
              <a:t>Our data science tool that allows </a:t>
            </a:r>
            <a:br>
              <a:rPr lang="en-US" sz="1600">
                <a:gradFill>
                  <a:gsLst>
                    <a:gs pos="19469">
                      <a:schemeClr val="tx1"/>
                    </a:gs>
                    <a:gs pos="38053">
                      <a:schemeClr val="tx1"/>
                    </a:gs>
                  </a:gsLst>
                  <a:lin ang="5400000" scaled="0"/>
                </a:gradFill>
              </a:rPr>
            </a:br>
            <a:r>
              <a:rPr lang="en-US" sz="1600">
                <a:gradFill>
                  <a:gsLst>
                    <a:gs pos="19469">
                      <a:schemeClr val="tx1"/>
                    </a:gs>
                    <a:gs pos="38053">
                      <a:schemeClr val="tx1"/>
                    </a:gs>
                  </a:gsLst>
                  <a:lin ang="5400000" scaled="0"/>
                </a:gradFill>
              </a:rPr>
              <a:t>you to do high performance analytics on production data, running locally on your computer </a:t>
            </a:r>
            <a:endParaRPr lang="en-US">
              <a:gradFill>
                <a:gsLst>
                  <a:gs pos="19469">
                    <a:schemeClr val="tx1"/>
                  </a:gs>
                  <a:gs pos="38053">
                    <a:schemeClr val="tx1"/>
                  </a:gs>
                </a:gsLst>
                <a:lin ang="5400000" scaled="0"/>
              </a:gradFill>
            </a:endParaRPr>
          </a:p>
        </p:txBody>
      </p:sp>
      <p:sp>
        <p:nvSpPr>
          <p:cNvPr id="130" name="Rectangle 129"/>
          <p:cNvSpPr/>
          <p:nvPr/>
        </p:nvSpPr>
        <p:spPr bwMode="auto">
          <a:xfrm>
            <a:off x="8504238" y="1869117"/>
            <a:ext cx="3657600" cy="131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R="0" lvl="0" algn="l" defTabSz="95066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5970">
                      <a:srgbClr val="505050"/>
                    </a:gs>
                    <a:gs pos="21000">
                      <a:srgbClr val="505050"/>
                    </a:gs>
                  </a:gsLst>
                  <a:lin ang="5400000" scaled="1"/>
                </a:gradFill>
                <a:effectLst/>
                <a:uLnTx/>
                <a:uFillTx/>
                <a:latin typeface="Segoe UI" panose="020B0502040204020203" pitchFamily="34" charset="0"/>
                <a:ea typeface="Segoe UI" pitchFamily="34" charset="0"/>
                <a:cs typeface="Segoe UI" panose="020B0502040204020203" pitchFamily="34" charset="0"/>
              </a:rPr>
              <a:t>Big Data</a:t>
            </a:r>
          </a:p>
          <a:p>
            <a:pPr marR="0" lvl="0" algn="l" defTabSz="950663" rtl="0" eaLnBrk="1" fontAlgn="auto" latinLnBrk="0" hangingPunct="1">
              <a:lnSpc>
                <a:spcPct val="90000"/>
              </a:lnSpc>
              <a:spcBef>
                <a:spcPts val="0"/>
              </a:spcBef>
              <a:buClrTx/>
              <a:buSzTx/>
              <a:buFontTx/>
              <a:buNone/>
              <a:tabLst/>
              <a:defRPr/>
            </a:pPr>
            <a:r>
              <a:rPr kumimoji="0" lang="en-US" sz="1600" b="0" i="0" u="none" strike="noStrike" kern="0" cap="none" spc="0" normalizeH="0" baseline="0" noProof="0">
                <a:ln>
                  <a:noFill/>
                </a:ln>
                <a:gradFill>
                  <a:gsLst>
                    <a:gs pos="90299">
                      <a:srgbClr val="0078D7"/>
                    </a:gs>
                    <a:gs pos="69403">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R Server for HDInsight </a:t>
            </a:r>
            <a:endParaRPr kumimoji="0" lang="en-US" sz="1836" b="1" i="0" u="none" strike="noStrike" kern="0" cap="none" spc="0" normalizeH="0" baseline="0" noProof="0">
              <a:ln>
                <a:noFill/>
              </a:ln>
              <a:gradFill>
                <a:gsLst>
                  <a:gs pos="90299">
                    <a:srgbClr val="0078D7"/>
                  </a:gs>
                  <a:gs pos="69403">
                    <a:srgbClr val="0078D7"/>
                  </a:gs>
                </a:gsLst>
                <a:lin ang="5400000" scaled="1"/>
              </a:gradFill>
              <a:effectLst/>
              <a:uLnTx/>
              <a:uFillTx/>
              <a:latin typeface="Segoe UI Light"/>
              <a:ea typeface="Segoe UI" pitchFamily="34" charset="0"/>
              <a:cs typeface="Segoe UI" pitchFamily="34" charset="0"/>
            </a:endParaRPr>
          </a:p>
          <a:p>
            <a:pPr defTabSz="950663">
              <a:lnSpc>
                <a:spcPct val="90000"/>
              </a:lnSpc>
              <a:spcBef>
                <a:spcPts val="600"/>
              </a:spcBef>
              <a:defRPr/>
            </a:pPr>
            <a:r>
              <a:rPr lang="en-US" kern="0">
                <a:gradFill>
                  <a:gsLst>
                    <a:gs pos="5970">
                      <a:srgbClr val="505050"/>
                    </a:gs>
                    <a:gs pos="21000">
                      <a:srgbClr val="505050"/>
                    </a:gs>
                  </a:gsLst>
                  <a:lin ang="5400000" scaled="1"/>
                </a:gradFill>
                <a:latin typeface="Segoe UI" panose="020B0502040204020203" pitchFamily="34" charset="0"/>
                <a:cs typeface="Segoe UI" panose="020B0502040204020203" pitchFamily="34" charset="0"/>
              </a:rPr>
              <a:t>Linux and Windows Servers</a:t>
            </a:r>
          </a:p>
          <a:p>
            <a:pPr marR="0" lvl="0" algn="l" defTabSz="950663"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90299">
                      <a:srgbClr val="0078D7"/>
                    </a:gs>
                    <a:gs pos="69403">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Virtual Machines</a:t>
            </a:r>
          </a:p>
        </p:txBody>
      </p:sp>
      <p:sp>
        <p:nvSpPr>
          <p:cNvPr id="140" name="Rectangle 139"/>
          <p:cNvSpPr/>
          <p:nvPr/>
        </p:nvSpPr>
        <p:spPr bwMode="auto">
          <a:xfrm>
            <a:off x="274638" y="4422138"/>
            <a:ext cx="3657600" cy="578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9217" rIns="186521" bIns="149217" numCol="1" spcCol="0" rtlCol="0" fromWordArt="0" anchor="t" anchorCtr="0" forceAA="0" compatLnSpc="1">
            <a:prstTxWarp prst="textNoShape">
              <a:avLst/>
            </a:prstTxWarp>
            <a:spAutoFit/>
          </a:bodyPr>
          <a:lstStyle/>
          <a:p>
            <a:pPr marL="244395" marR="0" lvl="0" indent="0" algn="ctr" defTabSz="950663"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42537">
                      <a:srgbClr val="0078D7"/>
                    </a:gs>
                    <a:gs pos="54000">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R Client </a:t>
            </a:r>
            <a:r>
              <a:rPr kumimoji="0" lang="en-US" sz="1200" b="0" i="0" u="none" strike="noStrike" kern="0" cap="none" spc="0" normalizeH="0" baseline="0" noProof="0">
                <a:ln>
                  <a:noFill/>
                </a:ln>
                <a:gradFill>
                  <a:gsLst>
                    <a:gs pos="42537">
                      <a:srgbClr val="0078D7"/>
                    </a:gs>
                    <a:gs pos="54000">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(free)</a:t>
            </a:r>
            <a:endParaRPr kumimoji="0" lang="en-US" sz="2000" b="0" i="0" u="none" strike="noStrike" kern="0" cap="none" spc="0" normalizeH="0" baseline="0" noProof="0">
              <a:ln>
                <a:noFill/>
              </a:ln>
              <a:gradFill>
                <a:gsLst>
                  <a:gs pos="42537">
                    <a:srgbClr val="0078D7"/>
                  </a:gs>
                  <a:gs pos="54000">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3" name="Group 32"/>
          <p:cNvGrpSpPr/>
          <p:nvPr/>
        </p:nvGrpSpPr>
        <p:grpSpPr>
          <a:xfrm>
            <a:off x="926647" y="2008256"/>
            <a:ext cx="2353582" cy="2353582"/>
            <a:chOff x="926647" y="2008256"/>
            <a:chExt cx="2353582" cy="2353582"/>
          </a:xfrm>
        </p:grpSpPr>
        <p:sp>
          <p:nvSpPr>
            <p:cNvPr id="10" name="Oval 9"/>
            <p:cNvSpPr/>
            <p:nvPr/>
          </p:nvSpPr>
          <p:spPr bwMode="auto">
            <a:xfrm>
              <a:off x="926647" y="2008256"/>
              <a:ext cx="2353582" cy="2353582"/>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1223456" y="2675592"/>
              <a:ext cx="1759965" cy="1011940"/>
              <a:chOff x="10033000" y="4794250"/>
              <a:chExt cx="1725613" cy="992188"/>
            </a:xfrm>
          </p:grpSpPr>
          <p:sp>
            <p:nvSpPr>
              <p:cNvPr id="138" name="Rectangle 137"/>
              <p:cNvSpPr>
                <a:spLocks noChangeArrowheads="1"/>
              </p:cNvSpPr>
              <p:nvPr/>
            </p:nvSpPr>
            <p:spPr bwMode="auto">
              <a:xfrm>
                <a:off x="10226675" y="4794250"/>
                <a:ext cx="1338263" cy="909638"/>
              </a:xfrm>
              <a:prstGeom prst="rect">
                <a:avLst/>
              </a:prstGeom>
              <a:solidFill>
                <a:schemeClr val="bg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B4009E"/>
                  </a:solidFill>
                  <a:effectLst/>
                  <a:uLnTx/>
                  <a:uFillTx/>
                  <a:latin typeface="Segoe"/>
                  <a:ea typeface="+mn-ea"/>
                  <a:cs typeface="+mn-cs"/>
                </a:endParaRPr>
              </a:p>
            </p:txBody>
          </p:sp>
          <p:sp>
            <p:nvSpPr>
              <p:cNvPr id="139" name="Freeform 138"/>
              <p:cNvSpPr>
                <a:spLocks/>
              </p:cNvSpPr>
              <p:nvPr/>
            </p:nvSpPr>
            <p:spPr bwMode="auto">
              <a:xfrm>
                <a:off x="10033000" y="5719763"/>
                <a:ext cx="1725613" cy="66675"/>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2"/>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B4009E"/>
                  </a:solidFill>
                  <a:effectLst/>
                  <a:uLnTx/>
                  <a:uFillTx/>
                  <a:latin typeface="Segoe"/>
                  <a:ea typeface="+mn-ea"/>
                  <a:cs typeface="+mn-cs"/>
                </a:endParaRPr>
              </a:p>
            </p:txBody>
          </p:sp>
        </p:grpSp>
        <p:sp>
          <p:nvSpPr>
            <p:cNvPr id="141" name="Rectangle 140"/>
            <p:cNvSpPr/>
            <p:nvPr/>
          </p:nvSpPr>
          <p:spPr bwMode="auto">
            <a:xfrm>
              <a:off x="1160431" y="2805383"/>
              <a:ext cx="1687918" cy="68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9217" rIns="186521" bIns="149217" numCol="1" spcCol="0" rtlCol="0" fromWordArt="0" anchor="t" anchorCtr="0" forceAA="0" compatLnSpc="1">
              <a:prstTxWarp prst="textNoShape">
                <a:avLst/>
              </a:prstTxWarp>
              <a:spAutoFit/>
            </a:bodyPr>
            <a:lstStyle/>
            <a:p>
              <a:pPr marL="244395" marR="0" lvl="0" indent="0" algn="ctr" defTabSz="95066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5970">
                        <a:srgbClr val="505050"/>
                      </a:gs>
                      <a:gs pos="21000">
                        <a:srgbClr val="505050"/>
                      </a:gs>
                    </a:gsLst>
                    <a:lin ang="5400000" scaled="1"/>
                  </a:gradFill>
                  <a:effectLst/>
                  <a:uLnTx/>
                  <a:uFillTx/>
                  <a:latin typeface="Segoe UI" panose="020B0502040204020203" pitchFamily="34" charset="0"/>
                  <a:ea typeface="Segoe UI" pitchFamily="34" charset="0"/>
                  <a:cs typeface="Segoe UI" panose="020B0502040204020203" pitchFamily="34" charset="0"/>
                </a:rPr>
                <a:t>Data scientist </a:t>
              </a:r>
            </a:p>
            <a:p>
              <a:pPr marL="244395" marR="0" lvl="0" indent="0" algn="ctr" defTabSz="95066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5970">
                        <a:srgbClr val="505050"/>
                      </a:gs>
                      <a:gs pos="21000">
                        <a:srgbClr val="505050"/>
                      </a:gs>
                    </a:gsLst>
                    <a:lin ang="5400000" scaled="1"/>
                  </a:gradFill>
                  <a:effectLst/>
                  <a:uLnTx/>
                  <a:uFillTx/>
                  <a:latin typeface="Segoe UI" panose="020B0502040204020203" pitchFamily="34" charset="0"/>
                  <a:ea typeface="Segoe UI" pitchFamily="34" charset="0"/>
                  <a:cs typeface="Segoe UI" panose="020B0502040204020203" pitchFamily="34" charset="0"/>
                </a:rPr>
                <a:t>workstation</a:t>
              </a:r>
            </a:p>
          </p:txBody>
        </p:sp>
      </p:grpSp>
      <p:cxnSp>
        <p:nvCxnSpPr>
          <p:cNvPr id="4" name="Straight Connector 3"/>
          <p:cNvCxnSpPr>
            <a:cxnSpLocks/>
            <a:stCxn id="131" idx="2"/>
          </p:cNvCxnSpPr>
          <p:nvPr/>
        </p:nvCxnSpPr>
        <p:spPr>
          <a:xfrm flipH="1">
            <a:off x="4173675" y="2618990"/>
            <a:ext cx="1515472"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a:stCxn id="135" idx="2"/>
          </p:cNvCxnSpPr>
          <p:nvPr/>
        </p:nvCxnSpPr>
        <p:spPr>
          <a:xfrm flipH="1">
            <a:off x="4173675" y="5349490"/>
            <a:ext cx="1515472"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flipV="1">
            <a:off x="4173675" y="2606040"/>
            <a:ext cx="0" cy="275844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bwMode="auto">
          <a:xfrm>
            <a:off x="8477629" y="4250402"/>
            <a:ext cx="3684209" cy="21605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R="0" lvl="0" algn="l" defTabSz="95066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5970">
                      <a:srgbClr val="505050"/>
                    </a:gs>
                    <a:gs pos="21000">
                      <a:srgbClr val="505050"/>
                    </a:gs>
                  </a:gsLst>
                  <a:lin ang="5400000" scaled="1"/>
                </a:gradFill>
                <a:effectLst/>
                <a:uLnTx/>
                <a:uFillTx/>
                <a:latin typeface="Segoe UI" panose="020B0502040204020203" pitchFamily="34" charset="0"/>
                <a:ea typeface="Segoe UI" pitchFamily="34" charset="0"/>
                <a:cs typeface="Segoe UI" panose="020B0502040204020203" pitchFamily="34" charset="0"/>
              </a:rPr>
              <a:t>Big Data</a:t>
            </a:r>
          </a:p>
          <a:p>
            <a:pPr marR="0" lvl="0" algn="l" defTabSz="950663" rtl="0" eaLnBrk="1" fontAlgn="auto" latinLnBrk="0" hangingPunct="1">
              <a:lnSpc>
                <a:spcPct val="90000"/>
              </a:lnSpc>
              <a:spcBef>
                <a:spcPts val="0"/>
              </a:spcBef>
              <a:buClrTx/>
              <a:buSzTx/>
              <a:buFontTx/>
              <a:buNone/>
              <a:tabLst/>
              <a:defRPr/>
            </a:pPr>
            <a:r>
              <a:rPr kumimoji="0" lang="en-US" sz="1600" b="0" i="0" u="none" strike="noStrike" kern="0" cap="none" spc="0" normalizeH="0" baseline="0" noProof="0">
                <a:ln>
                  <a:noFill/>
                </a:ln>
                <a:gradFill>
                  <a:gsLst>
                    <a:gs pos="90299">
                      <a:srgbClr val="0078D7"/>
                    </a:gs>
                    <a:gs pos="69403">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R Server for Hadoop/Spark</a:t>
            </a:r>
          </a:p>
          <a:p>
            <a:pPr defTabSz="950663">
              <a:lnSpc>
                <a:spcPct val="90000"/>
              </a:lnSpc>
              <a:spcBef>
                <a:spcPts val="600"/>
              </a:spcBef>
              <a:defRPr/>
            </a:pPr>
            <a:r>
              <a:rPr lang="en-US" kern="0">
                <a:gradFill>
                  <a:gsLst>
                    <a:gs pos="5970">
                      <a:srgbClr val="505050"/>
                    </a:gs>
                    <a:gs pos="21000">
                      <a:srgbClr val="505050"/>
                    </a:gs>
                  </a:gsLst>
                  <a:lin ang="5400000" scaled="1"/>
                </a:gradFill>
                <a:latin typeface="Segoe UI" panose="020B0502040204020203" pitchFamily="34" charset="0"/>
                <a:cs typeface="Segoe UI" panose="020B0502040204020203" pitchFamily="34" charset="0"/>
              </a:rPr>
              <a:t>In-Database</a:t>
            </a:r>
          </a:p>
          <a:p>
            <a:pPr marR="0" lvl="0" algn="l" defTabSz="950663"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90299">
                      <a:srgbClr val="0078D7"/>
                    </a:gs>
                    <a:gs pos="69403">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SQL Server 2016 (R Services)</a:t>
            </a:r>
          </a:p>
          <a:p>
            <a:pPr marR="0" lvl="0" algn="l" defTabSz="950663" rtl="0" eaLnBrk="1" fontAlgn="auto" latinLnBrk="0" hangingPunct="1">
              <a:lnSpc>
                <a:spcPct val="90000"/>
              </a:lnSpc>
              <a:spcBef>
                <a:spcPts val="0"/>
              </a:spcBef>
              <a:buClrTx/>
              <a:buSzTx/>
              <a:buFontTx/>
              <a:buNone/>
              <a:tabLst/>
              <a:defRPr/>
            </a:pPr>
            <a:r>
              <a:rPr kumimoji="0" lang="en-US" sz="1600" b="0" i="0" u="none" strike="noStrike" kern="0" cap="none" spc="0" normalizeH="0" baseline="0" noProof="0">
                <a:ln>
                  <a:noFill/>
                </a:ln>
                <a:gradFill>
                  <a:gsLst>
                    <a:gs pos="90299">
                      <a:srgbClr val="0078D7"/>
                    </a:gs>
                    <a:gs pos="69403">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R Server for Teradata</a:t>
            </a:r>
          </a:p>
          <a:p>
            <a:pPr defTabSz="950663">
              <a:lnSpc>
                <a:spcPct val="90000"/>
              </a:lnSpc>
              <a:spcBef>
                <a:spcPts val="600"/>
              </a:spcBef>
              <a:defRPr/>
            </a:pPr>
            <a:r>
              <a:rPr lang="en-US" kern="0">
                <a:gradFill>
                  <a:gsLst>
                    <a:gs pos="5970">
                      <a:srgbClr val="505050"/>
                    </a:gs>
                    <a:gs pos="21000">
                      <a:srgbClr val="505050"/>
                    </a:gs>
                  </a:gsLst>
                  <a:lin ang="5400000" scaled="1"/>
                </a:gradFill>
                <a:latin typeface="Segoe UI" panose="020B0502040204020203" pitchFamily="34" charset="0"/>
                <a:cs typeface="Segoe UI" panose="020B0502040204020203" pitchFamily="34" charset="0"/>
              </a:rPr>
              <a:t>Linux and Windows Servers</a:t>
            </a:r>
          </a:p>
          <a:p>
            <a:pPr marR="0" lvl="0" algn="l" defTabSz="950663"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90299">
                      <a:srgbClr val="0078D7"/>
                    </a:gs>
                    <a:gs pos="69403">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R Server for Linux and Windows</a:t>
            </a:r>
          </a:p>
        </p:txBody>
      </p:sp>
      <p:grpSp>
        <p:nvGrpSpPr>
          <p:cNvPr id="13" name="Group 12"/>
          <p:cNvGrpSpPr/>
          <p:nvPr/>
        </p:nvGrpSpPr>
        <p:grpSpPr>
          <a:xfrm>
            <a:off x="5689147" y="1442199"/>
            <a:ext cx="2353582" cy="2353582"/>
            <a:chOff x="5689147" y="992256"/>
            <a:chExt cx="2353582" cy="2353582"/>
          </a:xfrm>
        </p:grpSpPr>
        <p:sp>
          <p:nvSpPr>
            <p:cNvPr id="131" name="Oval 130"/>
            <p:cNvSpPr/>
            <p:nvPr/>
          </p:nvSpPr>
          <p:spPr bwMode="auto">
            <a:xfrm>
              <a:off x="5689147" y="992256"/>
              <a:ext cx="2353582" cy="2353582"/>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663">
                <a:lnSpc>
                  <a:spcPct val="90000"/>
                </a:lnSpc>
                <a:defRPr/>
              </a:pPr>
              <a:r>
                <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Cloud</a:t>
              </a:r>
            </a:p>
          </p:txBody>
        </p:sp>
        <p:sp>
          <p:nvSpPr>
            <p:cNvPr id="27" name="Freeform 26"/>
            <p:cNvSpPr/>
            <p:nvPr/>
          </p:nvSpPr>
          <p:spPr bwMode="auto">
            <a:xfrm>
              <a:off x="6119165" y="1941022"/>
              <a:ext cx="1517150" cy="779318"/>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146" name="Rectangle 145"/>
          <p:cNvSpPr/>
          <p:nvPr/>
        </p:nvSpPr>
        <p:spPr bwMode="auto">
          <a:xfrm>
            <a:off x="6333601" y="1730462"/>
            <a:ext cx="996840" cy="476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t" anchorCtr="0" forceAA="0" compatLnSpc="1">
            <a:prstTxWarp prst="textNoShape">
              <a:avLst/>
            </a:prstTxWarp>
            <a:noAutofit/>
          </a:bodyPr>
          <a:lstStyle/>
          <a:p>
            <a:pPr marL="0" marR="0" lvl="0" indent="0" algn="ctr" defTabSz="950663"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5970">
                    <a:srgbClr val="505050"/>
                  </a:gs>
                  <a:gs pos="21000">
                    <a:srgbClr val="505050"/>
                  </a:gs>
                </a:gsLst>
                <a:lin ang="5400000" scaled="1"/>
              </a:gradFill>
              <a:effectLst/>
              <a:uLnTx/>
              <a:uFillTx/>
              <a:latin typeface="Segoe UI" panose="020B0502040204020203" pitchFamily="34" charset="0"/>
              <a:ea typeface="Segoe UI" pitchFamily="34" charset="0"/>
              <a:cs typeface="Segoe UI" panose="020B0502040204020203" pitchFamily="34" charset="0"/>
            </a:endParaRPr>
          </a:p>
        </p:txBody>
      </p:sp>
      <p:sp>
        <p:nvSpPr>
          <p:cNvPr id="133" name="TextBox 132"/>
          <p:cNvSpPr txBox="1"/>
          <p:nvPr/>
        </p:nvSpPr>
        <p:spPr>
          <a:xfrm>
            <a:off x="7046467" y="3698642"/>
            <a:ext cx="1124344" cy="489689"/>
          </a:xfrm>
          <a:prstGeom prst="rect">
            <a:avLst/>
          </a:prstGeom>
          <a:noFill/>
        </p:spPr>
        <p:txBody>
          <a:bodyPr wrap="square" lIns="190207" tIns="152166" rIns="190207" bIns="152166" rtlCol="0">
            <a:noAutofit/>
          </a:bodyPr>
          <a:lstStyle/>
          <a:p>
            <a:pPr marL="0" marR="0" lvl="0" indent="0" algn="ctr" defTabSz="950663" rtl="0" eaLnBrk="1" fontAlgn="auto" latinLnBrk="0" hangingPunct="1">
              <a:lnSpc>
                <a:spcPct val="90000"/>
              </a:lnSpc>
              <a:spcBef>
                <a:spcPts val="0"/>
              </a:spcBef>
              <a:spcAft>
                <a:spcPts val="624"/>
              </a:spcAft>
              <a:buClrTx/>
              <a:buSzTx/>
              <a:buFontTx/>
              <a:buNone/>
              <a:tabLst/>
              <a:defRPr/>
            </a:pPr>
            <a:r>
              <a:rPr kumimoji="0" lang="en-US" sz="1600" b="0" i="0" u="none" strike="noStrike" kern="0" cap="none" spc="0" normalizeH="0" baseline="0" noProof="0">
                <a:ln>
                  <a:noFill/>
                </a:ln>
                <a:gradFill>
                  <a:gsLst>
                    <a:gs pos="79851">
                      <a:srgbClr val="0078D7"/>
                    </a:gs>
                    <a:gs pos="69403">
                      <a:srgbClr val="0078D7"/>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Hybrid</a:t>
            </a:r>
          </a:p>
        </p:txBody>
      </p:sp>
      <p:sp>
        <p:nvSpPr>
          <p:cNvPr id="3" name="Title 2"/>
          <p:cNvSpPr>
            <a:spLocks noGrp="1"/>
          </p:cNvSpPr>
          <p:nvPr>
            <p:ph type="title"/>
          </p:nvPr>
        </p:nvSpPr>
        <p:spPr/>
        <p:txBody>
          <a:bodyPr/>
          <a:lstStyle/>
          <a:p>
            <a:r>
              <a:rPr lang="en-US"/>
              <a:t>Scale your R environment with Microsoft R</a:t>
            </a:r>
            <a:endParaRPr lang="en-US" sz="4800"/>
          </a:p>
        </p:txBody>
      </p:sp>
      <p:grpSp>
        <p:nvGrpSpPr>
          <p:cNvPr id="35" name="Group 34"/>
          <p:cNvGrpSpPr/>
          <p:nvPr/>
        </p:nvGrpSpPr>
        <p:grpSpPr>
          <a:xfrm>
            <a:off x="5689147" y="4172699"/>
            <a:ext cx="2353582" cy="2353582"/>
            <a:chOff x="5689147" y="4172699"/>
            <a:chExt cx="2353582" cy="2353582"/>
          </a:xfrm>
        </p:grpSpPr>
        <p:sp>
          <p:nvSpPr>
            <p:cNvPr id="135" name="Oval 134"/>
            <p:cNvSpPr/>
            <p:nvPr/>
          </p:nvSpPr>
          <p:spPr bwMode="auto">
            <a:xfrm>
              <a:off x="5689147" y="4172699"/>
              <a:ext cx="2353582" cy="2353582"/>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663">
                <a:lnSpc>
                  <a:spcPct val="90000"/>
                </a:lnSpc>
                <a:defRPr/>
              </a:pPr>
              <a:r>
                <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On-premises</a:t>
              </a:r>
            </a:p>
          </p:txBody>
        </p:sp>
        <p:grpSp>
          <p:nvGrpSpPr>
            <p:cNvPr id="148" name="Group 16"/>
            <p:cNvGrpSpPr>
              <a:grpSpLocks noChangeAspect="1"/>
            </p:cNvGrpSpPr>
            <p:nvPr/>
          </p:nvGrpSpPr>
          <p:grpSpPr bwMode="auto">
            <a:xfrm>
              <a:off x="6597167" y="5316290"/>
              <a:ext cx="525094" cy="842311"/>
              <a:chOff x="6154" y="2531"/>
              <a:chExt cx="389" cy="624"/>
            </a:xfrm>
          </p:grpSpPr>
          <p:sp>
            <p:nvSpPr>
              <p:cNvPr id="149" name="Rectangle 17"/>
              <p:cNvSpPr>
                <a:spLocks noChangeArrowheads="1"/>
              </p:cNvSpPr>
              <p:nvPr/>
            </p:nvSpPr>
            <p:spPr bwMode="auto">
              <a:xfrm>
                <a:off x="6197" y="2531"/>
                <a:ext cx="346" cy="62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8"/>
              <p:cNvSpPr>
                <a:spLocks noChangeArrowheads="1"/>
              </p:cNvSpPr>
              <p:nvPr/>
            </p:nvSpPr>
            <p:spPr bwMode="auto">
              <a:xfrm>
                <a:off x="6249" y="2578"/>
                <a:ext cx="242" cy="6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9"/>
              <p:cNvSpPr>
                <a:spLocks noChangeArrowheads="1"/>
              </p:cNvSpPr>
              <p:nvPr/>
            </p:nvSpPr>
            <p:spPr bwMode="auto">
              <a:xfrm>
                <a:off x="6249" y="2711"/>
                <a:ext cx="242" cy="6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Rectangle 20"/>
              <p:cNvSpPr>
                <a:spLocks noChangeArrowheads="1"/>
              </p:cNvSpPr>
              <p:nvPr/>
            </p:nvSpPr>
            <p:spPr bwMode="auto">
              <a:xfrm>
                <a:off x="6249" y="2843"/>
                <a:ext cx="242" cy="6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21"/>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2"/>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Oval 23"/>
              <p:cNvSpPr>
                <a:spLocks noChangeArrowheads="1"/>
              </p:cNvSpPr>
              <p:nvPr/>
            </p:nvSpPr>
            <p:spPr bwMode="auto">
              <a:xfrm>
                <a:off x="6249" y="3040"/>
                <a:ext cx="52" cy="51"/>
              </a:xfrm>
              <a:prstGeom prst="ellipse">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Oval 24"/>
              <p:cNvSpPr>
                <a:spLocks noChangeArrowheads="1"/>
              </p:cNvSpPr>
              <p:nvPr/>
            </p:nvSpPr>
            <p:spPr bwMode="auto">
              <a:xfrm>
                <a:off x="6344" y="3040"/>
                <a:ext cx="52" cy="51"/>
              </a:xfrm>
              <a:prstGeom prst="ellipse">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Rectangle 25"/>
              <p:cNvSpPr>
                <a:spLocks noChangeArrowheads="1"/>
              </p:cNvSpPr>
              <p:nvPr/>
            </p:nvSpPr>
            <p:spPr bwMode="auto">
              <a:xfrm>
                <a:off x="6443" y="3040"/>
                <a:ext cx="48" cy="47"/>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25" name="Straight Arrow Connector 24"/>
          <p:cNvCxnSpPr>
            <a:cxnSpLocks/>
          </p:cNvCxnSpPr>
          <p:nvPr/>
        </p:nvCxnSpPr>
        <p:spPr>
          <a:xfrm>
            <a:off x="6755500" y="3791629"/>
            <a:ext cx="0" cy="303716"/>
          </a:xfrm>
          <a:prstGeom prst="straightConnector1">
            <a:avLst/>
          </a:prstGeom>
          <a:ln w="3810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p:cNvCxnSpPr>
          <p:nvPr/>
        </p:nvCxnSpPr>
        <p:spPr>
          <a:xfrm flipV="1">
            <a:off x="6987275" y="3791629"/>
            <a:ext cx="0" cy="303716"/>
          </a:xfrm>
          <a:prstGeom prst="straightConnector1">
            <a:avLst/>
          </a:prstGeom>
          <a:ln w="3810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778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35" presetClass="path" presetSubtype="0" decel="100000" fill="hold" nodeType="withEffect">
                                  <p:stCondLst>
                                    <p:cond delay="0"/>
                                  </p:stCondLst>
                                  <p:childTnLst>
                                    <p:animMotion origin="layout" path="M 0 -3.8266E-6 L -0.03013 -3.8266E-6 " pathEditMode="relative" rAng="0" ptsTypes="AA">
                                      <p:cBhvr>
                                        <p:cTn id="9" dur="750" spd="-100000" fill="hold"/>
                                        <p:tgtEl>
                                          <p:spTgt spid="33"/>
                                        </p:tgtEl>
                                        <p:attrNameLst>
                                          <p:attrName>ppt_x</p:attrName>
                                          <p:attrName>ppt_y</p:attrName>
                                        </p:attrNameLst>
                                      </p:cBhvr>
                                      <p:rCtr x="-1506"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35" presetClass="path" presetSubtype="0" decel="100000" fill="hold" grpId="1" nodeType="withEffect">
                                  <p:stCondLst>
                                    <p:cond delay="0"/>
                                  </p:stCondLst>
                                  <p:childTnLst>
                                    <p:animMotion origin="layout" path="M 4.6796E-6 -4.44848E-7 L -0.03013 -4.44848E-7 " pathEditMode="relative" rAng="0" ptsTypes="AA">
                                      <p:cBhvr>
                                        <p:cTn id="14" dur="750" spd="-100000" fill="hold"/>
                                        <p:tgtEl>
                                          <p:spTgt spid="2"/>
                                        </p:tgtEl>
                                        <p:attrNameLst>
                                          <p:attrName>ppt_x</p:attrName>
                                          <p:attrName>ppt_y</p:attrName>
                                        </p:attrNameLst>
                                      </p:cBhvr>
                                      <p:rCtr x="-1506" y="0"/>
                                    </p:animMotion>
                                  </p:childTnLst>
                                </p:cTn>
                              </p:par>
                              <p:par>
                                <p:cTn id="15" presetID="10" presetClass="entr" presetSubtype="0" fill="hold" grpId="0" nodeType="withEffect">
                                  <p:stCondLst>
                                    <p:cond delay="0"/>
                                  </p:stCondLst>
                                  <p:childTnLst>
                                    <p:set>
                                      <p:cBhvr>
                                        <p:cTn id="16" dur="1" fill="hold">
                                          <p:stCondLst>
                                            <p:cond delay="0"/>
                                          </p:stCondLst>
                                        </p:cTn>
                                        <p:tgtEl>
                                          <p:spTgt spid="140"/>
                                        </p:tgtEl>
                                        <p:attrNameLst>
                                          <p:attrName>style.visibility</p:attrName>
                                        </p:attrNameLst>
                                      </p:cBhvr>
                                      <p:to>
                                        <p:strVal val="visible"/>
                                      </p:to>
                                    </p:set>
                                    <p:animEffect transition="in" filter="fade">
                                      <p:cBhvr>
                                        <p:cTn id="17" dur="500"/>
                                        <p:tgtEl>
                                          <p:spTgt spid="140"/>
                                        </p:tgtEl>
                                      </p:cBhvr>
                                    </p:animEffect>
                                  </p:childTnLst>
                                </p:cTn>
                              </p:par>
                              <p:par>
                                <p:cTn id="18" presetID="35" presetClass="path" presetSubtype="0" decel="100000" fill="hold" grpId="1" nodeType="withEffect">
                                  <p:stCondLst>
                                    <p:cond delay="0"/>
                                  </p:stCondLst>
                                  <p:childTnLst>
                                    <p:animMotion origin="layout" path="M 4.6796E-6 -4.44848E-7 L -0.03013 -4.44848E-7 " pathEditMode="relative" rAng="0" ptsTypes="AA">
                                      <p:cBhvr>
                                        <p:cTn id="19" dur="750" spd="-100000" fill="hold"/>
                                        <p:tgtEl>
                                          <p:spTgt spid="140"/>
                                        </p:tgtEl>
                                        <p:attrNameLst>
                                          <p:attrName>ppt_x</p:attrName>
                                          <p:attrName>ppt_y</p:attrName>
                                        </p:attrNameLst>
                                      </p:cBhvr>
                                      <p:rCtr x="-1506" y="0"/>
                                    </p:animMotion>
                                  </p:childTnLst>
                                </p:cTn>
                              </p:par>
                            </p:childTnLst>
                          </p:cTn>
                        </p:par>
                        <p:par>
                          <p:cTn id="20" fill="hold">
                            <p:stCondLst>
                              <p:cond delay="750"/>
                            </p:stCondLst>
                            <p:childTnLst>
                              <p:par>
                                <p:cTn id="21" presetID="22" presetClass="entr" presetSubtype="8" fill="hold" nodeType="after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wipe(left)">
                                      <p:cBhvr>
                                        <p:cTn id="23" dur="500"/>
                                        <p:tgtEl>
                                          <p:spTgt spid="144"/>
                                        </p:tgtEl>
                                      </p:cBhvr>
                                    </p:animEffect>
                                  </p:childTnLst>
                                </p:cTn>
                              </p:par>
                            </p:childTnLst>
                          </p:cTn>
                        </p:par>
                        <p:par>
                          <p:cTn id="24" fill="hold">
                            <p:stCondLst>
                              <p:cond delay="1250"/>
                            </p:stCondLst>
                            <p:childTnLst>
                              <p:par>
                                <p:cTn id="25" presetID="16" presetClass="entr" presetSubtype="42" fill="hold" nodeType="after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barn(outHorizontal)">
                                      <p:cBhvr>
                                        <p:cTn id="27" dur="500"/>
                                        <p:tgtEl>
                                          <p:spTgt spid="143"/>
                                        </p:tgtEl>
                                      </p:cBhvr>
                                    </p:animEffect>
                                  </p:childTnLst>
                                </p:cTn>
                              </p:par>
                              <p:par>
                                <p:cTn id="28" presetID="22" presetClass="entr" presetSubtype="4" fill="hold" nodeType="withEffect">
                                  <p:stCondLst>
                                    <p:cond delay="0"/>
                                  </p:stCondLst>
                                  <p:childTnLst>
                                    <p:set>
                                      <p:cBhvr>
                                        <p:cTn id="29" dur="1" fill="hold">
                                          <p:stCondLst>
                                            <p:cond delay="0"/>
                                          </p:stCondLst>
                                        </p:cTn>
                                        <p:tgtEl>
                                          <p:spTgt spid="158"/>
                                        </p:tgtEl>
                                        <p:attrNameLst>
                                          <p:attrName>style.visibility</p:attrName>
                                        </p:attrNameLst>
                                      </p:cBhvr>
                                      <p:to>
                                        <p:strVal val="visible"/>
                                      </p:to>
                                    </p:set>
                                    <p:animEffect transition="in" filter="wipe(down)">
                                      <p:cBhvr>
                                        <p:cTn id="30" dur="500"/>
                                        <p:tgtEl>
                                          <p:spTgt spid="158"/>
                                        </p:tgtEl>
                                      </p:cBhvr>
                                    </p:animEffect>
                                  </p:childTnLst>
                                </p:cTn>
                              </p:par>
                              <p:par>
                                <p:cTn id="31" presetID="22" presetClass="entr" presetSubtype="1"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1750"/>
                            </p:stCondLst>
                            <p:childTnLst>
                              <p:par>
                                <p:cTn id="35" presetID="22" presetClass="entr" presetSubtype="8"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par>
                                <p:cTn id="38" presetID="22" presetClass="entr" presetSubtype="8" fill="hold" nodeType="withEffect">
                                  <p:stCondLst>
                                    <p:cond delay="0"/>
                                  </p:stCondLst>
                                  <p:childTnLst>
                                    <p:set>
                                      <p:cBhvr>
                                        <p:cTn id="39" dur="1" fill="hold">
                                          <p:stCondLst>
                                            <p:cond delay="0"/>
                                          </p:stCondLst>
                                        </p:cTn>
                                        <p:tgtEl>
                                          <p:spTgt spid="142"/>
                                        </p:tgtEl>
                                        <p:attrNameLst>
                                          <p:attrName>style.visibility</p:attrName>
                                        </p:attrNameLst>
                                      </p:cBhvr>
                                      <p:to>
                                        <p:strVal val="visible"/>
                                      </p:to>
                                    </p:set>
                                    <p:animEffect transition="in" filter="wipe(left)">
                                      <p:cBhvr>
                                        <p:cTn id="40" dur="500"/>
                                        <p:tgtEl>
                                          <p:spTgt spid="142"/>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35" presetClass="path" presetSubtype="0" decel="100000" fill="hold" nodeType="withEffect">
                                  <p:stCondLst>
                                    <p:cond delay="0"/>
                                  </p:stCondLst>
                                  <p:childTnLst>
                                    <p:animMotion origin="layout" path="M 0 -3.8266E-6 L -0.03013 -3.8266E-6 " pathEditMode="relative" rAng="0" ptsTypes="AA">
                                      <p:cBhvr>
                                        <p:cTn id="45" dur="750" spd="-100000" fill="hold"/>
                                        <p:tgtEl>
                                          <p:spTgt spid="13"/>
                                        </p:tgtEl>
                                        <p:attrNameLst>
                                          <p:attrName>ppt_x</p:attrName>
                                          <p:attrName>ppt_y</p:attrName>
                                        </p:attrNameLst>
                                      </p:cBhvr>
                                      <p:rCtr x="-1506" y="0"/>
                                    </p:animMotion>
                                  </p:childTnLst>
                                </p:cTn>
                              </p:par>
                              <p:par>
                                <p:cTn id="46" presetID="10"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35" presetClass="path" presetSubtype="0" decel="100000" fill="hold" nodeType="withEffect">
                                  <p:stCondLst>
                                    <p:cond delay="0"/>
                                  </p:stCondLst>
                                  <p:childTnLst>
                                    <p:animMotion origin="layout" path="M 4.6796E-6 -4.44848E-7 L -0.03013 -4.44848E-7 " pathEditMode="relative" rAng="0" ptsTypes="AA">
                                      <p:cBhvr>
                                        <p:cTn id="50" dur="750" spd="-100000" fill="hold"/>
                                        <p:tgtEl>
                                          <p:spTgt spid="35"/>
                                        </p:tgtEl>
                                        <p:attrNameLst>
                                          <p:attrName>ppt_x</p:attrName>
                                          <p:attrName>ppt_y</p:attrName>
                                        </p:attrNameLst>
                                      </p:cBhvr>
                                      <p:rCtr x="-1506" y="0"/>
                                    </p:animMotion>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fade">
                                      <p:cBhvr>
                                        <p:cTn id="54" dur="500"/>
                                        <p:tgtEl>
                                          <p:spTgt spid="133"/>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145"/>
                                        </p:tgtEl>
                                        <p:attrNameLst>
                                          <p:attrName>style.visibility</p:attrName>
                                        </p:attrNameLst>
                                      </p:cBhvr>
                                      <p:to>
                                        <p:strVal val="visible"/>
                                      </p:to>
                                    </p:set>
                                    <p:animEffect transition="in" filter="fade">
                                      <p:cBhvr>
                                        <p:cTn id="57" dur="500"/>
                                        <p:tgtEl>
                                          <p:spTgt spid="145"/>
                                        </p:tgtEl>
                                      </p:cBhvr>
                                    </p:animEffect>
                                  </p:childTnLst>
                                </p:cTn>
                              </p:par>
                              <p:par>
                                <p:cTn id="58" presetID="35" presetClass="path" presetSubtype="0" decel="100000" fill="hold" grpId="1" nodeType="withEffect">
                                  <p:stCondLst>
                                    <p:cond delay="300"/>
                                  </p:stCondLst>
                                  <p:childTnLst>
                                    <p:animMotion origin="layout" path="M 3.38014E-6 4.43032E-6 L -0.03013 4.43032E-6 " pathEditMode="relative" rAng="0" ptsTypes="AA">
                                      <p:cBhvr>
                                        <p:cTn id="59" dur="750" spd="-100000" fill="hold"/>
                                        <p:tgtEl>
                                          <p:spTgt spid="145"/>
                                        </p:tgtEl>
                                        <p:attrNameLst>
                                          <p:attrName>ppt_x</p:attrName>
                                          <p:attrName>ppt_y</p:attrName>
                                        </p:attrNameLst>
                                      </p:cBhvr>
                                      <p:rCtr x="-1506" y="0"/>
                                    </p:animMotion>
                                  </p:childTnLst>
                                </p:cTn>
                              </p:par>
                              <p:par>
                                <p:cTn id="60" presetID="10" presetClass="entr" presetSubtype="0" fill="hold" grpId="0" nodeType="withEffect">
                                  <p:stCondLst>
                                    <p:cond delay="30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par>
                                <p:cTn id="63" presetID="35" presetClass="path" presetSubtype="0" decel="100000" fill="hold" grpId="1" nodeType="withEffect">
                                  <p:stCondLst>
                                    <p:cond delay="300"/>
                                  </p:stCondLst>
                                  <p:childTnLst>
                                    <p:animMotion origin="layout" path="M 4.54174E-6 1.49796E-6 L -0.03013 1.49796E-6 " pathEditMode="relative" rAng="0" ptsTypes="AA">
                                      <p:cBhvr>
                                        <p:cTn id="64" dur="750" spd="-100000" fill="hold"/>
                                        <p:tgtEl>
                                          <p:spTgt spid="130"/>
                                        </p:tgtEl>
                                        <p:attrNameLst>
                                          <p:attrName>ppt_x</p:attrName>
                                          <p:attrName>ppt_y</p:attrName>
                                        </p:attrNameLst>
                                      </p:cBhvr>
                                      <p:rCtr x="-15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0" grpId="0"/>
      <p:bldP spid="130" grpId="1"/>
      <p:bldP spid="140" grpId="0"/>
      <p:bldP spid="140" grpId="1"/>
      <p:bldP spid="145" grpId="0"/>
      <p:bldP spid="145" grpId="1"/>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EE4D-41D6-49B7-BACB-3D1FFBFBBE3F}"/>
              </a:ext>
            </a:extLst>
          </p:cNvPr>
          <p:cNvSpPr>
            <a:spLocks noGrp="1"/>
          </p:cNvSpPr>
          <p:nvPr>
            <p:ph type="title"/>
          </p:nvPr>
        </p:nvSpPr>
        <p:spPr/>
        <p:txBody>
          <a:bodyPr/>
          <a:lstStyle/>
          <a:p>
            <a:r>
              <a:rPr lang="en-US"/>
              <a:t>Approaches to scaling &amp; accelerating R</a:t>
            </a:r>
          </a:p>
        </p:txBody>
      </p:sp>
      <p:grpSp>
        <p:nvGrpSpPr>
          <p:cNvPr id="19" name="Group 18">
            <a:extLst>
              <a:ext uri="{FF2B5EF4-FFF2-40B4-BE49-F238E27FC236}">
                <a16:creationId xmlns:a16="http://schemas.microsoft.com/office/drawing/2014/main" id="{6792905A-8D39-4B0A-BF72-306A16DF3B97}"/>
              </a:ext>
            </a:extLst>
          </p:cNvPr>
          <p:cNvGrpSpPr/>
          <p:nvPr/>
        </p:nvGrpSpPr>
        <p:grpSpPr>
          <a:xfrm>
            <a:off x="850410" y="1212849"/>
            <a:ext cx="11313793" cy="5507555"/>
            <a:chOff x="509417" y="1212848"/>
            <a:chExt cx="11313793" cy="5507555"/>
          </a:xfrm>
        </p:grpSpPr>
        <p:sp>
          <p:nvSpPr>
            <p:cNvPr id="59" name="Rectangle: Rounded Corners 58">
              <a:extLst>
                <a:ext uri="{FF2B5EF4-FFF2-40B4-BE49-F238E27FC236}">
                  <a16:creationId xmlns:a16="http://schemas.microsoft.com/office/drawing/2014/main" id="{87CB48F7-7E34-41B2-A3B2-7607CFFF0BE4}"/>
                </a:ext>
              </a:extLst>
            </p:cNvPr>
            <p:cNvSpPr/>
            <p:nvPr/>
          </p:nvSpPr>
          <p:spPr bwMode="auto">
            <a:xfrm>
              <a:off x="509417" y="1212848"/>
              <a:ext cx="2286000" cy="457200"/>
            </a:xfrm>
            <a:prstGeom prst="roundRect">
              <a:avLst/>
            </a:prstGeom>
            <a:solidFill>
              <a:schemeClr val="bg1">
                <a:lumMod val="50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Open source</a:t>
              </a:r>
            </a:p>
          </p:txBody>
        </p:sp>
        <p:sp>
          <p:nvSpPr>
            <p:cNvPr id="49" name="TextBox 48">
              <a:extLst>
                <a:ext uri="{FF2B5EF4-FFF2-40B4-BE49-F238E27FC236}">
                  <a16:creationId xmlns:a16="http://schemas.microsoft.com/office/drawing/2014/main" id="{FA03524A-F05E-49B0-BFBD-94BA1AED3D48}"/>
                </a:ext>
              </a:extLst>
            </p:cNvPr>
            <p:cNvSpPr txBox="1"/>
            <p:nvPr/>
          </p:nvSpPr>
          <p:spPr>
            <a:xfrm>
              <a:off x="3136409" y="1362519"/>
              <a:ext cx="8686800" cy="249299"/>
            </a:xfrm>
            <a:prstGeom prst="rect">
              <a:avLst/>
            </a:prstGeom>
            <a:noFill/>
          </p:spPr>
          <p:txBody>
            <a:bodyPr wrap="square" lIns="0" tIns="0" rIns="0" bIns="0" rtlCol="0">
              <a:spAutoFit/>
            </a:bodyPr>
            <a:lstStyle/>
            <a:p>
              <a:pPr>
                <a:lnSpc>
                  <a:spcPct val="90000"/>
                </a:lnSpc>
                <a:spcAft>
                  <a:spcPts val="600"/>
                </a:spcAft>
              </a:pPr>
              <a:r>
                <a:rPr lang="en-US">
                  <a:solidFill>
                    <a:schemeClr val="bg1">
                      <a:lumMod val="50000"/>
                    </a:schemeClr>
                  </a:solidFill>
                </a:rPr>
                <a:t>Single threaded execution – slow and memory limited.</a:t>
              </a:r>
            </a:p>
          </p:txBody>
        </p:sp>
        <p:sp>
          <p:nvSpPr>
            <p:cNvPr id="60" name="Rectangle: Rounded Corners 59">
              <a:extLst>
                <a:ext uri="{FF2B5EF4-FFF2-40B4-BE49-F238E27FC236}">
                  <a16:creationId xmlns:a16="http://schemas.microsoft.com/office/drawing/2014/main" id="{A458C34F-F13F-4E78-8765-48D589D7F3D9}"/>
                </a:ext>
              </a:extLst>
            </p:cNvPr>
            <p:cNvSpPr/>
            <p:nvPr/>
          </p:nvSpPr>
          <p:spPr bwMode="auto">
            <a:xfrm>
              <a:off x="509417" y="2896301"/>
              <a:ext cx="22860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Embarrassingly Parallel Functions</a:t>
              </a:r>
            </a:p>
          </p:txBody>
        </p:sp>
        <p:sp>
          <p:nvSpPr>
            <p:cNvPr id="50" name="TextBox 49">
              <a:extLst>
                <a:ext uri="{FF2B5EF4-FFF2-40B4-BE49-F238E27FC236}">
                  <a16:creationId xmlns:a16="http://schemas.microsoft.com/office/drawing/2014/main" id="{3B9B30C2-E976-4B03-B73F-91212792C17B}"/>
                </a:ext>
              </a:extLst>
            </p:cNvPr>
            <p:cNvSpPr txBox="1"/>
            <p:nvPr/>
          </p:nvSpPr>
          <p:spPr>
            <a:xfrm>
              <a:off x="3136410" y="3023829"/>
              <a:ext cx="8686800" cy="249299"/>
            </a:xfrm>
            <a:prstGeom prst="rect">
              <a:avLst/>
            </a:prstGeom>
            <a:noFill/>
          </p:spPr>
          <p:txBody>
            <a:bodyPr wrap="square" lIns="0" tIns="0" rIns="0" bIns="0" rtlCol="0">
              <a:spAutoFit/>
            </a:bodyPr>
            <a:lstStyle/>
            <a:p>
              <a:pPr>
                <a:lnSpc>
                  <a:spcPct val="90000"/>
                </a:lnSpc>
                <a:spcAft>
                  <a:spcPts val="600"/>
                </a:spcAft>
              </a:pPr>
              <a:r>
                <a:rPr lang="en-US">
                  <a:gradFill>
                    <a:gsLst>
                      <a:gs pos="2917">
                        <a:schemeClr val="tx1"/>
                      </a:gs>
                      <a:gs pos="30000">
                        <a:schemeClr val="tx1"/>
                      </a:gs>
                    </a:gsLst>
                    <a:lin ang="5400000" scaled="0"/>
                  </a:gradFill>
                </a:rPr>
                <a:t>Parallelize record-by-record tasks – “do parallel” – a.k.a. “pleasingly parallel”.</a:t>
              </a:r>
            </a:p>
          </p:txBody>
        </p:sp>
        <p:sp>
          <p:nvSpPr>
            <p:cNvPr id="64" name="Rectangle: Rounded Corners 63">
              <a:extLst>
                <a:ext uri="{FF2B5EF4-FFF2-40B4-BE49-F238E27FC236}">
                  <a16:creationId xmlns:a16="http://schemas.microsoft.com/office/drawing/2014/main" id="{30AC3C5D-AE02-4A51-8947-827D9E4C89A7}"/>
                </a:ext>
              </a:extLst>
            </p:cNvPr>
            <p:cNvSpPr/>
            <p:nvPr/>
          </p:nvSpPr>
          <p:spPr bwMode="auto">
            <a:xfrm>
              <a:off x="509417" y="3457452"/>
              <a:ext cx="22860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Custom Algorithms</a:t>
              </a:r>
            </a:p>
          </p:txBody>
        </p:sp>
        <p:sp>
          <p:nvSpPr>
            <p:cNvPr id="51" name="TextBox 50">
              <a:extLst>
                <a:ext uri="{FF2B5EF4-FFF2-40B4-BE49-F238E27FC236}">
                  <a16:creationId xmlns:a16="http://schemas.microsoft.com/office/drawing/2014/main" id="{CBF497C2-1172-4F8F-B4FC-CB60EB7986A5}"/>
                </a:ext>
              </a:extLst>
            </p:cNvPr>
            <p:cNvSpPr txBox="1"/>
            <p:nvPr/>
          </p:nvSpPr>
          <p:spPr>
            <a:xfrm>
              <a:off x="3136409" y="3577599"/>
              <a:ext cx="8686800" cy="249299"/>
            </a:xfrm>
            <a:prstGeom prst="rect">
              <a:avLst/>
            </a:prstGeom>
            <a:noFill/>
          </p:spPr>
          <p:txBody>
            <a:bodyPr wrap="square" lIns="0" tIns="0" rIns="0" bIns="0" rtlCol="0">
              <a:spAutoFit/>
            </a:bodyPr>
            <a:lstStyle/>
            <a:p>
              <a:pPr>
                <a:lnSpc>
                  <a:spcPct val="90000"/>
                </a:lnSpc>
                <a:spcAft>
                  <a:spcPts val="600"/>
                </a:spcAft>
              </a:pPr>
              <a:r>
                <a:rPr lang="en-US">
                  <a:gradFill>
                    <a:gsLst>
                      <a:gs pos="2917">
                        <a:schemeClr val="tx1"/>
                      </a:gs>
                      <a:gs pos="30000">
                        <a:schemeClr val="tx1"/>
                      </a:gs>
                    </a:gsLst>
                    <a:lin ang="5400000" scaled="0"/>
                  </a:gradFill>
                </a:rPr>
                <a:t>Build custom parallelized algorithms.</a:t>
              </a:r>
            </a:p>
          </p:txBody>
        </p:sp>
        <p:sp>
          <p:nvSpPr>
            <p:cNvPr id="66" name="Rectangle: Rounded Corners 65">
              <a:extLst>
                <a:ext uri="{FF2B5EF4-FFF2-40B4-BE49-F238E27FC236}">
                  <a16:creationId xmlns:a16="http://schemas.microsoft.com/office/drawing/2014/main" id="{C1AAE8EF-F754-4A56-9301-8FA152683FD9}"/>
                </a:ext>
              </a:extLst>
            </p:cNvPr>
            <p:cNvSpPr/>
            <p:nvPr/>
          </p:nvSpPr>
          <p:spPr bwMode="auto">
            <a:xfrm>
              <a:off x="509417" y="5702056"/>
              <a:ext cx="22860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err="1">
                  <a:gradFill>
                    <a:gsLst>
                      <a:gs pos="0">
                        <a:srgbClr val="FFFFFF"/>
                      </a:gs>
                      <a:gs pos="100000">
                        <a:srgbClr val="FFFFFF"/>
                      </a:gs>
                    </a:gsLst>
                    <a:lin ang="5400000" scaled="0"/>
                  </a:gradFill>
                  <a:ea typeface="Segoe UI" pitchFamily="34" charset="0"/>
                  <a:cs typeface="Segoe UI" pitchFamily="34" charset="0"/>
                </a:rPr>
                <a:t>Ensembling</a:t>
              </a: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4E169D5F-96B8-43E5-B7CF-E86F321EA9FB}"/>
                </a:ext>
              </a:extLst>
            </p:cNvPr>
            <p:cNvSpPr txBox="1"/>
            <p:nvPr/>
          </p:nvSpPr>
          <p:spPr>
            <a:xfrm>
              <a:off x="3136410" y="5792679"/>
              <a:ext cx="8686800" cy="249299"/>
            </a:xfrm>
            <a:prstGeom prst="rect">
              <a:avLst/>
            </a:prstGeom>
            <a:noFill/>
          </p:spPr>
          <p:txBody>
            <a:bodyPr wrap="square" lIns="0" tIns="0" rIns="0" bIns="0" rtlCol="0">
              <a:spAutoFit/>
            </a:bodyPr>
            <a:lstStyle/>
            <a:p>
              <a:pPr>
                <a:lnSpc>
                  <a:spcPct val="90000"/>
                </a:lnSpc>
                <a:spcAft>
                  <a:spcPts val="600"/>
                </a:spcAft>
              </a:pPr>
              <a:r>
                <a:rPr lang="en-US">
                  <a:gradFill>
                    <a:gsLst>
                      <a:gs pos="2917">
                        <a:schemeClr val="tx1"/>
                      </a:gs>
                      <a:gs pos="30000">
                        <a:schemeClr val="tx1"/>
                      </a:gs>
                    </a:gsLst>
                    <a:lin ang="5400000" scaled="0"/>
                  </a:gradFill>
                </a:rPr>
                <a:t>Parallelize modeling &amp; ensemble multiple results.</a:t>
              </a:r>
            </a:p>
          </p:txBody>
        </p:sp>
        <p:sp>
          <p:nvSpPr>
            <p:cNvPr id="68" name="Rectangle: Rounded Corners 67">
              <a:extLst>
                <a:ext uri="{FF2B5EF4-FFF2-40B4-BE49-F238E27FC236}">
                  <a16:creationId xmlns:a16="http://schemas.microsoft.com/office/drawing/2014/main" id="{B557274A-FB3D-45A0-8630-D6C98C3CFCAD}"/>
                </a:ext>
              </a:extLst>
            </p:cNvPr>
            <p:cNvSpPr/>
            <p:nvPr/>
          </p:nvSpPr>
          <p:spPr bwMode="auto">
            <a:xfrm>
              <a:off x="509417" y="4018603"/>
              <a:ext cx="22860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Distributed Algorithms</a:t>
              </a:r>
            </a:p>
          </p:txBody>
        </p:sp>
        <p:sp>
          <p:nvSpPr>
            <p:cNvPr id="55" name="TextBox 54">
              <a:extLst>
                <a:ext uri="{FF2B5EF4-FFF2-40B4-BE49-F238E27FC236}">
                  <a16:creationId xmlns:a16="http://schemas.microsoft.com/office/drawing/2014/main" id="{69F6E03F-77D3-447B-B989-425845BE6D16}"/>
                </a:ext>
              </a:extLst>
            </p:cNvPr>
            <p:cNvSpPr txBox="1"/>
            <p:nvPr/>
          </p:nvSpPr>
          <p:spPr>
            <a:xfrm>
              <a:off x="3136410" y="4131369"/>
              <a:ext cx="8686800" cy="249299"/>
            </a:xfrm>
            <a:prstGeom prst="rect">
              <a:avLst/>
            </a:prstGeom>
            <a:noFill/>
          </p:spPr>
          <p:txBody>
            <a:bodyPr wrap="square" lIns="0" tIns="0" rIns="0" bIns="0" rtlCol="0">
              <a:spAutoFit/>
            </a:bodyPr>
            <a:lstStyle/>
            <a:p>
              <a:pPr>
                <a:lnSpc>
                  <a:spcPct val="90000"/>
                </a:lnSpc>
                <a:spcAft>
                  <a:spcPts val="600"/>
                </a:spcAft>
              </a:pPr>
              <a:r>
                <a:rPr lang="en-US">
                  <a:gradFill>
                    <a:gsLst>
                      <a:gs pos="2917">
                        <a:schemeClr val="tx1"/>
                      </a:gs>
                      <a:gs pos="30000">
                        <a:schemeClr val="tx1"/>
                      </a:gs>
                    </a:gsLst>
                    <a:lin ang="5400000" scaled="0"/>
                  </a:gradFill>
                </a:rPr>
                <a:t>Refactor algorithms for distributed computation – e.g. multi-threaded, multi-core.</a:t>
              </a:r>
            </a:p>
          </p:txBody>
        </p:sp>
        <p:sp>
          <p:nvSpPr>
            <p:cNvPr id="67" name="Rectangle: Rounded Corners 66">
              <a:extLst>
                <a:ext uri="{FF2B5EF4-FFF2-40B4-BE49-F238E27FC236}">
                  <a16:creationId xmlns:a16="http://schemas.microsoft.com/office/drawing/2014/main" id="{2CEE3956-D57B-4749-8BFE-2630F582A89E}"/>
                </a:ext>
              </a:extLst>
            </p:cNvPr>
            <p:cNvSpPr/>
            <p:nvPr/>
          </p:nvSpPr>
          <p:spPr bwMode="auto">
            <a:xfrm>
              <a:off x="509417" y="6263203"/>
              <a:ext cx="22860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Many Models</a:t>
              </a:r>
            </a:p>
          </p:txBody>
        </p:sp>
        <p:sp>
          <p:nvSpPr>
            <p:cNvPr id="56" name="TextBox 55">
              <a:extLst>
                <a:ext uri="{FF2B5EF4-FFF2-40B4-BE49-F238E27FC236}">
                  <a16:creationId xmlns:a16="http://schemas.microsoft.com/office/drawing/2014/main" id="{225929BB-0AFD-4A2E-AD44-664BA55684E1}"/>
                </a:ext>
              </a:extLst>
            </p:cNvPr>
            <p:cNvSpPr txBox="1"/>
            <p:nvPr/>
          </p:nvSpPr>
          <p:spPr>
            <a:xfrm>
              <a:off x="3136410" y="6346453"/>
              <a:ext cx="8686800" cy="249299"/>
            </a:xfrm>
            <a:prstGeom prst="rect">
              <a:avLst/>
            </a:prstGeom>
            <a:noFill/>
          </p:spPr>
          <p:txBody>
            <a:bodyPr wrap="square" lIns="0" tIns="0" rIns="0" bIns="0" rtlCol="0">
              <a:spAutoFit/>
            </a:bodyPr>
            <a:lstStyle/>
            <a:p>
              <a:pPr>
                <a:lnSpc>
                  <a:spcPct val="90000"/>
                </a:lnSpc>
                <a:spcAft>
                  <a:spcPts val="600"/>
                </a:spcAft>
              </a:pPr>
              <a:r>
                <a:rPr lang="en-US">
                  <a:gradFill>
                    <a:gsLst>
                      <a:gs pos="2917">
                        <a:schemeClr val="tx1"/>
                      </a:gs>
                      <a:gs pos="30000">
                        <a:schemeClr val="tx1"/>
                      </a:gs>
                    </a:gsLst>
                    <a:lin ang="5400000" scaled="0"/>
                  </a:gradFill>
                </a:rPr>
                <a:t>Compute unique models for each group, partition or cohort.</a:t>
              </a:r>
            </a:p>
          </p:txBody>
        </p:sp>
        <p:sp>
          <p:nvSpPr>
            <p:cNvPr id="61" name="Rectangle: Rounded Corners 60">
              <a:extLst>
                <a:ext uri="{FF2B5EF4-FFF2-40B4-BE49-F238E27FC236}">
                  <a16:creationId xmlns:a16="http://schemas.microsoft.com/office/drawing/2014/main" id="{AC53E3D1-1D5B-4B63-9271-D515D9EE81D8}"/>
                </a:ext>
              </a:extLst>
            </p:cNvPr>
            <p:cNvSpPr/>
            <p:nvPr/>
          </p:nvSpPr>
          <p:spPr bwMode="auto">
            <a:xfrm>
              <a:off x="509417" y="5140905"/>
              <a:ext cx="22860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Remote Execution</a:t>
              </a:r>
            </a:p>
          </p:txBody>
        </p:sp>
        <p:sp>
          <p:nvSpPr>
            <p:cNvPr id="58" name="TextBox 57">
              <a:extLst>
                <a:ext uri="{FF2B5EF4-FFF2-40B4-BE49-F238E27FC236}">
                  <a16:creationId xmlns:a16="http://schemas.microsoft.com/office/drawing/2014/main" id="{1A97308E-4D44-4789-8467-951A71B45CE7}"/>
                </a:ext>
              </a:extLst>
            </p:cNvPr>
            <p:cNvSpPr txBox="1"/>
            <p:nvPr/>
          </p:nvSpPr>
          <p:spPr>
            <a:xfrm>
              <a:off x="3136409" y="5238909"/>
              <a:ext cx="8686800" cy="249299"/>
            </a:xfrm>
            <a:prstGeom prst="rect">
              <a:avLst/>
            </a:prstGeom>
            <a:noFill/>
          </p:spPr>
          <p:txBody>
            <a:bodyPr wrap="square" lIns="0" tIns="0" rIns="0" bIns="0" rtlCol="0">
              <a:spAutoFit/>
            </a:bodyPr>
            <a:lstStyle/>
            <a:p>
              <a:pPr>
                <a:lnSpc>
                  <a:spcPct val="90000"/>
                </a:lnSpc>
                <a:spcAft>
                  <a:spcPts val="600"/>
                </a:spcAft>
              </a:pPr>
              <a:r>
                <a:rPr lang="en-US">
                  <a:gradFill>
                    <a:gsLst>
                      <a:gs pos="2917">
                        <a:schemeClr val="tx1"/>
                      </a:gs>
                      <a:gs pos="30000">
                        <a:schemeClr val="tx1"/>
                      </a:gs>
                    </a:gsLst>
                    <a:lin ang="5400000" scaled="0"/>
                  </a:gradFill>
                </a:rPr>
                <a:t>Move analysis to where data lives.</a:t>
              </a:r>
            </a:p>
          </p:txBody>
        </p:sp>
        <p:sp>
          <p:nvSpPr>
            <p:cNvPr id="63" name="Rectangle: Rounded Corners 62">
              <a:extLst>
                <a:ext uri="{FF2B5EF4-FFF2-40B4-BE49-F238E27FC236}">
                  <a16:creationId xmlns:a16="http://schemas.microsoft.com/office/drawing/2014/main" id="{42F9EBE3-3900-431A-9162-0B724B3748EA}"/>
                </a:ext>
              </a:extLst>
            </p:cNvPr>
            <p:cNvSpPr/>
            <p:nvPr/>
          </p:nvSpPr>
          <p:spPr bwMode="auto">
            <a:xfrm>
              <a:off x="509417" y="2335150"/>
              <a:ext cx="22860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a:t>
              </a:r>
              <a:r>
                <a:rPr lang="en-US" sz="1600">
                  <a:gradFill>
                    <a:gsLst>
                      <a:gs pos="0">
                        <a:srgbClr val="FFFFFF"/>
                      </a:gs>
                      <a:gs pos="100000">
                        <a:srgbClr val="FFFFFF"/>
                      </a:gs>
                    </a:gsLst>
                    <a:lin ang="5400000" scaled="0"/>
                  </a:gradFill>
                  <a:ea typeface="Segoe UI" pitchFamily="34" charset="0"/>
                  <a:cs typeface="Segoe UI" pitchFamily="34" charset="0"/>
                </a:rPr>
                <a:t>arallelize Math Primitives</a:t>
              </a: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a:extLst>
                <a:ext uri="{FF2B5EF4-FFF2-40B4-BE49-F238E27FC236}">
                  <a16:creationId xmlns:a16="http://schemas.microsoft.com/office/drawing/2014/main" id="{37BD77DD-8F5F-443C-8845-9F9DB7211D6E}"/>
                </a:ext>
              </a:extLst>
            </p:cNvPr>
            <p:cNvSpPr txBox="1"/>
            <p:nvPr/>
          </p:nvSpPr>
          <p:spPr>
            <a:xfrm>
              <a:off x="3136409" y="2470059"/>
              <a:ext cx="8686800" cy="249299"/>
            </a:xfrm>
            <a:prstGeom prst="rect">
              <a:avLst/>
            </a:prstGeom>
            <a:noFill/>
          </p:spPr>
          <p:txBody>
            <a:bodyPr wrap="square" lIns="0" tIns="0" rIns="0" bIns="0" rtlCol="0">
              <a:spAutoFit/>
            </a:bodyPr>
            <a:lstStyle/>
            <a:p>
              <a:pPr>
                <a:lnSpc>
                  <a:spcPct val="90000"/>
                </a:lnSpc>
                <a:spcAft>
                  <a:spcPts val="600"/>
                </a:spcAft>
              </a:pPr>
              <a:r>
                <a:rPr lang="en-US">
                  <a:gradFill>
                    <a:gsLst>
                      <a:gs pos="2917">
                        <a:schemeClr val="tx1"/>
                      </a:gs>
                      <a:gs pos="30000">
                        <a:schemeClr val="tx1"/>
                      </a:gs>
                    </a:gsLst>
                    <a:lin ang="5400000" scaled="0"/>
                  </a:gradFill>
                </a:rPr>
                <a:t>Multi-threaded math primitives from Intel Math Kernel Libraries (MKL).</a:t>
              </a:r>
            </a:p>
          </p:txBody>
        </p:sp>
        <p:sp>
          <p:nvSpPr>
            <p:cNvPr id="37" name="Rectangle: Rounded Corners 36">
              <a:extLst>
                <a:ext uri="{FF2B5EF4-FFF2-40B4-BE49-F238E27FC236}">
                  <a16:creationId xmlns:a16="http://schemas.microsoft.com/office/drawing/2014/main" id="{4B07B447-9308-447B-A873-840AD24FA3D5}"/>
                </a:ext>
              </a:extLst>
            </p:cNvPr>
            <p:cNvSpPr/>
            <p:nvPr/>
          </p:nvSpPr>
          <p:spPr bwMode="auto">
            <a:xfrm>
              <a:off x="509417" y="4579754"/>
              <a:ext cx="22860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Multi-Node Parallelization</a:t>
              </a:r>
            </a:p>
          </p:txBody>
        </p:sp>
        <p:sp>
          <p:nvSpPr>
            <p:cNvPr id="38" name="TextBox 37">
              <a:extLst>
                <a:ext uri="{FF2B5EF4-FFF2-40B4-BE49-F238E27FC236}">
                  <a16:creationId xmlns:a16="http://schemas.microsoft.com/office/drawing/2014/main" id="{8CFDF94D-5DF0-422E-84A0-20527CE9F05A}"/>
                </a:ext>
              </a:extLst>
            </p:cNvPr>
            <p:cNvSpPr txBox="1"/>
            <p:nvPr/>
          </p:nvSpPr>
          <p:spPr>
            <a:xfrm>
              <a:off x="3136409" y="4685139"/>
              <a:ext cx="8686800" cy="249299"/>
            </a:xfrm>
            <a:prstGeom prst="rect">
              <a:avLst/>
            </a:prstGeom>
            <a:noFill/>
          </p:spPr>
          <p:txBody>
            <a:bodyPr wrap="square" lIns="0" tIns="0" rIns="0" bIns="0" rtlCol="0">
              <a:spAutoFit/>
            </a:bodyPr>
            <a:lstStyle/>
            <a:p>
              <a:pPr>
                <a:lnSpc>
                  <a:spcPct val="90000"/>
                </a:lnSpc>
                <a:spcAft>
                  <a:spcPts val="600"/>
                </a:spcAft>
              </a:pPr>
              <a:r>
                <a:rPr lang="en-US">
                  <a:gradFill>
                    <a:gsLst>
                      <a:gs pos="2917">
                        <a:schemeClr val="tx1"/>
                      </a:gs>
                      <a:gs pos="30000">
                        <a:schemeClr val="tx1"/>
                      </a:gs>
                    </a:gsLst>
                    <a:lin ang="5400000" scaled="0"/>
                  </a:gradFill>
                </a:rPr>
                <a:t>Refactor algorithms for distributed computation on multiple nodes.</a:t>
              </a:r>
            </a:p>
          </p:txBody>
        </p:sp>
        <p:sp>
          <p:nvSpPr>
            <p:cNvPr id="40" name="Rectangle: Rounded Corners 39">
              <a:extLst>
                <a:ext uri="{FF2B5EF4-FFF2-40B4-BE49-F238E27FC236}">
                  <a16:creationId xmlns:a16="http://schemas.microsoft.com/office/drawing/2014/main" id="{E2D99756-D4EB-4F11-A978-6C466CFDF29F}"/>
                </a:ext>
              </a:extLst>
            </p:cNvPr>
            <p:cNvSpPr/>
            <p:nvPr/>
          </p:nvSpPr>
          <p:spPr bwMode="auto">
            <a:xfrm>
              <a:off x="509417" y="1773999"/>
              <a:ext cx="2286000"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Scale the Environment</a:t>
              </a:r>
            </a:p>
          </p:txBody>
        </p:sp>
        <p:sp>
          <p:nvSpPr>
            <p:cNvPr id="41" name="TextBox 40">
              <a:extLst>
                <a:ext uri="{FF2B5EF4-FFF2-40B4-BE49-F238E27FC236}">
                  <a16:creationId xmlns:a16="http://schemas.microsoft.com/office/drawing/2014/main" id="{464DFF19-AC27-4E51-AD2E-1D99D28D1BDE}"/>
                </a:ext>
              </a:extLst>
            </p:cNvPr>
            <p:cNvSpPr txBox="1"/>
            <p:nvPr/>
          </p:nvSpPr>
          <p:spPr>
            <a:xfrm>
              <a:off x="3136409" y="1916289"/>
              <a:ext cx="8686800" cy="249299"/>
            </a:xfrm>
            <a:prstGeom prst="rect">
              <a:avLst/>
            </a:prstGeom>
            <a:noFill/>
          </p:spPr>
          <p:txBody>
            <a:bodyPr wrap="square" lIns="0" tIns="0" rIns="0" bIns="0" rtlCol="0">
              <a:spAutoFit/>
            </a:bodyPr>
            <a:lstStyle/>
            <a:p>
              <a:pPr>
                <a:lnSpc>
                  <a:spcPct val="90000"/>
                </a:lnSpc>
                <a:spcAft>
                  <a:spcPts val="600"/>
                </a:spcAft>
              </a:pPr>
              <a:r>
                <a:rPr lang="en-US">
                  <a:gradFill>
                    <a:gsLst>
                      <a:gs pos="2917">
                        <a:schemeClr val="tx1"/>
                      </a:gs>
                      <a:gs pos="30000">
                        <a:schemeClr val="tx1"/>
                      </a:gs>
                    </a:gsLst>
                    <a:lin ang="5400000" scaled="0"/>
                  </a:gradFill>
                </a:rPr>
                <a:t>Move modeling, testing and evaluation to faster systems with more memory.</a:t>
              </a:r>
            </a:p>
          </p:txBody>
        </p:sp>
      </p:grpSp>
    </p:spTree>
    <p:extLst>
      <p:ext uri="{BB962C8B-B14F-4D97-AF65-F5344CB8AC3E}">
        <p14:creationId xmlns:p14="http://schemas.microsoft.com/office/powerpoint/2010/main" val="1506771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Tackle bigger data with Microsoft R</a:t>
            </a:r>
          </a:p>
        </p:txBody>
      </p:sp>
      <p:sp>
        <p:nvSpPr>
          <p:cNvPr id="254" name="Rectangle 253"/>
          <p:cNvSpPr/>
          <p:nvPr/>
        </p:nvSpPr>
        <p:spPr bwMode="auto">
          <a:xfrm>
            <a:off x="6341010" y="1554163"/>
            <a:ext cx="5823194" cy="49609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30088">
                      <a:schemeClr val="tx1"/>
                    </a:gs>
                    <a:gs pos="49000">
                      <a:schemeClr val="tx1"/>
                    </a:gs>
                  </a:gsLst>
                  <a:lin ang="5400000" scaled="1"/>
                </a:gradFill>
                <a:cs typeface="Segoe UI" pitchFamily="34" charset="0"/>
              </a:rPr>
              <a:t>Microsoft R allows you to scale your </a:t>
            </a:r>
            <a:br>
              <a:rPr lang="en-US" sz="2000">
                <a:gradFill>
                  <a:gsLst>
                    <a:gs pos="30088">
                      <a:schemeClr val="tx1"/>
                    </a:gs>
                    <a:gs pos="49000">
                      <a:schemeClr val="tx1"/>
                    </a:gs>
                  </a:gsLst>
                  <a:lin ang="5400000" scaled="1"/>
                </a:gradFill>
                <a:cs typeface="Segoe UI" pitchFamily="34" charset="0"/>
              </a:rPr>
            </a:br>
            <a:r>
              <a:rPr lang="en-US" sz="2000">
                <a:gradFill>
                  <a:gsLst>
                    <a:gs pos="30088">
                      <a:schemeClr val="tx1"/>
                    </a:gs>
                    <a:gs pos="49000">
                      <a:schemeClr val="tx1"/>
                    </a:gs>
                  </a:gsLst>
                  <a:lin ang="5400000" scaled="1"/>
                </a:gradFill>
                <a:cs typeface="Segoe UI" pitchFamily="34" charset="0"/>
              </a:rPr>
              <a:t>analytics with enhanced performance using multi-threaded parallelized algorithms</a:t>
            </a:r>
          </a:p>
        </p:txBody>
      </p:sp>
      <p:sp>
        <p:nvSpPr>
          <p:cNvPr id="255" name="Rectangle 254"/>
          <p:cNvSpPr/>
          <p:nvPr/>
        </p:nvSpPr>
        <p:spPr bwMode="auto">
          <a:xfrm>
            <a:off x="274640" y="1554162"/>
            <a:ext cx="5918374" cy="49609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30088">
                      <a:schemeClr val="tx1"/>
                    </a:gs>
                    <a:gs pos="49000">
                      <a:schemeClr val="tx1"/>
                    </a:gs>
                  </a:gsLst>
                  <a:lin ang="5400000" scaled="1"/>
                </a:gradFill>
                <a:ea typeface="Segoe UI" pitchFamily="34" charset="0"/>
                <a:cs typeface="Segoe UI" pitchFamily="34" charset="0"/>
              </a:rPr>
              <a:t>Open Source R is designed to use only </a:t>
            </a:r>
            <a:br>
              <a:rPr lang="en-US" sz="2000">
                <a:gradFill>
                  <a:gsLst>
                    <a:gs pos="30088">
                      <a:schemeClr val="tx1"/>
                    </a:gs>
                    <a:gs pos="49000">
                      <a:schemeClr val="tx1"/>
                    </a:gs>
                  </a:gsLst>
                  <a:lin ang="5400000" scaled="1"/>
                </a:gradFill>
                <a:ea typeface="Segoe UI" pitchFamily="34" charset="0"/>
                <a:cs typeface="Segoe UI" pitchFamily="34" charset="0"/>
              </a:rPr>
            </a:br>
            <a:r>
              <a:rPr lang="en-US" sz="2000">
                <a:gradFill>
                  <a:gsLst>
                    <a:gs pos="30088">
                      <a:schemeClr val="tx1"/>
                    </a:gs>
                    <a:gs pos="49000">
                      <a:schemeClr val="tx1"/>
                    </a:gs>
                  </a:gsLst>
                  <a:lin ang="5400000" scaled="1"/>
                </a:gradFill>
                <a:ea typeface="Segoe UI" pitchFamily="34" charset="0"/>
                <a:cs typeface="Segoe UI" pitchFamily="34" charset="0"/>
              </a:rPr>
              <a:t>a single thread (processor) at a time</a:t>
            </a:r>
          </a:p>
        </p:txBody>
      </p:sp>
      <p:sp>
        <p:nvSpPr>
          <p:cNvPr id="256" name="Rectangle 255"/>
          <p:cNvSpPr/>
          <p:nvPr/>
        </p:nvSpPr>
        <p:spPr bwMode="auto">
          <a:xfrm>
            <a:off x="274639" y="1554163"/>
            <a:ext cx="5918375" cy="11890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a:gradFill>
                  <a:gsLst>
                    <a:gs pos="84071">
                      <a:schemeClr val="bg1"/>
                    </a:gs>
                    <a:gs pos="69027">
                      <a:schemeClr val="bg1"/>
                    </a:gs>
                  </a:gsLst>
                  <a:lin ang="5400000" scaled="1"/>
                </a:gradFill>
                <a:cs typeface="Segoe UI" pitchFamily="34" charset="0"/>
              </a:rPr>
              <a:t>Open Source R</a:t>
            </a:r>
          </a:p>
        </p:txBody>
      </p:sp>
      <p:sp>
        <p:nvSpPr>
          <p:cNvPr id="257" name="Rectangle 256"/>
          <p:cNvSpPr/>
          <p:nvPr/>
        </p:nvSpPr>
        <p:spPr bwMode="auto">
          <a:xfrm>
            <a:off x="6342501" y="1554163"/>
            <a:ext cx="5821703" cy="11890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a:gradFill>
                  <a:gsLst>
                    <a:gs pos="84071">
                      <a:schemeClr val="bg1"/>
                    </a:gs>
                    <a:gs pos="69027">
                      <a:schemeClr val="bg1"/>
                    </a:gs>
                  </a:gsLst>
                  <a:lin ang="5400000" scaled="1"/>
                </a:gradFill>
                <a:cs typeface="Segoe UI" pitchFamily="34" charset="0"/>
              </a:rPr>
              <a:t>Microsoft R </a:t>
            </a:r>
          </a:p>
        </p:txBody>
      </p:sp>
      <p:grpSp>
        <p:nvGrpSpPr>
          <p:cNvPr id="51" name="Group 50"/>
          <p:cNvGrpSpPr/>
          <p:nvPr/>
        </p:nvGrpSpPr>
        <p:grpSpPr>
          <a:xfrm>
            <a:off x="2699428" y="4586220"/>
            <a:ext cx="1068795" cy="939185"/>
            <a:chOff x="2863443" y="3506451"/>
            <a:chExt cx="746170" cy="655684"/>
          </a:xfrm>
        </p:grpSpPr>
        <p:grpSp>
          <p:nvGrpSpPr>
            <p:cNvPr id="49" name="Group 48"/>
            <p:cNvGrpSpPr/>
            <p:nvPr/>
          </p:nvGrpSpPr>
          <p:grpSpPr>
            <a:xfrm>
              <a:off x="2863443" y="3506451"/>
              <a:ext cx="746170" cy="655684"/>
              <a:chOff x="2863443" y="3506451"/>
              <a:chExt cx="746170" cy="655684"/>
            </a:xfrm>
          </p:grpSpPr>
          <p:sp>
            <p:nvSpPr>
              <p:cNvPr id="259"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p:nvGrpSpPr>
            <p:grpSpPr>
              <a:xfrm>
                <a:off x="2933674" y="3506451"/>
                <a:ext cx="604979" cy="81802"/>
                <a:chOff x="2935620" y="3506451"/>
                <a:chExt cx="604979" cy="81802"/>
              </a:xfrm>
            </p:grpSpPr>
            <p:sp>
              <p:nvSpPr>
                <p:cNvPr id="260"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9" name="Group 298"/>
              <p:cNvGrpSpPr/>
              <p:nvPr/>
            </p:nvGrpSpPr>
            <p:grpSpPr>
              <a:xfrm>
                <a:off x="2933674" y="4080333"/>
                <a:ext cx="604979" cy="81802"/>
                <a:chOff x="2935620" y="3506451"/>
                <a:chExt cx="604979" cy="81802"/>
              </a:xfrm>
            </p:grpSpPr>
            <p:sp>
              <p:nvSpPr>
                <p:cNvPr id="300"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3527811" y="3595919"/>
                <a:ext cx="81802" cy="478983"/>
                <a:chOff x="3527811" y="3607825"/>
                <a:chExt cx="81802" cy="478983"/>
              </a:xfrm>
            </p:grpSpPr>
            <p:sp>
              <p:nvSpPr>
                <p:cNvPr id="31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2" name="Group 321"/>
              <p:cNvGrpSpPr/>
              <p:nvPr/>
            </p:nvGrpSpPr>
            <p:grpSpPr>
              <a:xfrm>
                <a:off x="2863443" y="3595919"/>
                <a:ext cx="81802" cy="478983"/>
                <a:chOff x="3527811" y="3607825"/>
                <a:chExt cx="81802" cy="478983"/>
              </a:xfrm>
            </p:grpSpPr>
            <p:sp>
              <p:nvSpPr>
                <p:cNvPr id="32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0" name="TextBox 49"/>
            <p:cNvSpPr txBox="1"/>
            <p:nvPr/>
          </p:nvSpPr>
          <p:spPr>
            <a:xfrm>
              <a:off x="3015072" y="3746500"/>
              <a:ext cx="442912" cy="193384"/>
            </a:xfrm>
            <a:prstGeom prst="rect">
              <a:avLst/>
            </a:prstGeom>
            <a:noFill/>
          </p:spPr>
          <p:txBody>
            <a:bodyPr wrap="square" lIns="0" tIns="0" rIns="0" bIns="0" rtlCol="0">
              <a:spAutoFit/>
            </a:bodyPr>
            <a:lstStyle/>
            <a:p>
              <a:pPr algn="ctr">
                <a:lnSpc>
                  <a:spcPct val="90000"/>
                </a:lnSpc>
                <a:spcAft>
                  <a:spcPts val="600"/>
                </a:spcAft>
              </a:pPr>
              <a:r>
                <a:rPr lang="en-US" sz="2000" b="1">
                  <a:gradFill>
                    <a:gsLst>
                      <a:gs pos="2917">
                        <a:schemeClr val="tx1"/>
                      </a:gs>
                      <a:gs pos="30000">
                        <a:schemeClr val="tx1"/>
                      </a:gs>
                    </a:gsLst>
                    <a:lin ang="5400000" scaled="0"/>
                  </a:gradFill>
                </a:rPr>
                <a:t>CPU</a:t>
              </a:r>
            </a:p>
          </p:txBody>
        </p:sp>
      </p:grpSp>
      <p:sp>
        <p:nvSpPr>
          <p:cNvPr id="336" name="Rectangle 260"/>
          <p:cNvSpPr>
            <a:spLocks noChangeArrowheads="1"/>
          </p:cNvSpPr>
          <p:nvPr/>
        </p:nvSpPr>
        <p:spPr bwMode="auto">
          <a:xfrm>
            <a:off x="3279520" y="3181879"/>
            <a:ext cx="339112" cy="339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261"/>
          <p:cNvSpPr>
            <a:spLocks noChangeArrowheads="1"/>
          </p:cNvSpPr>
          <p:nvPr/>
        </p:nvSpPr>
        <p:spPr bwMode="auto">
          <a:xfrm>
            <a:off x="2031532" y="3320916"/>
            <a:ext cx="340783" cy="339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262"/>
          <p:cNvSpPr>
            <a:spLocks noChangeArrowheads="1"/>
          </p:cNvSpPr>
          <p:nvPr/>
        </p:nvSpPr>
        <p:spPr bwMode="auto">
          <a:xfrm>
            <a:off x="3718014" y="2982256"/>
            <a:ext cx="340783" cy="34078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7" name="Group 56"/>
          <p:cNvGrpSpPr/>
          <p:nvPr/>
        </p:nvGrpSpPr>
        <p:grpSpPr>
          <a:xfrm>
            <a:off x="2131762" y="2851504"/>
            <a:ext cx="591359" cy="591359"/>
            <a:chOff x="2696514" y="2496211"/>
            <a:chExt cx="591359" cy="591359"/>
          </a:xfrm>
        </p:grpSpPr>
        <p:sp>
          <p:nvSpPr>
            <p:cNvPr id="339"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2785050" y="3561584"/>
            <a:ext cx="821888" cy="823559"/>
            <a:chOff x="2636376" y="1280083"/>
            <a:chExt cx="821888" cy="823559"/>
          </a:xfrm>
        </p:grpSpPr>
        <p:sp>
          <p:nvSpPr>
            <p:cNvPr id="355" name="Rectangle 279"/>
            <p:cNvSpPr>
              <a:spLocks noChangeArrowheads="1"/>
            </p:cNvSpPr>
            <p:nvPr/>
          </p:nvSpPr>
          <p:spPr bwMode="auto">
            <a:xfrm>
              <a:off x="2636376" y="1280083"/>
              <a:ext cx="821888" cy="82355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280"/>
            <p:cNvSpPr>
              <a:spLocks/>
            </p:cNvSpPr>
            <p:nvPr/>
          </p:nvSpPr>
          <p:spPr bwMode="auto">
            <a:xfrm>
              <a:off x="2780040" y="1427088"/>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281"/>
            <p:cNvSpPr>
              <a:spLocks noEditPoints="1"/>
            </p:cNvSpPr>
            <p:nvPr/>
          </p:nvSpPr>
          <p:spPr bwMode="auto">
            <a:xfrm>
              <a:off x="2888622" y="1427088"/>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282"/>
            <p:cNvSpPr>
              <a:spLocks/>
            </p:cNvSpPr>
            <p:nvPr/>
          </p:nvSpPr>
          <p:spPr bwMode="auto">
            <a:xfrm>
              <a:off x="3010569" y="1427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283"/>
            <p:cNvSpPr>
              <a:spLocks noEditPoints="1"/>
            </p:cNvSpPr>
            <p:nvPr/>
          </p:nvSpPr>
          <p:spPr bwMode="auto">
            <a:xfrm>
              <a:off x="2768346" y="1620866"/>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284"/>
            <p:cNvSpPr>
              <a:spLocks/>
            </p:cNvSpPr>
            <p:nvPr/>
          </p:nvSpPr>
          <p:spPr bwMode="auto">
            <a:xfrm>
              <a:off x="2898645" y="1620866"/>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285"/>
            <p:cNvSpPr>
              <a:spLocks noEditPoints="1"/>
            </p:cNvSpPr>
            <p:nvPr/>
          </p:nvSpPr>
          <p:spPr bwMode="auto">
            <a:xfrm>
              <a:off x="2998876" y="1620866"/>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86"/>
            <p:cNvSpPr>
              <a:spLocks noEditPoints="1"/>
            </p:cNvSpPr>
            <p:nvPr/>
          </p:nvSpPr>
          <p:spPr bwMode="auto">
            <a:xfrm>
              <a:off x="2768346" y="1814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87"/>
            <p:cNvSpPr>
              <a:spLocks noEditPoints="1"/>
            </p:cNvSpPr>
            <p:nvPr/>
          </p:nvSpPr>
          <p:spPr bwMode="auto">
            <a:xfrm>
              <a:off x="2888622" y="1814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288"/>
            <p:cNvSpPr>
              <a:spLocks/>
            </p:cNvSpPr>
            <p:nvPr/>
          </p:nvSpPr>
          <p:spPr bwMode="auto">
            <a:xfrm>
              <a:off x="3010569" y="1814645"/>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289"/>
            <p:cNvSpPr>
              <a:spLocks/>
            </p:cNvSpPr>
            <p:nvPr/>
          </p:nvSpPr>
          <p:spPr bwMode="auto">
            <a:xfrm>
              <a:off x="3244440" y="1427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90"/>
            <p:cNvSpPr>
              <a:spLocks noEditPoints="1"/>
            </p:cNvSpPr>
            <p:nvPr/>
          </p:nvSpPr>
          <p:spPr bwMode="auto">
            <a:xfrm>
              <a:off x="3232746" y="1620866"/>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291"/>
            <p:cNvSpPr>
              <a:spLocks noEditPoints="1"/>
            </p:cNvSpPr>
            <p:nvPr/>
          </p:nvSpPr>
          <p:spPr bwMode="auto">
            <a:xfrm>
              <a:off x="3232746" y="1814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292"/>
            <p:cNvSpPr>
              <a:spLocks noEditPoints="1"/>
            </p:cNvSpPr>
            <p:nvPr/>
          </p:nvSpPr>
          <p:spPr bwMode="auto">
            <a:xfrm>
              <a:off x="3114141" y="1427088"/>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293"/>
            <p:cNvSpPr>
              <a:spLocks/>
            </p:cNvSpPr>
            <p:nvPr/>
          </p:nvSpPr>
          <p:spPr bwMode="auto">
            <a:xfrm>
              <a:off x="3124164" y="1620866"/>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294"/>
            <p:cNvSpPr>
              <a:spLocks noEditPoints="1"/>
            </p:cNvSpPr>
            <p:nvPr/>
          </p:nvSpPr>
          <p:spPr bwMode="auto">
            <a:xfrm>
              <a:off x="3114141" y="1814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p:cNvGrpSpPr/>
          <p:nvPr/>
        </p:nvGrpSpPr>
        <p:grpSpPr>
          <a:xfrm>
            <a:off x="3830786" y="2834072"/>
            <a:ext cx="364170" cy="365841"/>
            <a:chOff x="3162585" y="3176106"/>
            <a:chExt cx="364170" cy="365841"/>
          </a:xfrm>
        </p:grpSpPr>
        <p:sp>
          <p:nvSpPr>
            <p:cNvPr id="371"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55"/>
          <p:cNvGrpSpPr/>
          <p:nvPr/>
        </p:nvGrpSpPr>
        <p:grpSpPr>
          <a:xfrm>
            <a:off x="4009651" y="3189725"/>
            <a:ext cx="532891" cy="532891"/>
            <a:chOff x="3022263" y="2152087"/>
            <a:chExt cx="532891" cy="532891"/>
          </a:xfrm>
        </p:grpSpPr>
        <p:sp>
          <p:nvSpPr>
            <p:cNvPr id="38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3383091" y="3899682"/>
            <a:ext cx="532891" cy="531221"/>
            <a:chOff x="3022263" y="3792522"/>
            <a:chExt cx="532891" cy="531221"/>
          </a:xfrm>
        </p:grpSpPr>
        <p:sp>
          <p:nvSpPr>
            <p:cNvPr id="403"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p:nvGrpSpPr>
        <p:grpSpPr>
          <a:xfrm>
            <a:off x="3139197" y="3302155"/>
            <a:ext cx="364170" cy="365841"/>
            <a:chOff x="3251122" y="1097998"/>
            <a:chExt cx="364170" cy="365841"/>
          </a:xfrm>
        </p:grpSpPr>
        <p:sp>
          <p:nvSpPr>
            <p:cNvPr id="419"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6" name="Rectangle 6"/>
          <p:cNvSpPr>
            <a:spLocks noChangeArrowheads="1"/>
          </p:cNvSpPr>
          <p:nvPr/>
        </p:nvSpPr>
        <p:spPr bwMode="auto">
          <a:xfrm>
            <a:off x="6500851" y="1788414"/>
            <a:ext cx="5117294" cy="475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534"/>
          <p:cNvSpPr/>
          <p:nvPr/>
        </p:nvSpPr>
        <p:spPr bwMode="auto">
          <a:xfrm rot="16200000">
            <a:off x="8999830" y="3964051"/>
            <a:ext cx="505554" cy="2602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21239">
                      <a:schemeClr val="accent1"/>
                    </a:gs>
                    <a:gs pos="36000">
                      <a:schemeClr val="accent1"/>
                    </a:gs>
                  </a:gsLst>
                  <a:lin ang="5400000" scaled="0"/>
                </a:gradFill>
                <a:ea typeface="Segoe UI" pitchFamily="34" charset="0"/>
                <a:cs typeface="Segoe UI" pitchFamily="34" charset="0"/>
              </a:rPr>
              <a:t>Parallel Worker tasks </a:t>
            </a:r>
          </a:p>
        </p:txBody>
      </p:sp>
      <p:grpSp>
        <p:nvGrpSpPr>
          <p:cNvPr id="258" name="Group 257"/>
          <p:cNvGrpSpPr/>
          <p:nvPr/>
        </p:nvGrpSpPr>
        <p:grpSpPr>
          <a:xfrm>
            <a:off x="6735719" y="4283456"/>
            <a:ext cx="782681" cy="687767"/>
            <a:chOff x="2863443" y="3506451"/>
            <a:chExt cx="746170" cy="655684"/>
          </a:xfrm>
        </p:grpSpPr>
        <p:grpSp>
          <p:nvGrpSpPr>
            <p:cNvPr id="268" name="Group 267"/>
            <p:cNvGrpSpPr/>
            <p:nvPr/>
          </p:nvGrpSpPr>
          <p:grpSpPr>
            <a:xfrm>
              <a:off x="2863443" y="3506451"/>
              <a:ext cx="746170" cy="655684"/>
              <a:chOff x="2863443" y="3506451"/>
              <a:chExt cx="746170" cy="655684"/>
            </a:xfrm>
          </p:grpSpPr>
          <p:sp>
            <p:nvSpPr>
              <p:cNvPr id="270"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1" name="Group 270"/>
              <p:cNvGrpSpPr/>
              <p:nvPr/>
            </p:nvGrpSpPr>
            <p:grpSpPr>
              <a:xfrm>
                <a:off x="2933674" y="3506451"/>
                <a:ext cx="604979" cy="81802"/>
                <a:chOff x="2935620" y="3506451"/>
                <a:chExt cx="604979" cy="81802"/>
              </a:xfrm>
            </p:grpSpPr>
            <p:sp>
              <p:nvSpPr>
                <p:cNvPr id="331"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2" name="Group 271"/>
              <p:cNvGrpSpPr/>
              <p:nvPr/>
            </p:nvGrpSpPr>
            <p:grpSpPr>
              <a:xfrm>
                <a:off x="2933674" y="4080333"/>
                <a:ext cx="604979" cy="81802"/>
                <a:chOff x="2935620" y="3506451"/>
                <a:chExt cx="604979" cy="81802"/>
              </a:xfrm>
            </p:grpSpPr>
            <p:sp>
              <p:nvSpPr>
                <p:cNvPr id="291"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3" name="Group 272"/>
              <p:cNvGrpSpPr/>
              <p:nvPr/>
            </p:nvGrpSpPr>
            <p:grpSpPr>
              <a:xfrm>
                <a:off x="3527811" y="3595919"/>
                <a:ext cx="81802" cy="478983"/>
                <a:chOff x="3527811" y="3607825"/>
                <a:chExt cx="81802" cy="478983"/>
              </a:xfrm>
            </p:grpSpPr>
            <p:sp>
              <p:nvSpPr>
                <p:cNvPr id="28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273"/>
              <p:cNvGrpSpPr/>
              <p:nvPr/>
            </p:nvGrpSpPr>
            <p:grpSpPr>
              <a:xfrm>
                <a:off x="2863443" y="3595919"/>
                <a:ext cx="81802" cy="478983"/>
                <a:chOff x="3527811" y="3607825"/>
                <a:chExt cx="81802" cy="478983"/>
              </a:xfrm>
            </p:grpSpPr>
            <p:sp>
              <p:nvSpPr>
                <p:cNvPr id="275"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69" name="TextBox 268"/>
            <p:cNvSpPr txBox="1"/>
            <p:nvPr/>
          </p:nvSpPr>
          <p:spPr>
            <a:xfrm>
              <a:off x="3015072" y="3746500"/>
              <a:ext cx="442912" cy="184854"/>
            </a:xfrm>
            <a:prstGeom prst="rect">
              <a:avLst/>
            </a:prstGeom>
            <a:noFill/>
          </p:spPr>
          <p:txBody>
            <a:bodyPr wrap="square" lIns="0" tIns="0" rIns="0" bIns="0"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CPU</a:t>
              </a:r>
            </a:p>
          </p:txBody>
        </p:sp>
      </p:grpSp>
      <p:grpSp>
        <p:nvGrpSpPr>
          <p:cNvPr id="540" name="Group 539"/>
          <p:cNvGrpSpPr/>
          <p:nvPr/>
        </p:nvGrpSpPr>
        <p:grpSpPr>
          <a:xfrm>
            <a:off x="8047283" y="4283456"/>
            <a:ext cx="782681" cy="687767"/>
            <a:chOff x="2863443" y="3506451"/>
            <a:chExt cx="746170" cy="655684"/>
          </a:xfrm>
        </p:grpSpPr>
        <p:grpSp>
          <p:nvGrpSpPr>
            <p:cNvPr id="541" name="Group 540"/>
            <p:cNvGrpSpPr/>
            <p:nvPr/>
          </p:nvGrpSpPr>
          <p:grpSpPr>
            <a:xfrm>
              <a:off x="2863443" y="3506451"/>
              <a:ext cx="746170" cy="655684"/>
              <a:chOff x="2863443" y="3506451"/>
              <a:chExt cx="746170" cy="655684"/>
            </a:xfrm>
          </p:grpSpPr>
          <p:sp>
            <p:nvSpPr>
              <p:cNvPr id="543"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44" name="Group 543"/>
              <p:cNvGrpSpPr/>
              <p:nvPr/>
            </p:nvGrpSpPr>
            <p:grpSpPr>
              <a:xfrm>
                <a:off x="2933674" y="3506451"/>
                <a:ext cx="604979" cy="81802"/>
                <a:chOff x="2935620" y="3506451"/>
                <a:chExt cx="604979" cy="81802"/>
              </a:xfrm>
            </p:grpSpPr>
            <p:sp>
              <p:nvSpPr>
                <p:cNvPr id="574"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5" name="Group 544"/>
              <p:cNvGrpSpPr/>
              <p:nvPr/>
            </p:nvGrpSpPr>
            <p:grpSpPr>
              <a:xfrm>
                <a:off x="2933674" y="4080333"/>
                <a:ext cx="604979" cy="81802"/>
                <a:chOff x="2935620" y="3506451"/>
                <a:chExt cx="604979" cy="81802"/>
              </a:xfrm>
            </p:grpSpPr>
            <p:sp>
              <p:nvSpPr>
                <p:cNvPr id="564"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6" name="Group 545"/>
              <p:cNvGrpSpPr/>
              <p:nvPr/>
            </p:nvGrpSpPr>
            <p:grpSpPr>
              <a:xfrm>
                <a:off x="3527811" y="3595919"/>
                <a:ext cx="81802" cy="478983"/>
                <a:chOff x="3527811" y="3607825"/>
                <a:chExt cx="81802" cy="478983"/>
              </a:xfrm>
            </p:grpSpPr>
            <p:sp>
              <p:nvSpPr>
                <p:cNvPr id="556"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7" name="Group 546"/>
              <p:cNvGrpSpPr/>
              <p:nvPr/>
            </p:nvGrpSpPr>
            <p:grpSpPr>
              <a:xfrm>
                <a:off x="2863443" y="3595919"/>
                <a:ext cx="81802" cy="478983"/>
                <a:chOff x="3527811" y="3607825"/>
                <a:chExt cx="81802" cy="478983"/>
              </a:xfrm>
            </p:grpSpPr>
            <p:sp>
              <p:nvSpPr>
                <p:cNvPr id="548"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42" name="TextBox 541"/>
            <p:cNvSpPr txBox="1"/>
            <p:nvPr/>
          </p:nvSpPr>
          <p:spPr>
            <a:xfrm>
              <a:off x="3015072" y="3746500"/>
              <a:ext cx="442912" cy="184854"/>
            </a:xfrm>
            <a:prstGeom prst="rect">
              <a:avLst/>
            </a:prstGeom>
            <a:noFill/>
          </p:spPr>
          <p:txBody>
            <a:bodyPr wrap="square" lIns="0" tIns="0" rIns="0" bIns="0"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CPU</a:t>
              </a:r>
            </a:p>
          </p:txBody>
        </p:sp>
      </p:grpSp>
      <p:grpSp>
        <p:nvGrpSpPr>
          <p:cNvPr id="584" name="Group 583"/>
          <p:cNvGrpSpPr/>
          <p:nvPr/>
        </p:nvGrpSpPr>
        <p:grpSpPr>
          <a:xfrm>
            <a:off x="9358847" y="4283456"/>
            <a:ext cx="782681" cy="687767"/>
            <a:chOff x="2863443" y="3506451"/>
            <a:chExt cx="746170" cy="655684"/>
          </a:xfrm>
        </p:grpSpPr>
        <p:grpSp>
          <p:nvGrpSpPr>
            <p:cNvPr id="585" name="Group 584"/>
            <p:cNvGrpSpPr/>
            <p:nvPr/>
          </p:nvGrpSpPr>
          <p:grpSpPr>
            <a:xfrm>
              <a:off x="2863443" y="3506451"/>
              <a:ext cx="746170" cy="655684"/>
              <a:chOff x="2863443" y="3506451"/>
              <a:chExt cx="746170" cy="655684"/>
            </a:xfrm>
          </p:grpSpPr>
          <p:sp>
            <p:nvSpPr>
              <p:cNvPr id="587"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88" name="Group 587"/>
              <p:cNvGrpSpPr/>
              <p:nvPr/>
            </p:nvGrpSpPr>
            <p:grpSpPr>
              <a:xfrm>
                <a:off x="2933674" y="3506451"/>
                <a:ext cx="604979" cy="81802"/>
                <a:chOff x="2935620" y="3506451"/>
                <a:chExt cx="604979" cy="81802"/>
              </a:xfrm>
            </p:grpSpPr>
            <p:sp>
              <p:nvSpPr>
                <p:cNvPr id="618"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9" name="Group 588"/>
              <p:cNvGrpSpPr/>
              <p:nvPr/>
            </p:nvGrpSpPr>
            <p:grpSpPr>
              <a:xfrm>
                <a:off x="2933674" y="4080333"/>
                <a:ext cx="604979" cy="81802"/>
                <a:chOff x="2935620" y="3506451"/>
                <a:chExt cx="604979" cy="81802"/>
              </a:xfrm>
            </p:grpSpPr>
            <p:sp>
              <p:nvSpPr>
                <p:cNvPr id="608"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0" name="Group 589"/>
              <p:cNvGrpSpPr/>
              <p:nvPr/>
            </p:nvGrpSpPr>
            <p:grpSpPr>
              <a:xfrm>
                <a:off x="3527811" y="3595919"/>
                <a:ext cx="81802" cy="478983"/>
                <a:chOff x="3527811" y="3607825"/>
                <a:chExt cx="81802" cy="478983"/>
              </a:xfrm>
            </p:grpSpPr>
            <p:sp>
              <p:nvSpPr>
                <p:cNvPr id="600"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1" name="Group 590"/>
              <p:cNvGrpSpPr/>
              <p:nvPr/>
            </p:nvGrpSpPr>
            <p:grpSpPr>
              <a:xfrm>
                <a:off x="2863443" y="3595919"/>
                <a:ext cx="81802" cy="478983"/>
                <a:chOff x="3527811" y="3607825"/>
                <a:chExt cx="81802" cy="478983"/>
              </a:xfrm>
            </p:grpSpPr>
            <p:sp>
              <p:nvSpPr>
                <p:cNvPr id="592"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86" name="TextBox 585"/>
            <p:cNvSpPr txBox="1"/>
            <p:nvPr/>
          </p:nvSpPr>
          <p:spPr>
            <a:xfrm>
              <a:off x="3015072" y="3746500"/>
              <a:ext cx="442912" cy="184854"/>
            </a:xfrm>
            <a:prstGeom prst="rect">
              <a:avLst/>
            </a:prstGeom>
            <a:noFill/>
          </p:spPr>
          <p:txBody>
            <a:bodyPr wrap="square" lIns="0" tIns="0" rIns="0" bIns="0"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CPU</a:t>
              </a:r>
            </a:p>
          </p:txBody>
        </p:sp>
      </p:grpSp>
      <p:grpSp>
        <p:nvGrpSpPr>
          <p:cNvPr id="628" name="Group 627"/>
          <p:cNvGrpSpPr/>
          <p:nvPr/>
        </p:nvGrpSpPr>
        <p:grpSpPr>
          <a:xfrm>
            <a:off x="10670411" y="4283456"/>
            <a:ext cx="782681" cy="687767"/>
            <a:chOff x="2863443" y="3506451"/>
            <a:chExt cx="746170" cy="655684"/>
          </a:xfrm>
        </p:grpSpPr>
        <p:grpSp>
          <p:nvGrpSpPr>
            <p:cNvPr id="629" name="Group 628"/>
            <p:cNvGrpSpPr/>
            <p:nvPr/>
          </p:nvGrpSpPr>
          <p:grpSpPr>
            <a:xfrm>
              <a:off x="2863443" y="3506451"/>
              <a:ext cx="746170" cy="655684"/>
              <a:chOff x="2863443" y="3506451"/>
              <a:chExt cx="746170" cy="655684"/>
            </a:xfrm>
          </p:grpSpPr>
          <p:sp>
            <p:nvSpPr>
              <p:cNvPr id="631"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2" name="Group 631"/>
              <p:cNvGrpSpPr/>
              <p:nvPr/>
            </p:nvGrpSpPr>
            <p:grpSpPr>
              <a:xfrm>
                <a:off x="2933674" y="3506451"/>
                <a:ext cx="604979" cy="81802"/>
                <a:chOff x="2935620" y="3506451"/>
                <a:chExt cx="604979" cy="81802"/>
              </a:xfrm>
            </p:grpSpPr>
            <p:sp>
              <p:nvSpPr>
                <p:cNvPr id="662"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3" name="Group 632"/>
              <p:cNvGrpSpPr/>
              <p:nvPr/>
            </p:nvGrpSpPr>
            <p:grpSpPr>
              <a:xfrm>
                <a:off x="2933674" y="4080333"/>
                <a:ext cx="604979" cy="81802"/>
                <a:chOff x="2935620" y="3506451"/>
                <a:chExt cx="604979" cy="81802"/>
              </a:xfrm>
            </p:grpSpPr>
            <p:sp>
              <p:nvSpPr>
                <p:cNvPr id="652"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4" name="Group 633"/>
              <p:cNvGrpSpPr/>
              <p:nvPr/>
            </p:nvGrpSpPr>
            <p:grpSpPr>
              <a:xfrm>
                <a:off x="3527811" y="3595919"/>
                <a:ext cx="81802" cy="478983"/>
                <a:chOff x="3527811" y="3607825"/>
                <a:chExt cx="81802" cy="478983"/>
              </a:xfrm>
            </p:grpSpPr>
            <p:sp>
              <p:nvSpPr>
                <p:cNvPr id="644"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5" name="Group 634"/>
              <p:cNvGrpSpPr/>
              <p:nvPr/>
            </p:nvGrpSpPr>
            <p:grpSpPr>
              <a:xfrm>
                <a:off x="2863443" y="3595919"/>
                <a:ext cx="81802" cy="478983"/>
                <a:chOff x="3527811" y="3607825"/>
                <a:chExt cx="81802" cy="478983"/>
              </a:xfrm>
            </p:grpSpPr>
            <p:sp>
              <p:nvSpPr>
                <p:cNvPr id="636"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30" name="TextBox 629"/>
            <p:cNvSpPr txBox="1"/>
            <p:nvPr/>
          </p:nvSpPr>
          <p:spPr>
            <a:xfrm>
              <a:off x="3015072" y="3746500"/>
              <a:ext cx="442912" cy="184854"/>
            </a:xfrm>
            <a:prstGeom prst="rect">
              <a:avLst/>
            </a:prstGeom>
            <a:noFill/>
          </p:spPr>
          <p:txBody>
            <a:bodyPr wrap="square" lIns="0" tIns="0" rIns="0" bIns="0"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CPU</a:t>
              </a:r>
            </a:p>
          </p:txBody>
        </p:sp>
      </p:grpSp>
      <p:sp>
        <p:nvSpPr>
          <p:cNvPr id="672" name="Rectangle 260"/>
          <p:cNvSpPr>
            <a:spLocks noChangeArrowheads="1"/>
          </p:cNvSpPr>
          <p:nvPr/>
        </p:nvSpPr>
        <p:spPr bwMode="auto">
          <a:xfrm>
            <a:off x="6795496" y="3605652"/>
            <a:ext cx="246520" cy="2465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26" name="Group 725"/>
          <p:cNvGrpSpPr/>
          <p:nvPr/>
        </p:nvGrpSpPr>
        <p:grpSpPr>
          <a:xfrm>
            <a:off x="7042016" y="3344594"/>
            <a:ext cx="387389" cy="387389"/>
            <a:chOff x="3022263" y="2152087"/>
            <a:chExt cx="532891" cy="532891"/>
          </a:xfrm>
        </p:grpSpPr>
        <p:sp>
          <p:nvSpPr>
            <p:cNvPr id="72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3" name="Rectangle 261"/>
          <p:cNvSpPr>
            <a:spLocks noChangeArrowheads="1"/>
          </p:cNvSpPr>
          <p:nvPr/>
        </p:nvSpPr>
        <p:spPr bwMode="auto">
          <a:xfrm>
            <a:off x="6661677" y="3260713"/>
            <a:ext cx="247735" cy="2465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Rectangle 262"/>
          <p:cNvSpPr>
            <a:spLocks noChangeArrowheads="1"/>
          </p:cNvSpPr>
          <p:nvPr/>
        </p:nvSpPr>
        <p:spPr bwMode="auto">
          <a:xfrm>
            <a:off x="7110128" y="2942645"/>
            <a:ext cx="247735" cy="2477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5" name="Group 674"/>
          <p:cNvGrpSpPr/>
          <p:nvPr/>
        </p:nvGrpSpPr>
        <p:grpSpPr>
          <a:xfrm>
            <a:off x="6710251" y="3010117"/>
            <a:ext cx="429893" cy="429893"/>
            <a:chOff x="2696514" y="2496211"/>
            <a:chExt cx="591359" cy="591359"/>
          </a:xfrm>
        </p:grpSpPr>
        <p:sp>
          <p:nvSpPr>
            <p:cNvPr id="676"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9" name="Group 708"/>
          <p:cNvGrpSpPr/>
          <p:nvPr/>
        </p:nvGrpSpPr>
        <p:grpSpPr>
          <a:xfrm>
            <a:off x="7192108" y="2834921"/>
            <a:ext cx="264736" cy="265951"/>
            <a:chOff x="3162585" y="3176106"/>
            <a:chExt cx="364170" cy="365841"/>
          </a:xfrm>
        </p:grpSpPr>
        <p:sp>
          <p:nvSpPr>
            <p:cNvPr id="710"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3" name="Group 742"/>
          <p:cNvGrpSpPr/>
          <p:nvPr/>
        </p:nvGrpSpPr>
        <p:grpSpPr>
          <a:xfrm>
            <a:off x="7189814" y="3765285"/>
            <a:ext cx="387389" cy="386175"/>
            <a:chOff x="3022263" y="3792522"/>
            <a:chExt cx="532891" cy="531221"/>
          </a:xfrm>
        </p:grpSpPr>
        <p:sp>
          <p:nvSpPr>
            <p:cNvPr id="744"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0" name="Group 759"/>
          <p:cNvGrpSpPr/>
          <p:nvPr/>
        </p:nvGrpSpPr>
        <p:grpSpPr>
          <a:xfrm>
            <a:off x="6693487" y="3693088"/>
            <a:ext cx="264736" cy="265951"/>
            <a:chOff x="3251122" y="1097998"/>
            <a:chExt cx="364170" cy="365841"/>
          </a:xfrm>
        </p:grpSpPr>
        <p:sp>
          <p:nvSpPr>
            <p:cNvPr id="761"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8" name="Rectangle 260"/>
          <p:cNvSpPr>
            <a:spLocks noChangeArrowheads="1"/>
          </p:cNvSpPr>
          <p:nvPr/>
        </p:nvSpPr>
        <p:spPr bwMode="auto">
          <a:xfrm>
            <a:off x="8051641" y="3605652"/>
            <a:ext cx="246520" cy="2465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9" name="Group 778"/>
          <p:cNvGrpSpPr/>
          <p:nvPr/>
        </p:nvGrpSpPr>
        <p:grpSpPr>
          <a:xfrm>
            <a:off x="8298161" y="3344594"/>
            <a:ext cx="387389" cy="387389"/>
            <a:chOff x="3022263" y="2152087"/>
            <a:chExt cx="532891" cy="532891"/>
          </a:xfrm>
        </p:grpSpPr>
        <p:sp>
          <p:nvSpPr>
            <p:cNvPr id="780"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6" name="Rectangle 261"/>
          <p:cNvSpPr>
            <a:spLocks noChangeArrowheads="1"/>
          </p:cNvSpPr>
          <p:nvPr/>
        </p:nvSpPr>
        <p:spPr bwMode="auto">
          <a:xfrm>
            <a:off x="7917822" y="3260713"/>
            <a:ext cx="247735" cy="2465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Rectangle 262"/>
          <p:cNvSpPr>
            <a:spLocks noChangeArrowheads="1"/>
          </p:cNvSpPr>
          <p:nvPr/>
        </p:nvSpPr>
        <p:spPr bwMode="auto">
          <a:xfrm>
            <a:off x="8366273" y="2942645"/>
            <a:ext cx="247735" cy="2477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32" name="Group 831"/>
          <p:cNvGrpSpPr/>
          <p:nvPr/>
        </p:nvGrpSpPr>
        <p:grpSpPr>
          <a:xfrm>
            <a:off x="7966396" y="3010117"/>
            <a:ext cx="429893" cy="429893"/>
            <a:chOff x="2696514" y="2496211"/>
            <a:chExt cx="591359" cy="591359"/>
          </a:xfrm>
        </p:grpSpPr>
        <p:sp>
          <p:nvSpPr>
            <p:cNvPr id="833"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0" name="Group 919"/>
          <p:cNvGrpSpPr/>
          <p:nvPr/>
        </p:nvGrpSpPr>
        <p:grpSpPr>
          <a:xfrm>
            <a:off x="8448253" y="2834921"/>
            <a:ext cx="264736" cy="265951"/>
            <a:chOff x="3162585" y="3176106"/>
            <a:chExt cx="364170" cy="365841"/>
          </a:xfrm>
        </p:grpSpPr>
        <p:sp>
          <p:nvSpPr>
            <p:cNvPr id="921"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90" name="Group 989"/>
          <p:cNvGrpSpPr/>
          <p:nvPr/>
        </p:nvGrpSpPr>
        <p:grpSpPr>
          <a:xfrm>
            <a:off x="8445959" y="3765285"/>
            <a:ext cx="387389" cy="386175"/>
            <a:chOff x="3022263" y="3792522"/>
            <a:chExt cx="532891" cy="531221"/>
          </a:xfrm>
        </p:grpSpPr>
        <p:sp>
          <p:nvSpPr>
            <p:cNvPr id="991"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2"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4"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5"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6"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8"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0"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1"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2"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4"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6"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2" name="Group 1091"/>
          <p:cNvGrpSpPr/>
          <p:nvPr/>
        </p:nvGrpSpPr>
        <p:grpSpPr>
          <a:xfrm>
            <a:off x="7949632" y="3693088"/>
            <a:ext cx="264736" cy="265951"/>
            <a:chOff x="3251122" y="1097998"/>
            <a:chExt cx="364170" cy="365841"/>
          </a:xfrm>
        </p:grpSpPr>
        <p:sp>
          <p:nvSpPr>
            <p:cNvPr id="1093"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7" name="Rectangle 260"/>
          <p:cNvSpPr>
            <a:spLocks noChangeArrowheads="1"/>
          </p:cNvSpPr>
          <p:nvPr/>
        </p:nvSpPr>
        <p:spPr bwMode="auto">
          <a:xfrm>
            <a:off x="9361126" y="3605652"/>
            <a:ext cx="246520" cy="2465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78" name="Group 1177"/>
          <p:cNvGrpSpPr/>
          <p:nvPr/>
        </p:nvGrpSpPr>
        <p:grpSpPr>
          <a:xfrm>
            <a:off x="9607646" y="3344594"/>
            <a:ext cx="387389" cy="387389"/>
            <a:chOff x="3022263" y="2152087"/>
            <a:chExt cx="532891" cy="532891"/>
          </a:xfrm>
        </p:grpSpPr>
        <p:sp>
          <p:nvSpPr>
            <p:cNvPr id="1179"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5" name="Rectangle 261"/>
          <p:cNvSpPr>
            <a:spLocks noChangeArrowheads="1"/>
          </p:cNvSpPr>
          <p:nvPr/>
        </p:nvSpPr>
        <p:spPr bwMode="auto">
          <a:xfrm>
            <a:off x="9227307" y="3260713"/>
            <a:ext cx="247735" cy="2465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Rectangle 262"/>
          <p:cNvSpPr>
            <a:spLocks noChangeArrowheads="1"/>
          </p:cNvSpPr>
          <p:nvPr/>
        </p:nvSpPr>
        <p:spPr bwMode="auto">
          <a:xfrm>
            <a:off x="9675758" y="2942645"/>
            <a:ext cx="247735" cy="2477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97" name="Group 1196"/>
          <p:cNvGrpSpPr/>
          <p:nvPr/>
        </p:nvGrpSpPr>
        <p:grpSpPr>
          <a:xfrm>
            <a:off x="9275881" y="3010117"/>
            <a:ext cx="429893" cy="429893"/>
            <a:chOff x="2696514" y="2496211"/>
            <a:chExt cx="591359" cy="591359"/>
          </a:xfrm>
        </p:grpSpPr>
        <p:sp>
          <p:nvSpPr>
            <p:cNvPr id="1198"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14" name="Group 1213"/>
          <p:cNvGrpSpPr/>
          <p:nvPr/>
        </p:nvGrpSpPr>
        <p:grpSpPr>
          <a:xfrm>
            <a:off x="9757738" y="2834921"/>
            <a:ext cx="264736" cy="265951"/>
            <a:chOff x="3162585" y="3176106"/>
            <a:chExt cx="364170" cy="365841"/>
          </a:xfrm>
        </p:grpSpPr>
        <p:sp>
          <p:nvSpPr>
            <p:cNvPr id="1215"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31" name="Group 1230"/>
          <p:cNvGrpSpPr/>
          <p:nvPr/>
        </p:nvGrpSpPr>
        <p:grpSpPr>
          <a:xfrm>
            <a:off x="9755444" y="3765285"/>
            <a:ext cx="387389" cy="386175"/>
            <a:chOff x="3022263" y="3792522"/>
            <a:chExt cx="532891" cy="531221"/>
          </a:xfrm>
        </p:grpSpPr>
        <p:sp>
          <p:nvSpPr>
            <p:cNvPr id="1232"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48" name="Group 1247"/>
          <p:cNvGrpSpPr/>
          <p:nvPr/>
        </p:nvGrpSpPr>
        <p:grpSpPr>
          <a:xfrm>
            <a:off x="9259117" y="3693088"/>
            <a:ext cx="264736" cy="265951"/>
            <a:chOff x="3251122" y="1097998"/>
            <a:chExt cx="364170" cy="365841"/>
          </a:xfrm>
        </p:grpSpPr>
        <p:sp>
          <p:nvSpPr>
            <p:cNvPr id="1249"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65" name="Rectangle 260"/>
          <p:cNvSpPr>
            <a:spLocks noChangeArrowheads="1"/>
          </p:cNvSpPr>
          <p:nvPr/>
        </p:nvSpPr>
        <p:spPr bwMode="auto">
          <a:xfrm>
            <a:off x="10671385" y="3605652"/>
            <a:ext cx="246520" cy="2465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66" name="Group 1265"/>
          <p:cNvGrpSpPr/>
          <p:nvPr/>
        </p:nvGrpSpPr>
        <p:grpSpPr>
          <a:xfrm>
            <a:off x="10917905" y="3344594"/>
            <a:ext cx="387389" cy="387389"/>
            <a:chOff x="3022263" y="2152087"/>
            <a:chExt cx="532891" cy="532891"/>
          </a:xfrm>
        </p:grpSpPr>
        <p:sp>
          <p:nvSpPr>
            <p:cNvPr id="126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3" name="Rectangle 261"/>
          <p:cNvSpPr>
            <a:spLocks noChangeArrowheads="1"/>
          </p:cNvSpPr>
          <p:nvPr/>
        </p:nvSpPr>
        <p:spPr bwMode="auto">
          <a:xfrm>
            <a:off x="10537566" y="3260713"/>
            <a:ext cx="247735" cy="2465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Rectangle 262"/>
          <p:cNvSpPr>
            <a:spLocks noChangeArrowheads="1"/>
          </p:cNvSpPr>
          <p:nvPr/>
        </p:nvSpPr>
        <p:spPr bwMode="auto">
          <a:xfrm>
            <a:off x="10986017" y="2942645"/>
            <a:ext cx="247735" cy="2477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85" name="Group 1284"/>
          <p:cNvGrpSpPr/>
          <p:nvPr/>
        </p:nvGrpSpPr>
        <p:grpSpPr>
          <a:xfrm>
            <a:off x="10586140" y="3010117"/>
            <a:ext cx="429893" cy="429893"/>
            <a:chOff x="2696514" y="2496211"/>
            <a:chExt cx="591359" cy="591359"/>
          </a:xfrm>
        </p:grpSpPr>
        <p:sp>
          <p:nvSpPr>
            <p:cNvPr id="1286"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2" name="Group 1301"/>
          <p:cNvGrpSpPr/>
          <p:nvPr/>
        </p:nvGrpSpPr>
        <p:grpSpPr>
          <a:xfrm>
            <a:off x="11067997" y="2834921"/>
            <a:ext cx="264736" cy="265951"/>
            <a:chOff x="3162585" y="3176106"/>
            <a:chExt cx="364170" cy="365841"/>
          </a:xfrm>
        </p:grpSpPr>
        <p:sp>
          <p:nvSpPr>
            <p:cNvPr id="1303"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7"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19" name="Group 1318"/>
          <p:cNvGrpSpPr/>
          <p:nvPr/>
        </p:nvGrpSpPr>
        <p:grpSpPr>
          <a:xfrm>
            <a:off x="11065703" y="3765285"/>
            <a:ext cx="387389" cy="386175"/>
            <a:chOff x="3022263" y="3792522"/>
            <a:chExt cx="532891" cy="531221"/>
          </a:xfrm>
        </p:grpSpPr>
        <p:sp>
          <p:nvSpPr>
            <p:cNvPr id="1320"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1"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6" name="Group 1335"/>
          <p:cNvGrpSpPr/>
          <p:nvPr/>
        </p:nvGrpSpPr>
        <p:grpSpPr>
          <a:xfrm>
            <a:off x="10569376" y="3693088"/>
            <a:ext cx="264736" cy="265951"/>
            <a:chOff x="3251122" y="1097998"/>
            <a:chExt cx="364170" cy="365841"/>
          </a:xfrm>
        </p:grpSpPr>
        <p:sp>
          <p:nvSpPr>
            <p:cNvPr id="1337"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3584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75946FD6-4869-4725-8D90-9FCE959CED2C}"/>
              </a:ext>
            </a:extLst>
          </p:cNvPr>
          <p:cNvSpPr/>
          <p:nvPr/>
        </p:nvSpPr>
        <p:spPr bwMode="auto">
          <a:xfrm>
            <a:off x="8517467" y="2792689"/>
            <a:ext cx="3385038" cy="2069378"/>
          </a:xfrm>
          <a:prstGeom prst="rect">
            <a:avLst/>
          </a:prstGeom>
          <a:solidFill>
            <a:schemeClr val="accent2"/>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2448"/>
          </a:p>
        </p:txBody>
      </p:sp>
      <p:sp>
        <p:nvSpPr>
          <p:cNvPr id="2" name="Title 1"/>
          <p:cNvSpPr>
            <a:spLocks noGrp="1"/>
          </p:cNvSpPr>
          <p:nvPr>
            <p:ph type="title"/>
          </p:nvPr>
        </p:nvSpPr>
        <p:spPr>
          <a:xfrm>
            <a:off x="274639" y="295274"/>
            <a:ext cx="11889564" cy="917575"/>
          </a:xfrm>
        </p:spPr>
        <p:txBody>
          <a:bodyPr/>
          <a:lstStyle/>
          <a:p>
            <a:r>
              <a:rPr lang="en-US"/>
              <a:t>Big data scale with Microsoft R Server</a:t>
            </a:r>
          </a:p>
        </p:txBody>
      </p:sp>
      <p:sp>
        <p:nvSpPr>
          <p:cNvPr id="5" name="Text Placeholder 4"/>
          <p:cNvSpPr>
            <a:spLocks noGrp="1"/>
          </p:cNvSpPr>
          <p:nvPr>
            <p:ph type="body" sz="quarter" idx="10"/>
          </p:nvPr>
        </p:nvSpPr>
        <p:spPr>
          <a:xfrm>
            <a:off x="306747" y="1532559"/>
            <a:ext cx="8904487" cy="4884414"/>
          </a:xfrm>
        </p:spPr>
        <p:txBody>
          <a:bodyPr/>
          <a:lstStyle/>
          <a:p>
            <a:pPr marL="457200" indent="-457200">
              <a:buFont typeface="Arial" panose="020B0604020202020204" pitchFamily="34" charset="0"/>
              <a:buChar char="•"/>
            </a:pPr>
            <a:r>
              <a:rPr lang="en-US" sz="3200"/>
              <a:t>Scale via parallel &amp; distributed computation</a:t>
            </a:r>
          </a:p>
          <a:p>
            <a:pPr marL="457200" indent="-457200">
              <a:buFont typeface="Arial" panose="020B0604020202020204" pitchFamily="34" charset="0"/>
              <a:buChar char="•"/>
            </a:pPr>
            <a:r>
              <a:rPr lang="en-US" sz="3200"/>
              <a:t>Scales via in-cluster &amp; in-database execution</a:t>
            </a:r>
          </a:p>
          <a:p>
            <a:pPr marL="457200" indent="-457200">
              <a:buFont typeface="Arial" panose="020B0604020202020204" pitchFamily="34" charset="0"/>
              <a:buChar char="•"/>
            </a:pPr>
            <a:r>
              <a:rPr lang="en-US" sz="3200"/>
              <a:t>Escapes R’s memory limitations</a:t>
            </a:r>
          </a:p>
          <a:p>
            <a:pPr marL="457200" indent="-457200">
              <a:buFont typeface="Arial" panose="020B0604020202020204" pitchFamily="34" charset="0"/>
              <a:buChar char="•"/>
            </a:pPr>
            <a:r>
              <a:rPr lang="en-US" sz="3200"/>
              <a:t>Speed analysis by reducing data </a:t>
            </a:r>
            <a:br>
              <a:rPr lang="en-US" sz="3200"/>
            </a:br>
            <a:r>
              <a:rPr lang="en-US" sz="3200"/>
              <a:t>movement</a:t>
            </a:r>
          </a:p>
          <a:p>
            <a:pPr marL="457200" indent="-457200">
              <a:buFont typeface="Arial" panose="020B0604020202020204" pitchFamily="34" charset="0"/>
              <a:buChar char="•"/>
            </a:pPr>
            <a:r>
              <a:rPr lang="en-US" sz="3200"/>
              <a:t>Stop security risks with in-database &amp; in-Hadoop</a:t>
            </a:r>
          </a:p>
          <a:p>
            <a:pPr marL="457200" indent="-457200">
              <a:buFont typeface="Arial" panose="020B0604020202020204" pitchFamily="34" charset="0"/>
              <a:buChar char="•"/>
            </a:pPr>
            <a:r>
              <a:rPr lang="en-US" sz="3200"/>
              <a:t>Deploys R to multiple </a:t>
            </a:r>
            <a:r>
              <a:rPr lang="en-US" sz="3200" err="1"/>
              <a:t>platfroms</a:t>
            </a:r>
            <a:endParaRPr lang="en-US" sz="3200"/>
          </a:p>
        </p:txBody>
      </p:sp>
      <p:sp>
        <p:nvSpPr>
          <p:cNvPr id="250" name="Rectangle 249"/>
          <p:cNvSpPr/>
          <p:nvPr/>
        </p:nvSpPr>
        <p:spPr bwMode="auto">
          <a:xfrm>
            <a:off x="467183" y="1235376"/>
            <a:ext cx="6592987"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448">
              <a:solidFill>
                <a:srgbClr val="0078D7"/>
              </a:solidFill>
              <a:latin typeface="+mj-lt"/>
              <a:ea typeface="Segoe UI" pitchFamily="34" charset="0"/>
              <a:cs typeface="Segoe UI" pitchFamily="34" charset="0"/>
            </a:endParaRPr>
          </a:p>
        </p:txBody>
      </p:sp>
      <p:sp>
        <p:nvSpPr>
          <p:cNvPr id="251" name="Rectangle 250"/>
          <p:cNvSpPr/>
          <p:nvPr/>
        </p:nvSpPr>
        <p:spPr bwMode="auto">
          <a:xfrm>
            <a:off x="465997" y="2362192"/>
            <a:ext cx="6364036" cy="1711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448">
              <a:solidFill>
                <a:srgbClr val="00188F"/>
              </a:solidFill>
              <a:latin typeface="+mj-lt"/>
              <a:ea typeface="Segoe UI" pitchFamily="34" charset="0"/>
              <a:cs typeface="Segoe UI" pitchFamily="34" charset="0"/>
            </a:endParaRPr>
          </a:p>
        </p:txBody>
      </p:sp>
      <p:cxnSp>
        <p:nvCxnSpPr>
          <p:cNvPr id="14" name="Straight Arrow Connector 13"/>
          <p:cNvCxnSpPr/>
          <p:nvPr/>
        </p:nvCxnSpPr>
        <p:spPr>
          <a:xfrm>
            <a:off x="9508682" y="3767790"/>
            <a:ext cx="236849" cy="0"/>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45531" y="3233770"/>
            <a:ext cx="341015"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862893" y="3179624"/>
            <a:ext cx="33350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50719" y="3437861"/>
            <a:ext cx="974220"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f(x)</a:t>
            </a:r>
          </a:p>
        </p:txBody>
      </p:sp>
      <p:sp>
        <p:nvSpPr>
          <p:cNvPr id="75" name="Rectangle 74">
            <a:extLst>
              <a:ext uri="{FF2B5EF4-FFF2-40B4-BE49-F238E27FC236}">
                <a16:creationId xmlns:a16="http://schemas.microsoft.com/office/drawing/2014/main" id="{B89B4751-54C5-4382-812D-137AC0A21CFF}"/>
              </a:ext>
            </a:extLst>
          </p:cNvPr>
          <p:cNvSpPr/>
          <p:nvPr/>
        </p:nvSpPr>
        <p:spPr bwMode="auto">
          <a:xfrm>
            <a:off x="10103977" y="2992424"/>
            <a:ext cx="789694" cy="365760"/>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2000">
                <a:solidFill>
                  <a:schemeClr val="bg1"/>
                </a:solidFill>
              </a:rPr>
              <a:t>Task</a:t>
            </a:r>
          </a:p>
        </p:txBody>
      </p:sp>
      <p:sp>
        <p:nvSpPr>
          <p:cNvPr id="76" name="Rectangle 75">
            <a:extLst>
              <a:ext uri="{FF2B5EF4-FFF2-40B4-BE49-F238E27FC236}">
                <a16:creationId xmlns:a16="http://schemas.microsoft.com/office/drawing/2014/main" id="{BB7BA158-853C-4412-98FA-BBC517A3EDFE}"/>
              </a:ext>
            </a:extLst>
          </p:cNvPr>
          <p:cNvSpPr/>
          <p:nvPr/>
        </p:nvSpPr>
        <p:spPr bwMode="auto">
          <a:xfrm>
            <a:off x="10103977" y="3609006"/>
            <a:ext cx="789694" cy="365760"/>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2000">
                <a:solidFill>
                  <a:schemeClr val="bg1"/>
                </a:solidFill>
              </a:rPr>
              <a:t>Task</a:t>
            </a:r>
          </a:p>
        </p:txBody>
      </p:sp>
      <p:sp>
        <p:nvSpPr>
          <p:cNvPr id="77" name="Rectangle 76">
            <a:extLst>
              <a:ext uri="{FF2B5EF4-FFF2-40B4-BE49-F238E27FC236}">
                <a16:creationId xmlns:a16="http://schemas.microsoft.com/office/drawing/2014/main" id="{4CBF5381-CB23-4A81-9159-5F6E1965063E}"/>
              </a:ext>
            </a:extLst>
          </p:cNvPr>
          <p:cNvSpPr/>
          <p:nvPr/>
        </p:nvSpPr>
        <p:spPr bwMode="auto">
          <a:xfrm>
            <a:off x="10103977" y="4225590"/>
            <a:ext cx="789694" cy="365760"/>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2000">
                <a:solidFill>
                  <a:schemeClr val="bg1"/>
                </a:solidFill>
              </a:rPr>
              <a:t>Task</a:t>
            </a:r>
          </a:p>
        </p:txBody>
      </p:sp>
      <p:sp>
        <p:nvSpPr>
          <p:cNvPr id="66" name="Freeform 65"/>
          <p:cNvSpPr>
            <a:spLocks/>
          </p:cNvSpPr>
          <p:nvPr/>
        </p:nvSpPr>
        <p:spPr bwMode="auto">
          <a:xfrm>
            <a:off x="8540938" y="3160898"/>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3260" tIns="46630" rIns="93260" bIns="46630" numCol="1" anchor="t" anchorCtr="0" compatLnSpc="1">
            <a:prstTxWarp prst="textNoShape">
              <a:avLst/>
            </a:prstTxWarp>
            <a:noAutofit/>
          </a:bodyPr>
          <a:lstStyle/>
          <a:p>
            <a:endParaRPr lang="en-US" sz="1836"/>
          </a:p>
        </p:txBody>
      </p:sp>
      <p:pic>
        <p:nvPicPr>
          <p:cNvPr id="78" name="Picture 79">
            <a:extLst>
              <a:ext uri="{FF2B5EF4-FFF2-40B4-BE49-F238E27FC236}">
                <a16:creationId xmlns:a16="http://schemas.microsoft.com/office/drawing/2014/main" id="{255F0EF9-79BC-44A8-A4C4-6A72C93EBE3A}"/>
              </a:ext>
            </a:extLst>
          </p:cNvPr>
          <p:cNvPicPr>
            <a:picLocks noChangeAspect="1"/>
          </p:cNvPicPr>
          <p:nvPr/>
        </p:nvPicPr>
        <p:blipFill rotWithShape="1">
          <a:blip r:embed="rId3">
            <a:extLst>
              <a:ext uri="{28A0092B-C50C-407E-A947-70E740481C1C}">
                <a14:useLocalDpi xmlns:a14="http://schemas.microsoft.com/office/drawing/2010/main" val="0"/>
              </a:ext>
            </a:extLst>
          </a:blip>
          <a:srcRect l="-423" t="13325" r="-423" b="6105"/>
          <a:stretch/>
        </p:blipFill>
        <p:spPr bwMode="auto">
          <a:xfrm>
            <a:off x="7729598" y="3203623"/>
            <a:ext cx="1683320" cy="12475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 name="Picture 78">
            <a:extLst>
              <a:ext uri="{FF2B5EF4-FFF2-40B4-BE49-F238E27FC236}">
                <a16:creationId xmlns:a16="http://schemas.microsoft.com/office/drawing/2014/main" id="{E11C207D-FFC5-4F64-B092-8C6C442844A9}"/>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7948" y="3334253"/>
            <a:ext cx="819038" cy="718023"/>
          </a:xfrm>
          <a:prstGeom prst="rect">
            <a:avLst/>
          </a:prstGeom>
        </p:spPr>
      </p:pic>
    </p:spTree>
    <p:extLst>
      <p:ext uri="{BB962C8B-B14F-4D97-AF65-F5344CB8AC3E}">
        <p14:creationId xmlns:p14="http://schemas.microsoft.com/office/powerpoint/2010/main" val="5758045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p:txBody>
          <a:bodyPr/>
          <a:lstStyle/>
          <a:p>
            <a:r>
              <a:rPr lang="en-US"/>
              <a:t>Speed your analytics with parallel algorithms</a:t>
            </a:r>
          </a:p>
        </p:txBody>
      </p:sp>
      <p:sp>
        <p:nvSpPr>
          <p:cNvPr id="4" name="Rectangle 3">
            <a:extLst>
              <a:ext uri="{FF2B5EF4-FFF2-40B4-BE49-F238E27FC236}">
                <a16:creationId xmlns:a16="http://schemas.microsoft.com/office/drawing/2014/main" id="{C1768AA7-F586-433F-9863-BF31AA41F45B}"/>
              </a:ext>
            </a:extLst>
          </p:cNvPr>
          <p:cNvSpPr/>
          <p:nvPr/>
        </p:nvSpPr>
        <p:spPr bwMode="auto">
          <a:xfrm>
            <a:off x="1365747" y="2202679"/>
            <a:ext cx="9843656" cy="245364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8858" name="Group 3"/>
          <p:cNvGrpSpPr>
            <a:grpSpLocks/>
          </p:cNvGrpSpPr>
          <p:nvPr/>
        </p:nvGrpSpPr>
        <p:grpSpPr bwMode="auto">
          <a:xfrm>
            <a:off x="5029708" y="3120503"/>
            <a:ext cx="360853" cy="187302"/>
            <a:chOff x="2657475" y="2876550"/>
            <a:chExt cx="1228725" cy="141288"/>
          </a:xfrm>
        </p:grpSpPr>
        <p:cxnSp>
          <p:nvCxnSpPr>
            <p:cNvPr id="46" name="Straight Arrow Connector 45"/>
            <p:cNvCxnSpPr/>
            <p:nvPr/>
          </p:nvCxnSpPr>
          <p:spPr>
            <a:xfrm>
              <a:off x="2667714" y="2876550"/>
              <a:ext cx="1218486"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2657475" y="3017838"/>
              <a:ext cx="1190327"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52" name="Rectangle 51"/>
          <p:cNvSpPr/>
          <p:nvPr/>
        </p:nvSpPr>
        <p:spPr bwMode="auto">
          <a:xfrm>
            <a:off x="5276911" y="2222598"/>
            <a:ext cx="3885348" cy="39054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32">
                <a:solidFill>
                  <a:schemeClr val="tx1"/>
                </a:solidFill>
              </a:rPr>
              <a:t>RevoScaleR Algorithms &amp; Functions</a:t>
            </a:r>
          </a:p>
        </p:txBody>
      </p:sp>
      <p:grpSp>
        <p:nvGrpSpPr>
          <p:cNvPr id="57" name="Group 56"/>
          <p:cNvGrpSpPr/>
          <p:nvPr/>
        </p:nvGrpSpPr>
        <p:grpSpPr>
          <a:xfrm>
            <a:off x="5559342" y="2623759"/>
            <a:ext cx="5546355" cy="1277421"/>
            <a:chOff x="4878245" y="2420298"/>
            <a:chExt cx="4078573" cy="996950"/>
          </a:xfrm>
        </p:grpSpPr>
        <p:grpSp>
          <p:nvGrpSpPr>
            <p:cNvPr id="65" name="Group 54"/>
            <p:cNvGrpSpPr>
              <a:grpSpLocks/>
            </p:cNvGrpSpPr>
            <p:nvPr/>
          </p:nvGrpSpPr>
          <p:grpSpPr bwMode="auto">
            <a:xfrm>
              <a:off x="4878245" y="2420298"/>
              <a:ext cx="2665555" cy="996950"/>
              <a:chOff x="5334001" y="3517632"/>
              <a:chExt cx="2665554" cy="997229"/>
            </a:xfrm>
          </p:grpSpPr>
          <p:grpSp>
            <p:nvGrpSpPr>
              <p:cNvPr id="77" name="Group 55"/>
              <p:cNvGrpSpPr>
                <a:grpSpLocks/>
              </p:cNvGrpSpPr>
              <p:nvPr/>
            </p:nvGrpSpPr>
            <p:grpSpPr bwMode="auto">
              <a:xfrm>
                <a:off x="5334001" y="3563683"/>
                <a:ext cx="2665554" cy="951178"/>
                <a:chOff x="3124201" y="2192083"/>
                <a:chExt cx="2665554" cy="951178"/>
              </a:xfrm>
            </p:grpSpPr>
            <p:sp>
              <p:nvSpPr>
                <p:cNvPr id="99" name="Rectangle 98"/>
                <p:cNvSpPr/>
                <p:nvPr/>
              </p:nvSpPr>
              <p:spPr>
                <a:xfrm>
                  <a:off x="3124201" y="2192083"/>
                  <a:ext cx="2514599" cy="951178"/>
                </a:xfrm>
                <a:prstGeom prst="rect">
                  <a:avLst/>
                </a:prstGeom>
                <a:solidFill>
                  <a:schemeClr val="accent2"/>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2448"/>
                </a:p>
              </p:txBody>
            </p:sp>
            <p:sp>
              <p:nvSpPr>
                <p:cNvPr id="100" name="Rectangle 99"/>
                <p:cNvSpPr/>
                <p:nvPr/>
              </p:nvSpPr>
              <p:spPr>
                <a:xfrm>
                  <a:off x="5029200" y="2266716"/>
                  <a:ext cx="457200" cy="184202"/>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1428"/>
                    <a:t>Task</a:t>
                  </a:r>
                </a:p>
              </p:txBody>
            </p:sp>
            <p:sp>
              <p:nvSpPr>
                <p:cNvPr id="101" name="Rectangle 100"/>
                <p:cNvSpPr/>
                <p:nvPr/>
              </p:nvSpPr>
              <p:spPr>
                <a:xfrm>
                  <a:off x="5029200" y="2571601"/>
                  <a:ext cx="457200" cy="184202"/>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1428"/>
                    <a:t>Task</a:t>
                  </a:r>
                </a:p>
              </p:txBody>
            </p:sp>
            <p:sp>
              <p:nvSpPr>
                <p:cNvPr id="102" name="Rectangle 101"/>
                <p:cNvSpPr/>
                <p:nvPr/>
              </p:nvSpPr>
              <p:spPr>
                <a:xfrm>
                  <a:off x="5029200" y="2876486"/>
                  <a:ext cx="457200" cy="184202"/>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1428"/>
                    <a:t>Task</a:t>
                  </a:r>
                </a:p>
              </p:txBody>
            </p:sp>
            <p:cxnSp>
              <p:nvCxnSpPr>
                <p:cNvPr id="103" name="Straight Arrow Connector 102"/>
                <p:cNvCxnSpPr>
                  <a:cxnSpLocks/>
                  <a:endCxn id="100" idx="3"/>
                </p:cNvCxnSpPr>
                <p:nvPr/>
              </p:nvCxnSpPr>
              <p:spPr>
                <a:xfrm flipH="1" flipV="1">
                  <a:off x="5486400" y="2358817"/>
                  <a:ext cx="303355" cy="167374"/>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cxnSpLocks/>
                  <a:endCxn id="101" idx="3"/>
                </p:cNvCxnSpPr>
                <p:nvPr/>
              </p:nvCxnSpPr>
              <p:spPr>
                <a:xfrm flipH="1">
                  <a:off x="5486400" y="2663702"/>
                  <a:ext cx="266700"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cxnSpLocks/>
                  <a:endCxn id="102" idx="3"/>
                </p:cNvCxnSpPr>
                <p:nvPr/>
              </p:nvCxnSpPr>
              <p:spPr>
                <a:xfrm flipH="1">
                  <a:off x="5486400" y="2831076"/>
                  <a:ext cx="303355" cy="137511"/>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79" name="Group 56"/>
              <p:cNvGrpSpPr>
                <a:grpSpLocks/>
              </p:cNvGrpSpPr>
              <p:nvPr/>
            </p:nvGrpSpPr>
            <p:grpSpPr bwMode="auto">
              <a:xfrm>
                <a:off x="5342944" y="3517632"/>
                <a:ext cx="2085126" cy="795606"/>
                <a:chOff x="2371144" y="1917432"/>
                <a:chExt cx="2085126" cy="795606"/>
              </a:xfrm>
            </p:grpSpPr>
            <p:sp>
              <p:nvSpPr>
                <p:cNvPr id="95" name="Rectangle 94"/>
                <p:cNvSpPr/>
                <p:nvPr/>
              </p:nvSpPr>
              <p:spPr>
                <a:xfrm>
                  <a:off x="2438401" y="2343001"/>
                  <a:ext cx="838200" cy="369992"/>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t>Finalizer</a:t>
                  </a:r>
                </a:p>
              </p:txBody>
            </p:sp>
            <p:sp>
              <p:nvSpPr>
                <p:cNvPr id="96" name="Rectangle 95"/>
                <p:cNvSpPr/>
                <p:nvPr/>
              </p:nvSpPr>
              <p:spPr>
                <a:xfrm>
                  <a:off x="2438401" y="2114337"/>
                  <a:ext cx="838200" cy="152443"/>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t>Initiator</a:t>
                  </a:r>
                </a:p>
              </p:txBody>
            </p:sp>
            <p:sp>
              <p:nvSpPr>
                <p:cNvPr id="97" name="Freeform 96"/>
                <p:cNvSpPr/>
                <p:nvPr/>
              </p:nvSpPr>
              <p:spPr>
                <a:xfrm>
                  <a:off x="3048001" y="2419223"/>
                  <a:ext cx="127000" cy="152443"/>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sp>
              <p:nvSpPr>
                <p:cNvPr id="98" name="Rectangle 97"/>
                <p:cNvSpPr/>
                <p:nvPr/>
              </p:nvSpPr>
              <p:spPr>
                <a:xfrm>
                  <a:off x="2371726" y="1917432"/>
                  <a:ext cx="2084387" cy="16991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360"/>
                </a:p>
              </p:txBody>
            </p:sp>
          </p:grpSp>
          <p:cxnSp>
            <p:nvCxnSpPr>
              <p:cNvPr id="84" name="Straight Arrow Connector 83"/>
              <p:cNvCxnSpPr>
                <a:cxnSpLocks/>
                <a:stCxn id="101" idx="1"/>
                <a:endCxn id="95" idx="3"/>
              </p:cNvCxnSpPr>
              <p:nvPr/>
            </p:nvCxnSpPr>
            <p:spPr>
              <a:xfrm flipH="1">
                <a:off x="6248401" y="4035302"/>
                <a:ext cx="990600" cy="93689"/>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cxnSpLocks/>
                <a:stCxn id="100" idx="1"/>
                <a:endCxn id="95" idx="3"/>
              </p:cNvCxnSpPr>
              <p:nvPr/>
            </p:nvCxnSpPr>
            <p:spPr>
              <a:xfrm flipH="1">
                <a:off x="6248401" y="3730417"/>
                <a:ext cx="990600" cy="398575"/>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cxnSpLocks/>
                <a:stCxn id="102" idx="1"/>
                <a:endCxn id="95" idx="3"/>
              </p:cNvCxnSpPr>
              <p:nvPr/>
            </p:nvCxnSpPr>
            <p:spPr>
              <a:xfrm flipH="1" flipV="1">
                <a:off x="6248401" y="4128991"/>
                <a:ext cx="990600" cy="211196"/>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7" name="Elbow Connector 86"/>
              <p:cNvCxnSpPr>
                <a:cxnSpLocks/>
                <a:stCxn id="96" idx="3"/>
                <a:endCxn id="102" idx="1"/>
              </p:cNvCxnSpPr>
              <p:nvPr/>
            </p:nvCxnSpPr>
            <p:spPr>
              <a:xfrm>
                <a:off x="6248401" y="3790758"/>
                <a:ext cx="990600" cy="549429"/>
              </a:xfrm>
              <a:prstGeom prst="bentConnector3">
                <a:avLst/>
              </a:prstGeom>
              <a:ln>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88" name="Elbow Connector 87"/>
              <p:cNvCxnSpPr>
                <a:cxnSpLocks/>
                <a:stCxn id="96" idx="3"/>
                <a:endCxn id="100" idx="1"/>
              </p:cNvCxnSpPr>
              <p:nvPr/>
            </p:nvCxnSpPr>
            <p:spPr>
              <a:xfrm flipV="1">
                <a:off x="6248401" y="3730417"/>
                <a:ext cx="990600" cy="60342"/>
              </a:xfrm>
              <a:prstGeom prst="bentConnector3">
                <a:avLst>
                  <a:gd name="adj1" fmla="val 50000"/>
                </a:avLst>
              </a:prstGeom>
              <a:ln>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89" name="Elbow Connector 88"/>
              <p:cNvCxnSpPr>
                <a:cxnSpLocks/>
                <a:stCxn id="96" idx="3"/>
                <a:endCxn id="101" idx="1"/>
              </p:cNvCxnSpPr>
              <p:nvPr/>
            </p:nvCxnSpPr>
            <p:spPr>
              <a:xfrm>
                <a:off x="6248401" y="3790758"/>
                <a:ext cx="990600" cy="244543"/>
              </a:xfrm>
              <a:prstGeom prst="bentConnector3">
                <a:avLst>
                  <a:gd name="adj1" fmla="val 50000"/>
                </a:avLst>
              </a:prstGeom>
              <a:ln>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90" name="Folded Corner 89"/>
              <p:cNvSpPr/>
              <p:nvPr/>
            </p:nvSpPr>
            <p:spPr>
              <a:xfrm>
                <a:off x="6477001" y="3714537"/>
                <a:ext cx="136525" cy="166735"/>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nvGrpSpPr>
              <p:cNvPr id="91" name="Group 118"/>
              <p:cNvGrpSpPr>
                <a:grpSpLocks/>
              </p:cNvGrpSpPr>
              <p:nvPr/>
            </p:nvGrpSpPr>
            <p:grpSpPr bwMode="auto">
              <a:xfrm>
                <a:off x="6629400" y="3790950"/>
                <a:ext cx="304800" cy="600075"/>
                <a:chOff x="3756194" y="1670570"/>
                <a:chExt cx="526376" cy="1259591"/>
              </a:xfrm>
            </p:grpSpPr>
            <p:sp>
              <p:nvSpPr>
                <p:cNvPr id="92" name="Folded Corner 91"/>
                <p:cNvSpPr/>
                <p:nvPr/>
              </p:nvSpPr>
              <p:spPr>
                <a:xfrm>
                  <a:off x="4027609" y="1670167"/>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93" name="Folded Corner 92"/>
                <p:cNvSpPr/>
                <p:nvPr/>
              </p:nvSpPr>
              <p:spPr>
                <a:xfrm>
                  <a:off x="3756196" y="2123480"/>
                  <a:ext cx="254964"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94" name="Folded Corner 93"/>
                <p:cNvSpPr/>
                <p:nvPr/>
              </p:nvSpPr>
              <p:spPr>
                <a:xfrm>
                  <a:off x="4027609" y="2550128"/>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grpSp>
        <p:sp>
          <p:nvSpPr>
            <p:cNvPr id="69" name="Rectangle 68"/>
            <p:cNvSpPr/>
            <p:nvPr/>
          </p:nvSpPr>
          <p:spPr bwMode="auto">
            <a:xfrm>
              <a:off x="8042418" y="2753569"/>
              <a:ext cx="914400" cy="30480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632">
                  <a:solidFill>
                    <a:schemeClr val="tx1"/>
                  </a:solidFill>
                </a:rPr>
                <a:t>Data Larger than RAM</a:t>
              </a:r>
            </a:p>
          </p:txBody>
        </p:sp>
      </p:grpSp>
      <p:sp>
        <p:nvSpPr>
          <p:cNvPr id="43" name="Content Placeholder 7"/>
          <p:cNvSpPr txBox="1">
            <a:spLocks/>
          </p:cNvSpPr>
          <p:nvPr/>
        </p:nvSpPr>
        <p:spPr bwMode="auto">
          <a:xfrm>
            <a:off x="7068647" y="4777461"/>
            <a:ext cx="4972892" cy="189714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Clr>
                <a:schemeClr val="tx2">
                  <a:lumMod val="40000"/>
                  <a:lumOff val="60000"/>
                </a:schemeClr>
              </a:buClr>
              <a:buNone/>
            </a:pPr>
            <a:r>
              <a:rPr lang="en-US" sz="1800">
                <a:solidFill>
                  <a:schemeClr val="tx1"/>
                </a:solidFill>
                <a:latin typeface="Arial" charset="0"/>
              </a:rPr>
              <a:t>Internal Flow:</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Algorithm begins initiator process</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Initiator distributes work to nodes</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Finalizer collects results</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Finalizer iterates or continues</a:t>
            </a:r>
            <a:endParaRPr lang="en-US" sz="1200">
              <a:solidFill>
                <a:schemeClr val="tx1"/>
              </a:solidFill>
              <a:latin typeface="Arial" charset="0"/>
            </a:endParaRP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Finalizer evaluates final model</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Returns single model to calling script</a:t>
            </a:r>
          </a:p>
        </p:txBody>
      </p:sp>
      <p:grpSp>
        <p:nvGrpSpPr>
          <p:cNvPr id="3" name="Group 2">
            <a:extLst>
              <a:ext uri="{FF2B5EF4-FFF2-40B4-BE49-F238E27FC236}">
                <a16:creationId xmlns:a16="http://schemas.microsoft.com/office/drawing/2014/main" id="{4A8162E7-1329-421F-9734-473E9B95A4B0}"/>
              </a:ext>
            </a:extLst>
          </p:cNvPr>
          <p:cNvGrpSpPr/>
          <p:nvPr/>
        </p:nvGrpSpPr>
        <p:grpSpPr>
          <a:xfrm>
            <a:off x="892210" y="1212849"/>
            <a:ext cx="3996357" cy="3675879"/>
            <a:chOff x="312644" y="1941327"/>
            <a:chExt cx="3996357" cy="3675879"/>
          </a:xfrm>
        </p:grpSpPr>
        <p:pic>
          <p:nvPicPr>
            <p:cNvPr id="44" name="Picture 79">
              <a:extLst>
                <a:ext uri="{FF2B5EF4-FFF2-40B4-BE49-F238E27FC236}">
                  <a16:creationId xmlns:a16="http://schemas.microsoft.com/office/drawing/2014/main" id="{AD1106B1-AA9B-45D3-99E0-DC1FD1041A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644" y="1941327"/>
              <a:ext cx="3996357" cy="3675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Content Placeholder 2"/>
            <p:cNvSpPr txBox="1">
              <a:spLocks/>
            </p:cNvSpPr>
            <p:nvPr/>
          </p:nvSpPr>
          <p:spPr bwMode="auto">
            <a:xfrm>
              <a:off x="689258" y="3455186"/>
              <a:ext cx="3374269" cy="828981"/>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None/>
                <a:defRPr/>
              </a:pPr>
              <a:r>
                <a:rPr lang="en-US" sz="1632">
                  <a:solidFill>
                    <a:schemeClr val="bg1"/>
                  </a:solidFill>
                  <a:cs typeface="Courier New"/>
                </a:rPr>
                <a:t>… load a large dataset</a:t>
              </a:r>
            </a:p>
            <a:p>
              <a:pPr marL="0" indent="0" eaLnBrk="1" hangingPunct="1">
                <a:buNone/>
                <a:defRPr/>
              </a:pPr>
              <a:r>
                <a:rPr lang="en-US" sz="1632" err="1">
                  <a:solidFill>
                    <a:schemeClr val="bg1"/>
                  </a:solidFill>
                  <a:latin typeface="Courier New"/>
                  <a:cs typeface="Courier New"/>
                </a:rPr>
                <a:t>Model_obj</a:t>
              </a:r>
              <a:r>
                <a:rPr lang="en-US" sz="1632">
                  <a:solidFill>
                    <a:schemeClr val="bg1"/>
                  </a:solidFill>
                  <a:latin typeface="Courier New"/>
                  <a:cs typeface="Courier New"/>
                </a:rPr>
                <a:t>  &lt;- </a:t>
              </a:r>
              <a:r>
                <a:rPr lang="en-US" sz="1632" err="1">
                  <a:solidFill>
                    <a:schemeClr val="bg1"/>
                  </a:solidFill>
                  <a:latin typeface="Courier New"/>
                  <a:cs typeface="Courier New"/>
                </a:rPr>
                <a:t>rxLinMod</a:t>
              </a:r>
              <a:r>
                <a:rPr lang="en-US" sz="1632">
                  <a:solidFill>
                    <a:schemeClr val="bg1"/>
                  </a:solidFill>
                  <a:latin typeface="Courier New"/>
                  <a:cs typeface="Courier New"/>
                </a:rPr>
                <a:t>(</a:t>
              </a:r>
              <a:r>
                <a:rPr lang="en-US" sz="1632">
                  <a:solidFill>
                    <a:schemeClr val="bg1"/>
                  </a:solidFill>
                  <a:latin typeface="Arial" charset="0"/>
                </a:rPr>
                <a:t>…)</a:t>
              </a:r>
              <a:br>
                <a:rPr lang="en-US" sz="1632">
                  <a:solidFill>
                    <a:schemeClr val="bg1"/>
                  </a:solidFill>
                  <a:latin typeface="Arial" charset="0"/>
                </a:rPr>
              </a:br>
              <a:r>
                <a:rPr lang="en-US" sz="1632">
                  <a:solidFill>
                    <a:schemeClr val="bg1"/>
                  </a:solidFill>
                  <a:latin typeface="Arial" charset="0"/>
                </a:rPr>
                <a:t>… run a RevoScaleR algorithm</a:t>
              </a:r>
            </a:p>
          </p:txBody>
        </p:sp>
        <p:pic>
          <p:nvPicPr>
            <p:cNvPr id="41" name="Picture 40">
              <a:extLst>
                <a:ext uri="{FF2B5EF4-FFF2-40B4-BE49-F238E27FC236}">
                  <a16:creationId xmlns:a16="http://schemas.microsoft.com/office/drawing/2014/main" id="{031FE1A6-05EE-452C-B5BE-D0A31049DDAD}"/>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9838" y="2635889"/>
              <a:ext cx="819038" cy="718023"/>
            </a:xfrm>
            <a:prstGeom prst="rect">
              <a:avLst/>
            </a:prstGeom>
          </p:spPr>
        </p:pic>
      </p:grpSp>
      <p:sp>
        <p:nvSpPr>
          <p:cNvPr id="42" name="Flowchart: Magnetic Disk 41">
            <a:extLst>
              <a:ext uri="{FF2B5EF4-FFF2-40B4-BE49-F238E27FC236}">
                <a16:creationId xmlns:a16="http://schemas.microsoft.com/office/drawing/2014/main" id="{9190E303-1CCD-43D5-9464-B2825846909D}"/>
              </a:ext>
            </a:extLst>
          </p:cNvPr>
          <p:cNvSpPr/>
          <p:nvPr/>
        </p:nvSpPr>
        <p:spPr>
          <a:xfrm>
            <a:off x="9247961" y="2998395"/>
            <a:ext cx="614265" cy="555574"/>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8" name="Content Placeholder 7">
            <a:extLst>
              <a:ext uri="{FF2B5EF4-FFF2-40B4-BE49-F238E27FC236}">
                <a16:creationId xmlns:a16="http://schemas.microsoft.com/office/drawing/2014/main" id="{6D5ED2D3-9395-43E8-B99C-5B4BAE36CB94}"/>
              </a:ext>
            </a:extLst>
          </p:cNvPr>
          <p:cNvSpPr txBox="1">
            <a:spLocks/>
          </p:cNvSpPr>
          <p:nvPr/>
        </p:nvSpPr>
        <p:spPr bwMode="auto">
          <a:xfrm>
            <a:off x="1264762" y="4775741"/>
            <a:ext cx="4972892" cy="189714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Clr>
                <a:schemeClr val="tx2">
                  <a:lumMod val="40000"/>
                  <a:lumOff val="60000"/>
                </a:schemeClr>
              </a:buClr>
              <a:buNone/>
            </a:pPr>
            <a:r>
              <a:rPr lang="en-US" sz="1800">
                <a:solidFill>
                  <a:schemeClr val="tx1"/>
                </a:solidFill>
                <a:latin typeface="Arial" charset="0"/>
              </a:rPr>
              <a:t>Typical Characteristics</a:t>
            </a:r>
          </a:p>
          <a:p>
            <a:pPr eaLnBrk="1" hangingPunct="1">
              <a:buClr>
                <a:schemeClr val="tx2">
                  <a:lumMod val="40000"/>
                  <a:lumOff val="60000"/>
                </a:schemeClr>
              </a:buClr>
            </a:pPr>
            <a:r>
              <a:rPr lang="en-US" sz="1800">
                <a:solidFill>
                  <a:schemeClr val="tx1"/>
                </a:solidFill>
                <a:latin typeface="Arial" charset="0"/>
              </a:rPr>
              <a:t>One call, one answer</a:t>
            </a:r>
          </a:p>
          <a:p>
            <a:pPr eaLnBrk="1" hangingPunct="1">
              <a:buClr>
                <a:schemeClr val="tx2">
                  <a:lumMod val="40000"/>
                  <a:lumOff val="60000"/>
                </a:schemeClr>
              </a:buClr>
            </a:pPr>
            <a:r>
              <a:rPr lang="en-US" sz="1800">
                <a:solidFill>
                  <a:schemeClr val="tx1"/>
                </a:solidFill>
                <a:latin typeface="Arial" charset="0"/>
              </a:rPr>
              <a:t>Arbitrarily large data sets</a:t>
            </a:r>
          </a:p>
          <a:p>
            <a:pPr eaLnBrk="1" hangingPunct="1">
              <a:buClr>
                <a:schemeClr val="tx2">
                  <a:lumMod val="40000"/>
                  <a:lumOff val="60000"/>
                </a:schemeClr>
              </a:buClr>
            </a:pPr>
            <a:r>
              <a:rPr lang="en-US" sz="1800">
                <a:solidFill>
                  <a:schemeClr val="tx1"/>
                </a:solidFill>
                <a:latin typeface="Arial" charset="0"/>
              </a:rPr>
              <a:t>Arbitrarily large worker task set</a:t>
            </a:r>
          </a:p>
          <a:p>
            <a:pPr eaLnBrk="1" hangingPunct="1">
              <a:buClr>
                <a:schemeClr val="tx2">
                  <a:lumMod val="40000"/>
                  <a:lumOff val="60000"/>
                </a:schemeClr>
              </a:buClr>
            </a:pPr>
            <a:r>
              <a:rPr lang="en-US" sz="1800">
                <a:solidFill>
                  <a:schemeClr val="tx1"/>
                </a:solidFill>
                <a:latin typeface="Arial" charset="0"/>
              </a:rPr>
              <a:t>Mathematically the same as single-threaded</a:t>
            </a:r>
          </a:p>
          <a:p>
            <a:pPr eaLnBrk="1" hangingPunct="1">
              <a:buClr>
                <a:schemeClr val="tx2">
                  <a:lumMod val="40000"/>
                  <a:lumOff val="60000"/>
                </a:schemeClr>
              </a:buClr>
            </a:pPr>
            <a:r>
              <a:rPr lang="en-US" sz="1800">
                <a:solidFill>
                  <a:schemeClr val="tx1"/>
                </a:solidFill>
                <a:latin typeface="Arial" charset="0"/>
              </a:rPr>
              <a:t>Platform independent</a:t>
            </a:r>
          </a:p>
          <a:p>
            <a:pPr eaLnBrk="1" hangingPunct="1">
              <a:buClr>
                <a:schemeClr val="tx2">
                  <a:lumMod val="40000"/>
                  <a:lumOff val="60000"/>
                </a:schemeClr>
              </a:buClr>
            </a:pPr>
            <a:r>
              <a:rPr lang="en-US" sz="1800">
                <a:solidFill>
                  <a:schemeClr val="tx1"/>
                </a:solidFill>
                <a:latin typeface="Arial" charset="0"/>
              </a:rPr>
              <a:t>Most are written in C++ for speed</a:t>
            </a:r>
          </a:p>
        </p:txBody>
      </p:sp>
    </p:spTree>
    <p:extLst>
      <p:ext uri="{BB962C8B-B14F-4D97-AF65-F5344CB8AC3E}">
        <p14:creationId xmlns:p14="http://schemas.microsoft.com/office/powerpoint/2010/main" val="14016215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p:txBody>
          <a:bodyPr/>
          <a:lstStyle/>
          <a:p>
            <a:r>
              <a:rPr lang="en-US"/>
              <a:t>Speed your analytics with Microsoft Machine Learning</a:t>
            </a:r>
          </a:p>
        </p:txBody>
      </p:sp>
      <p:grpSp>
        <p:nvGrpSpPr>
          <p:cNvPr id="6" name="Group 5">
            <a:extLst>
              <a:ext uri="{FF2B5EF4-FFF2-40B4-BE49-F238E27FC236}">
                <a16:creationId xmlns:a16="http://schemas.microsoft.com/office/drawing/2014/main" id="{8D514B12-36AE-44DC-8649-A8E3692B5163}"/>
              </a:ext>
            </a:extLst>
          </p:cNvPr>
          <p:cNvGrpSpPr/>
          <p:nvPr/>
        </p:nvGrpSpPr>
        <p:grpSpPr>
          <a:xfrm>
            <a:off x="736095" y="2168533"/>
            <a:ext cx="10317192" cy="4654116"/>
            <a:chOff x="736095" y="2060738"/>
            <a:chExt cx="10317192" cy="4654116"/>
          </a:xfrm>
        </p:grpSpPr>
        <p:sp>
          <p:nvSpPr>
            <p:cNvPr id="4" name="Rectangle 3">
              <a:extLst>
                <a:ext uri="{FF2B5EF4-FFF2-40B4-BE49-F238E27FC236}">
                  <a16:creationId xmlns:a16="http://schemas.microsoft.com/office/drawing/2014/main" id="{C1768AA7-F586-433F-9863-BF31AA41F45B}"/>
                </a:ext>
              </a:extLst>
            </p:cNvPr>
            <p:cNvSpPr/>
            <p:nvPr/>
          </p:nvSpPr>
          <p:spPr bwMode="auto">
            <a:xfrm>
              <a:off x="1209631" y="2392855"/>
              <a:ext cx="9843656" cy="23054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8858" name="Group 3"/>
            <p:cNvGrpSpPr>
              <a:grpSpLocks/>
            </p:cNvGrpSpPr>
            <p:nvPr/>
          </p:nvGrpSpPr>
          <p:grpSpPr bwMode="auto">
            <a:xfrm>
              <a:off x="4548673" y="3171710"/>
              <a:ext cx="360853" cy="297326"/>
              <a:chOff x="2657475" y="2765755"/>
              <a:chExt cx="1228725" cy="224283"/>
            </a:xfrm>
          </p:grpSpPr>
          <p:cxnSp>
            <p:nvCxnSpPr>
              <p:cNvPr id="46" name="Straight Arrow Connector 45"/>
              <p:cNvCxnSpPr/>
              <p:nvPr/>
            </p:nvCxnSpPr>
            <p:spPr>
              <a:xfrm>
                <a:off x="2667714" y="2765755"/>
                <a:ext cx="1218486"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2657475" y="2990038"/>
                <a:ext cx="1190326"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52" name="Rectangle 51"/>
            <p:cNvSpPr/>
            <p:nvPr/>
          </p:nvSpPr>
          <p:spPr bwMode="auto">
            <a:xfrm>
              <a:off x="4795876" y="2420688"/>
              <a:ext cx="3885348" cy="39054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32">
                  <a:solidFill>
                    <a:schemeClr val="tx1"/>
                  </a:solidFill>
                </a:rPr>
                <a:t>MicrosoftML Fast Learners</a:t>
              </a:r>
            </a:p>
          </p:txBody>
        </p:sp>
        <p:grpSp>
          <p:nvGrpSpPr>
            <p:cNvPr id="57" name="Group 56"/>
            <p:cNvGrpSpPr/>
            <p:nvPr/>
          </p:nvGrpSpPr>
          <p:grpSpPr>
            <a:xfrm>
              <a:off x="4636530" y="2821849"/>
              <a:ext cx="5988133" cy="1277421"/>
              <a:chOff x="4553379" y="2420298"/>
              <a:chExt cx="4403439" cy="996950"/>
            </a:xfrm>
          </p:grpSpPr>
          <p:grpSp>
            <p:nvGrpSpPr>
              <p:cNvPr id="65" name="Group 54"/>
              <p:cNvGrpSpPr>
                <a:grpSpLocks/>
              </p:cNvGrpSpPr>
              <p:nvPr/>
            </p:nvGrpSpPr>
            <p:grpSpPr bwMode="auto">
              <a:xfrm>
                <a:off x="4553379" y="2420298"/>
                <a:ext cx="2990421" cy="996950"/>
                <a:chOff x="5009135" y="3517632"/>
                <a:chExt cx="2990420" cy="997229"/>
              </a:xfrm>
            </p:grpSpPr>
            <p:grpSp>
              <p:nvGrpSpPr>
                <p:cNvPr id="77" name="Group 55"/>
                <p:cNvGrpSpPr>
                  <a:grpSpLocks/>
                </p:cNvGrpSpPr>
                <p:nvPr/>
              </p:nvGrpSpPr>
              <p:grpSpPr bwMode="auto">
                <a:xfrm>
                  <a:off x="5334001" y="3563683"/>
                  <a:ext cx="2665554" cy="951178"/>
                  <a:chOff x="3124201" y="2192083"/>
                  <a:chExt cx="2665554" cy="951178"/>
                </a:xfrm>
              </p:grpSpPr>
              <p:sp>
                <p:nvSpPr>
                  <p:cNvPr id="99" name="Rectangle 98"/>
                  <p:cNvSpPr/>
                  <p:nvPr/>
                </p:nvSpPr>
                <p:spPr>
                  <a:xfrm>
                    <a:off x="3124201" y="2192083"/>
                    <a:ext cx="2514599" cy="951178"/>
                  </a:xfrm>
                  <a:prstGeom prst="rect">
                    <a:avLst/>
                  </a:prstGeom>
                  <a:solidFill>
                    <a:schemeClr val="accent2"/>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2448"/>
                  </a:p>
                </p:txBody>
              </p:sp>
              <p:sp>
                <p:nvSpPr>
                  <p:cNvPr id="100" name="Rectangle 99"/>
                  <p:cNvSpPr/>
                  <p:nvPr/>
                </p:nvSpPr>
                <p:spPr>
                  <a:xfrm>
                    <a:off x="5029200" y="2266716"/>
                    <a:ext cx="457200" cy="184202"/>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1428"/>
                      <a:t>Task</a:t>
                    </a:r>
                  </a:p>
                </p:txBody>
              </p:sp>
              <p:sp>
                <p:nvSpPr>
                  <p:cNvPr id="101" name="Rectangle 100"/>
                  <p:cNvSpPr/>
                  <p:nvPr/>
                </p:nvSpPr>
                <p:spPr>
                  <a:xfrm>
                    <a:off x="5029200" y="2571601"/>
                    <a:ext cx="457200" cy="184202"/>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1428"/>
                      <a:t>Task</a:t>
                    </a:r>
                  </a:p>
                </p:txBody>
              </p:sp>
              <p:sp>
                <p:nvSpPr>
                  <p:cNvPr id="102" name="Rectangle 101"/>
                  <p:cNvSpPr/>
                  <p:nvPr/>
                </p:nvSpPr>
                <p:spPr>
                  <a:xfrm>
                    <a:off x="5029200" y="2876486"/>
                    <a:ext cx="457200" cy="184202"/>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1428"/>
                      <a:t>Task</a:t>
                    </a:r>
                  </a:p>
                </p:txBody>
              </p:sp>
              <p:cxnSp>
                <p:nvCxnSpPr>
                  <p:cNvPr id="103" name="Straight Arrow Connector 102"/>
                  <p:cNvCxnSpPr>
                    <a:cxnSpLocks/>
                    <a:endCxn id="100" idx="3"/>
                  </p:cNvCxnSpPr>
                  <p:nvPr/>
                </p:nvCxnSpPr>
                <p:spPr>
                  <a:xfrm flipH="1" flipV="1">
                    <a:off x="5486400" y="2358817"/>
                    <a:ext cx="303355" cy="167374"/>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cxnSpLocks/>
                    <a:endCxn id="101" idx="3"/>
                  </p:cNvCxnSpPr>
                  <p:nvPr/>
                </p:nvCxnSpPr>
                <p:spPr>
                  <a:xfrm flipH="1">
                    <a:off x="5486400" y="2663702"/>
                    <a:ext cx="266700"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cxnSpLocks/>
                    <a:endCxn id="102" idx="3"/>
                  </p:cNvCxnSpPr>
                  <p:nvPr/>
                </p:nvCxnSpPr>
                <p:spPr>
                  <a:xfrm flipH="1">
                    <a:off x="5486400" y="2831076"/>
                    <a:ext cx="303355" cy="137511"/>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79" name="Group 56"/>
                <p:cNvGrpSpPr>
                  <a:grpSpLocks/>
                </p:cNvGrpSpPr>
                <p:nvPr/>
              </p:nvGrpSpPr>
              <p:grpSpPr bwMode="auto">
                <a:xfrm>
                  <a:off x="5009135" y="3517632"/>
                  <a:ext cx="2418778" cy="795561"/>
                  <a:chOff x="2037335" y="1917432"/>
                  <a:chExt cx="2418778" cy="795561"/>
                </a:xfrm>
              </p:grpSpPr>
              <p:sp>
                <p:nvSpPr>
                  <p:cNvPr id="95" name="Rectangle 94"/>
                  <p:cNvSpPr/>
                  <p:nvPr/>
                </p:nvSpPr>
                <p:spPr>
                  <a:xfrm>
                    <a:off x="2438401" y="2343001"/>
                    <a:ext cx="838200" cy="369992"/>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t>Finalizer</a:t>
                    </a:r>
                  </a:p>
                </p:txBody>
              </p:sp>
              <p:sp>
                <p:nvSpPr>
                  <p:cNvPr id="96" name="Rectangle 95"/>
                  <p:cNvSpPr/>
                  <p:nvPr/>
                </p:nvSpPr>
                <p:spPr>
                  <a:xfrm>
                    <a:off x="2438401" y="2114337"/>
                    <a:ext cx="838200" cy="152443"/>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t>Initiator</a:t>
                    </a:r>
                  </a:p>
                </p:txBody>
              </p:sp>
              <p:sp>
                <p:nvSpPr>
                  <p:cNvPr id="97" name="Freeform 96"/>
                  <p:cNvSpPr/>
                  <p:nvPr/>
                </p:nvSpPr>
                <p:spPr>
                  <a:xfrm>
                    <a:off x="3048001" y="2419223"/>
                    <a:ext cx="127000" cy="152443"/>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sp>
                <p:nvSpPr>
                  <p:cNvPr id="98" name="Rectangle 97"/>
                  <p:cNvSpPr/>
                  <p:nvPr/>
                </p:nvSpPr>
                <p:spPr>
                  <a:xfrm>
                    <a:off x="2371726" y="1917432"/>
                    <a:ext cx="2084387" cy="16991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360"/>
                  </a:p>
                </p:txBody>
              </p:sp>
              <p:sp>
                <p:nvSpPr>
                  <p:cNvPr id="45" name="Freeform 96">
                    <a:extLst>
                      <a:ext uri="{FF2B5EF4-FFF2-40B4-BE49-F238E27FC236}">
                        <a16:creationId xmlns:a16="http://schemas.microsoft.com/office/drawing/2014/main" id="{559607F4-6063-4DAE-BF72-94382C1C6511}"/>
                      </a:ext>
                    </a:extLst>
                  </p:cNvPr>
                  <p:cNvSpPr/>
                  <p:nvPr/>
                </p:nvSpPr>
                <p:spPr>
                  <a:xfrm>
                    <a:off x="2037335" y="2533553"/>
                    <a:ext cx="127000" cy="152443"/>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grpSp>
            <p:cxnSp>
              <p:nvCxnSpPr>
                <p:cNvPr id="84" name="Straight Arrow Connector 83"/>
                <p:cNvCxnSpPr>
                  <a:cxnSpLocks/>
                  <a:stCxn id="101" idx="1"/>
                  <a:endCxn id="95" idx="3"/>
                </p:cNvCxnSpPr>
                <p:nvPr/>
              </p:nvCxnSpPr>
              <p:spPr>
                <a:xfrm flipH="1">
                  <a:off x="6248401" y="4035302"/>
                  <a:ext cx="990600" cy="93689"/>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cxnSpLocks/>
                  <a:stCxn id="100" idx="1"/>
                  <a:endCxn id="95" idx="3"/>
                </p:cNvCxnSpPr>
                <p:nvPr/>
              </p:nvCxnSpPr>
              <p:spPr>
                <a:xfrm flipH="1">
                  <a:off x="6248401" y="3730417"/>
                  <a:ext cx="990600" cy="398575"/>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cxnSpLocks/>
                  <a:stCxn id="102" idx="1"/>
                  <a:endCxn id="95" idx="3"/>
                </p:cNvCxnSpPr>
                <p:nvPr/>
              </p:nvCxnSpPr>
              <p:spPr>
                <a:xfrm flipH="1" flipV="1">
                  <a:off x="6248401" y="4128991"/>
                  <a:ext cx="990600" cy="211196"/>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7" name="Elbow Connector 86"/>
                <p:cNvCxnSpPr>
                  <a:cxnSpLocks/>
                  <a:stCxn id="96" idx="3"/>
                  <a:endCxn id="102" idx="1"/>
                </p:cNvCxnSpPr>
                <p:nvPr/>
              </p:nvCxnSpPr>
              <p:spPr>
                <a:xfrm>
                  <a:off x="6248401" y="3790758"/>
                  <a:ext cx="990600" cy="549429"/>
                </a:xfrm>
                <a:prstGeom prst="bentConnector3">
                  <a:avLst/>
                </a:prstGeom>
                <a:ln>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88" name="Elbow Connector 87"/>
                <p:cNvCxnSpPr>
                  <a:cxnSpLocks/>
                  <a:stCxn id="96" idx="3"/>
                  <a:endCxn id="100" idx="1"/>
                </p:cNvCxnSpPr>
                <p:nvPr/>
              </p:nvCxnSpPr>
              <p:spPr>
                <a:xfrm flipV="1">
                  <a:off x="6248401" y="3730417"/>
                  <a:ext cx="990600" cy="60342"/>
                </a:xfrm>
                <a:prstGeom prst="bentConnector3">
                  <a:avLst>
                    <a:gd name="adj1" fmla="val 50000"/>
                  </a:avLst>
                </a:prstGeom>
                <a:ln>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89" name="Elbow Connector 88"/>
                <p:cNvCxnSpPr>
                  <a:cxnSpLocks/>
                  <a:stCxn id="96" idx="3"/>
                  <a:endCxn id="101" idx="1"/>
                </p:cNvCxnSpPr>
                <p:nvPr/>
              </p:nvCxnSpPr>
              <p:spPr>
                <a:xfrm>
                  <a:off x="6248401" y="3790758"/>
                  <a:ext cx="990600" cy="244543"/>
                </a:xfrm>
                <a:prstGeom prst="bentConnector3">
                  <a:avLst>
                    <a:gd name="adj1" fmla="val 50000"/>
                  </a:avLst>
                </a:prstGeom>
                <a:ln>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90" name="Folded Corner 89"/>
                <p:cNvSpPr/>
                <p:nvPr/>
              </p:nvSpPr>
              <p:spPr>
                <a:xfrm>
                  <a:off x="6477001" y="3714537"/>
                  <a:ext cx="136525" cy="166735"/>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nvGrpSpPr>
                <p:cNvPr id="91" name="Group 118"/>
                <p:cNvGrpSpPr>
                  <a:grpSpLocks/>
                </p:cNvGrpSpPr>
                <p:nvPr/>
              </p:nvGrpSpPr>
              <p:grpSpPr bwMode="auto">
                <a:xfrm>
                  <a:off x="6629400" y="3790950"/>
                  <a:ext cx="304800" cy="600075"/>
                  <a:chOff x="3756194" y="1670570"/>
                  <a:chExt cx="526376" cy="1259591"/>
                </a:xfrm>
              </p:grpSpPr>
              <p:sp>
                <p:nvSpPr>
                  <p:cNvPr id="92" name="Folded Corner 91"/>
                  <p:cNvSpPr/>
                  <p:nvPr/>
                </p:nvSpPr>
                <p:spPr>
                  <a:xfrm>
                    <a:off x="4027609" y="1670167"/>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93" name="Folded Corner 92"/>
                  <p:cNvSpPr/>
                  <p:nvPr/>
                </p:nvSpPr>
                <p:spPr>
                  <a:xfrm>
                    <a:off x="3756196" y="2123480"/>
                    <a:ext cx="254964"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94" name="Folded Corner 93"/>
                  <p:cNvSpPr/>
                  <p:nvPr/>
                </p:nvSpPr>
                <p:spPr>
                  <a:xfrm>
                    <a:off x="4027609" y="2550128"/>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grpSp>
          <p:sp>
            <p:nvSpPr>
              <p:cNvPr id="69" name="Rectangle 68"/>
              <p:cNvSpPr/>
              <p:nvPr/>
            </p:nvSpPr>
            <p:spPr bwMode="auto">
              <a:xfrm>
                <a:off x="8042418" y="2753569"/>
                <a:ext cx="914400" cy="30480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632">
                    <a:solidFill>
                      <a:schemeClr val="tx1"/>
                    </a:solidFill>
                  </a:rPr>
                  <a:t>Data Larger than RAM</a:t>
                </a:r>
              </a:p>
            </p:txBody>
          </p:sp>
        </p:grpSp>
        <p:grpSp>
          <p:nvGrpSpPr>
            <p:cNvPr id="3" name="Group 2">
              <a:extLst>
                <a:ext uri="{FF2B5EF4-FFF2-40B4-BE49-F238E27FC236}">
                  <a16:creationId xmlns:a16="http://schemas.microsoft.com/office/drawing/2014/main" id="{4A8162E7-1329-421F-9734-473E9B95A4B0}"/>
                </a:ext>
              </a:extLst>
            </p:cNvPr>
            <p:cNvGrpSpPr/>
            <p:nvPr/>
          </p:nvGrpSpPr>
          <p:grpSpPr>
            <a:xfrm>
              <a:off x="736095" y="2060738"/>
              <a:ext cx="3824098" cy="2582630"/>
              <a:chOff x="312645" y="2747243"/>
              <a:chExt cx="3824098" cy="2582630"/>
            </a:xfrm>
          </p:grpSpPr>
          <p:pic>
            <p:nvPicPr>
              <p:cNvPr id="44" name="Picture 79">
                <a:extLst>
                  <a:ext uri="{FF2B5EF4-FFF2-40B4-BE49-F238E27FC236}">
                    <a16:creationId xmlns:a16="http://schemas.microsoft.com/office/drawing/2014/main" id="{AD1106B1-AA9B-45D3-99E0-DC1FD1041A36}"/>
                  </a:ext>
                </a:extLst>
              </p:cNvPr>
              <p:cNvPicPr>
                <a:picLocks noChangeAspect="1"/>
              </p:cNvPicPr>
              <p:nvPr/>
            </p:nvPicPr>
            <p:blipFill rotWithShape="1">
              <a:blip r:embed="rId3">
                <a:extLst>
                  <a:ext uri="{28A0092B-C50C-407E-A947-70E740481C1C}">
                    <a14:useLocalDpi xmlns:a14="http://schemas.microsoft.com/office/drawing/2010/main" val="0"/>
                  </a:ext>
                </a:extLst>
              </a:blip>
              <a:srcRect t="12398" b="7601"/>
              <a:stretch/>
            </p:blipFill>
            <p:spPr bwMode="auto">
              <a:xfrm>
                <a:off x="312645" y="2747243"/>
                <a:ext cx="3527282" cy="2582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Content Placeholder 2"/>
              <p:cNvSpPr txBox="1">
                <a:spLocks/>
              </p:cNvSpPr>
              <p:nvPr/>
            </p:nvSpPr>
            <p:spPr bwMode="auto">
              <a:xfrm>
                <a:off x="480448" y="3553241"/>
                <a:ext cx="3656295" cy="828981"/>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None/>
                  <a:defRPr/>
                </a:pPr>
                <a:r>
                  <a:rPr lang="en-US" sz="1632">
                    <a:solidFill>
                      <a:schemeClr val="bg1"/>
                    </a:solidFill>
                    <a:cs typeface="Courier New"/>
                  </a:rPr>
                  <a:t>… load a large dataset</a:t>
                </a:r>
              </a:p>
              <a:p>
                <a:pPr marL="0" indent="0" eaLnBrk="1" hangingPunct="1">
                  <a:buNone/>
                  <a:defRPr/>
                </a:pPr>
                <a:r>
                  <a:rPr lang="en-US" sz="1632" err="1">
                    <a:solidFill>
                      <a:schemeClr val="bg1"/>
                    </a:solidFill>
                    <a:latin typeface="Courier New"/>
                    <a:cs typeface="Courier New"/>
                  </a:rPr>
                  <a:t>Model_obj</a:t>
                </a:r>
                <a:r>
                  <a:rPr lang="en-US" sz="1632">
                    <a:solidFill>
                      <a:schemeClr val="bg1"/>
                    </a:solidFill>
                    <a:latin typeface="Courier New"/>
                    <a:cs typeface="Courier New"/>
                  </a:rPr>
                  <a:t>  &lt;- </a:t>
                </a:r>
                <a:r>
                  <a:rPr lang="en-US" sz="1632" err="1">
                    <a:solidFill>
                      <a:schemeClr val="bg1"/>
                    </a:solidFill>
                    <a:latin typeface="Courier New"/>
                    <a:cs typeface="Courier New"/>
                  </a:rPr>
                  <a:t>rxFast</a:t>
                </a:r>
                <a:r>
                  <a:rPr lang="en-US" sz="1632">
                    <a:solidFill>
                      <a:schemeClr val="bg1"/>
                    </a:solidFill>
                    <a:latin typeface="Courier New"/>
                    <a:cs typeface="Courier New"/>
                  </a:rPr>
                  <a:t> Linear(</a:t>
                </a:r>
                <a:r>
                  <a:rPr lang="en-US" sz="1632">
                    <a:solidFill>
                      <a:schemeClr val="bg1"/>
                    </a:solidFill>
                    <a:latin typeface="Arial" charset="0"/>
                  </a:rPr>
                  <a:t>…)</a:t>
                </a:r>
                <a:br>
                  <a:rPr lang="en-US" sz="1632">
                    <a:solidFill>
                      <a:schemeClr val="bg1"/>
                    </a:solidFill>
                    <a:latin typeface="Arial" charset="0"/>
                  </a:rPr>
                </a:br>
                <a:r>
                  <a:rPr lang="en-US" sz="1632">
                    <a:solidFill>
                      <a:schemeClr val="bg1"/>
                    </a:solidFill>
                    <a:latin typeface="Arial" charset="0"/>
                  </a:rPr>
                  <a:t>… run a MicrosoftML algorithm</a:t>
                </a:r>
              </a:p>
            </p:txBody>
          </p:sp>
          <p:pic>
            <p:nvPicPr>
              <p:cNvPr id="41" name="Picture 40">
                <a:extLst>
                  <a:ext uri="{FF2B5EF4-FFF2-40B4-BE49-F238E27FC236}">
                    <a16:creationId xmlns:a16="http://schemas.microsoft.com/office/drawing/2014/main" id="{031FE1A6-05EE-452C-B5BE-D0A31049DDAD}"/>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30284" y="2897600"/>
                <a:ext cx="819038" cy="718023"/>
              </a:xfrm>
              <a:prstGeom prst="rect">
                <a:avLst/>
              </a:prstGeom>
            </p:spPr>
          </p:pic>
        </p:grpSp>
        <p:sp>
          <p:nvSpPr>
            <p:cNvPr id="42" name="Flowchart: Magnetic Disk 41">
              <a:extLst>
                <a:ext uri="{FF2B5EF4-FFF2-40B4-BE49-F238E27FC236}">
                  <a16:creationId xmlns:a16="http://schemas.microsoft.com/office/drawing/2014/main" id="{9190E303-1CCD-43D5-9464-B2825846909D}"/>
                </a:ext>
              </a:extLst>
            </p:cNvPr>
            <p:cNvSpPr/>
            <p:nvPr/>
          </p:nvSpPr>
          <p:spPr>
            <a:xfrm>
              <a:off x="8766926" y="3196485"/>
              <a:ext cx="614265" cy="555574"/>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8" name="Content Placeholder 7">
              <a:extLst>
                <a:ext uri="{FF2B5EF4-FFF2-40B4-BE49-F238E27FC236}">
                  <a16:creationId xmlns:a16="http://schemas.microsoft.com/office/drawing/2014/main" id="{6D5ED2D3-9395-43E8-B99C-5B4BAE36CB94}"/>
                </a:ext>
              </a:extLst>
            </p:cNvPr>
            <p:cNvSpPr txBox="1">
              <a:spLocks/>
            </p:cNvSpPr>
            <p:nvPr/>
          </p:nvSpPr>
          <p:spPr bwMode="auto">
            <a:xfrm>
              <a:off x="1108646" y="4817714"/>
              <a:ext cx="4972892" cy="189714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Clr>
                  <a:schemeClr val="tx2">
                    <a:lumMod val="40000"/>
                    <a:lumOff val="60000"/>
                  </a:schemeClr>
                </a:buClr>
                <a:buNone/>
              </a:pPr>
              <a:r>
                <a:rPr lang="en-US" sz="1800">
                  <a:solidFill>
                    <a:schemeClr val="tx1"/>
                  </a:solidFill>
                  <a:latin typeface="Arial" charset="0"/>
                </a:rPr>
                <a:t>Typical Characteristics</a:t>
              </a:r>
            </a:p>
            <a:p>
              <a:pPr eaLnBrk="1" hangingPunct="1">
                <a:buClr>
                  <a:schemeClr val="tx2">
                    <a:lumMod val="40000"/>
                    <a:lumOff val="60000"/>
                  </a:schemeClr>
                </a:buClr>
              </a:pPr>
              <a:r>
                <a:rPr lang="en-US" sz="1800">
                  <a:solidFill>
                    <a:schemeClr val="tx1"/>
                  </a:solidFill>
                  <a:latin typeface="Arial" charset="0"/>
                </a:rPr>
                <a:t>One call</a:t>
              </a:r>
            </a:p>
            <a:p>
              <a:pPr eaLnBrk="1" hangingPunct="1">
                <a:buClr>
                  <a:schemeClr val="tx2">
                    <a:lumMod val="40000"/>
                    <a:lumOff val="60000"/>
                  </a:schemeClr>
                </a:buClr>
              </a:pPr>
              <a:r>
                <a:rPr lang="en-US" sz="1800">
                  <a:solidFill>
                    <a:schemeClr val="tx1"/>
                  </a:solidFill>
                  <a:latin typeface="Arial" charset="0"/>
                </a:rPr>
                <a:t>One or many models returned</a:t>
              </a:r>
            </a:p>
            <a:p>
              <a:pPr eaLnBrk="1" hangingPunct="1">
                <a:buClr>
                  <a:schemeClr val="tx2">
                    <a:lumMod val="40000"/>
                    <a:lumOff val="60000"/>
                  </a:schemeClr>
                </a:buClr>
              </a:pPr>
              <a:r>
                <a:rPr lang="en-US" sz="1800">
                  <a:solidFill>
                    <a:schemeClr val="tx1"/>
                  </a:solidFill>
                  <a:latin typeface="Arial" charset="0"/>
                </a:rPr>
                <a:t>Arbitrarily large data sets</a:t>
              </a:r>
            </a:p>
            <a:p>
              <a:pPr eaLnBrk="1" hangingPunct="1">
                <a:buClr>
                  <a:schemeClr val="tx2">
                    <a:lumMod val="40000"/>
                    <a:lumOff val="60000"/>
                  </a:schemeClr>
                </a:buClr>
              </a:pPr>
              <a:r>
                <a:rPr lang="en-US" sz="1800">
                  <a:solidFill>
                    <a:schemeClr val="tx1"/>
                  </a:solidFill>
                  <a:latin typeface="Arial" charset="0"/>
                </a:rPr>
                <a:t>Arbitrarily large worker task set</a:t>
              </a:r>
            </a:p>
            <a:p>
              <a:pPr eaLnBrk="1" hangingPunct="1">
                <a:buClr>
                  <a:schemeClr val="tx2">
                    <a:lumMod val="40000"/>
                    <a:lumOff val="60000"/>
                  </a:schemeClr>
                </a:buClr>
              </a:pPr>
              <a:r>
                <a:rPr lang="en-US" sz="1800">
                  <a:solidFill>
                    <a:schemeClr val="tx1"/>
                  </a:solidFill>
                  <a:latin typeface="Arial" charset="0"/>
                </a:rPr>
                <a:t>Augments RevoScaleR</a:t>
              </a:r>
            </a:p>
          </p:txBody>
        </p:sp>
      </p:grpSp>
      <p:sp>
        <p:nvSpPr>
          <p:cNvPr id="49" name="Content Placeholder 7">
            <a:extLst>
              <a:ext uri="{FF2B5EF4-FFF2-40B4-BE49-F238E27FC236}">
                <a16:creationId xmlns:a16="http://schemas.microsoft.com/office/drawing/2014/main" id="{E90A5BCC-D6AF-4D4F-90BC-8516B9F604D5}"/>
              </a:ext>
            </a:extLst>
          </p:cNvPr>
          <p:cNvSpPr txBox="1">
            <a:spLocks/>
          </p:cNvSpPr>
          <p:nvPr/>
        </p:nvSpPr>
        <p:spPr bwMode="auto">
          <a:xfrm>
            <a:off x="5720576" y="4932923"/>
            <a:ext cx="6255833" cy="189714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buClr>
                <a:schemeClr val="tx2">
                  <a:lumMod val="40000"/>
                  <a:lumOff val="60000"/>
                </a:schemeClr>
              </a:buClr>
            </a:pPr>
            <a:r>
              <a:rPr lang="en-US" sz="1800">
                <a:solidFill>
                  <a:schemeClr val="tx1"/>
                </a:solidFill>
                <a:latin typeface="Arial" charset="0"/>
              </a:rPr>
              <a:t>Fast learners &amp; Deep Neural Networks</a:t>
            </a:r>
          </a:p>
          <a:p>
            <a:pPr eaLnBrk="1" hangingPunct="1">
              <a:buClr>
                <a:schemeClr val="tx2">
                  <a:lumMod val="40000"/>
                  <a:lumOff val="60000"/>
                </a:schemeClr>
              </a:buClr>
            </a:pPr>
            <a:r>
              <a:rPr lang="en-US" sz="1800">
                <a:solidFill>
                  <a:schemeClr val="tx1"/>
                </a:solidFill>
                <a:latin typeface="Arial" charset="0"/>
              </a:rPr>
              <a:t>Use with </a:t>
            </a:r>
            <a:r>
              <a:rPr lang="en-US" sz="1800" err="1">
                <a:solidFill>
                  <a:schemeClr val="tx1"/>
                </a:solidFill>
                <a:latin typeface="Arial" charset="0"/>
              </a:rPr>
              <a:t>rxEnsemble</a:t>
            </a:r>
            <a:r>
              <a:rPr lang="en-US" sz="1800">
                <a:solidFill>
                  <a:schemeClr val="tx1"/>
                </a:solidFill>
                <a:latin typeface="Arial" charset="0"/>
              </a:rPr>
              <a:t> to combine models</a:t>
            </a:r>
          </a:p>
          <a:p>
            <a:pPr lvl="1" eaLnBrk="1" hangingPunct="1">
              <a:buClr>
                <a:schemeClr val="tx2">
                  <a:lumMod val="40000"/>
                  <a:lumOff val="60000"/>
                </a:schemeClr>
              </a:buClr>
            </a:pPr>
            <a:r>
              <a:rPr lang="en-US" sz="1800">
                <a:solidFill>
                  <a:schemeClr val="tx1"/>
                </a:solidFill>
                <a:latin typeface="Arial" charset="0"/>
              </a:rPr>
              <a:t>Returns ensembled model combining multiple types</a:t>
            </a:r>
          </a:p>
          <a:p>
            <a:pPr eaLnBrk="1" hangingPunct="1">
              <a:buClr>
                <a:schemeClr val="tx2">
                  <a:lumMod val="40000"/>
                  <a:lumOff val="60000"/>
                </a:schemeClr>
              </a:buClr>
            </a:pPr>
            <a:r>
              <a:rPr lang="en-US" sz="1800">
                <a:solidFill>
                  <a:schemeClr val="tx1"/>
                </a:solidFill>
                <a:latin typeface="Arial" charset="0"/>
              </a:rPr>
              <a:t>Combine with </a:t>
            </a:r>
            <a:r>
              <a:rPr lang="en-US" sz="1800" err="1">
                <a:solidFill>
                  <a:schemeClr val="tx1"/>
                </a:solidFill>
                <a:latin typeface="Arial" charset="0"/>
              </a:rPr>
              <a:t>rxExecBy</a:t>
            </a:r>
            <a:r>
              <a:rPr lang="en-US" sz="1800">
                <a:solidFill>
                  <a:schemeClr val="tx1"/>
                </a:solidFill>
                <a:latin typeface="Arial" charset="0"/>
              </a:rPr>
              <a:t> for </a:t>
            </a:r>
            <a:r>
              <a:rPr lang="en-US" sz="1800" err="1">
                <a:solidFill>
                  <a:schemeClr val="tx1"/>
                </a:solidFill>
                <a:latin typeface="Arial" charset="0"/>
              </a:rPr>
              <a:t>GroupBy</a:t>
            </a:r>
            <a:r>
              <a:rPr lang="en-US" sz="1800">
                <a:solidFill>
                  <a:schemeClr val="tx1"/>
                </a:solidFill>
                <a:latin typeface="Arial" charset="0"/>
              </a:rPr>
              <a:t> operations</a:t>
            </a:r>
          </a:p>
          <a:p>
            <a:pPr lvl="1" eaLnBrk="1" hangingPunct="1">
              <a:buClr>
                <a:schemeClr val="tx2">
                  <a:lumMod val="40000"/>
                  <a:lumOff val="60000"/>
                </a:schemeClr>
              </a:buClr>
            </a:pPr>
            <a:r>
              <a:rPr lang="en-US" sz="1800">
                <a:solidFill>
                  <a:schemeClr val="tx1"/>
                </a:solidFill>
                <a:latin typeface="Arial" charset="0"/>
              </a:rPr>
              <a:t>Supports Many-Models </a:t>
            </a:r>
          </a:p>
          <a:p>
            <a:pPr lvl="1" eaLnBrk="1" hangingPunct="1">
              <a:buClr>
                <a:schemeClr val="tx2">
                  <a:lumMod val="40000"/>
                  <a:lumOff val="60000"/>
                </a:schemeClr>
              </a:buClr>
            </a:pPr>
            <a:r>
              <a:rPr lang="en-US" sz="1800">
                <a:solidFill>
                  <a:schemeClr val="tx1"/>
                </a:solidFill>
                <a:latin typeface="Arial" charset="0"/>
              </a:rPr>
              <a:t>One model </a:t>
            </a:r>
            <a:r>
              <a:rPr lang="en-US" sz="1800" u="sng">
                <a:solidFill>
                  <a:schemeClr val="tx1"/>
                </a:solidFill>
                <a:latin typeface="Arial" charset="0"/>
              </a:rPr>
              <a:t>per data partition</a:t>
            </a:r>
          </a:p>
        </p:txBody>
      </p:sp>
    </p:spTree>
    <p:extLst>
      <p:ext uri="{BB962C8B-B14F-4D97-AF65-F5344CB8AC3E}">
        <p14:creationId xmlns:p14="http://schemas.microsoft.com/office/powerpoint/2010/main" val="35020488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ctangle 166">
            <a:extLst>
              <a:ext uri="{FF2B5EF4-FFF2-40B4-BE49-F238E27FC236}">
                <a16:creationId xmlns:a16="http://schemas.microsoft.com/office/drawing/2014/main" id="{7D9001D2-C5F5-4078-BDFD-B82B277CFAF2}"/>
              </a:ext>
            </a:extLst>
          </p:cNvPr>
          <p:cNvSpPr/>
          <p:nvPr/>
        </p:nvSpPr>
        <p:spPr bwMode="auto">
          <a:xfrm>
            <a:off x="6195505" y="2182132"/>
            <a:ext cx="6131726" cy="245364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75A70554-1AD8-46F1-8329-9C0624E9DB34}"/>
              </a:ext>
            </a:extLst>
          </p:cNvPr>
          <p:cNvSpPr/>
          <p:nvPr/>
        </p:nvSpPr>
        <p:spPr bwMode="auto">
          <a:xfrm>
            <a:off x="6968958" y="1786998"/>
            <a:ext cx="3510087" cy="2291551"/>
          </a:xfrm>
          <a:prstGeom prst="rect">
            <a:avLst/>
          </a:prstGeom>
          <a:solidFill>
            <a:schemeClr val="accent2"/>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t" anchorCtr="0"/>
          <a:lstStyle/>
          <a:p>
            <a:pPr>
              <a:defRPr/>
            </a:pPr>
            <a:r>
              <a:rPr lang="en-US" sz="1600">
                <a:solidFill>
                  <a:schemeClr val="bg1"/>
                </a:solidFill>
              </a:rPr>
              <a:t>Remote RevoScaleR Algorithm</a:t>
            </a:r>
          </a:p>
        </p:txBody>
      </p:sp>
      <p:sp>
        <p:nvSpPr>
          <p:cNvPr id="78851" name="Title 1"/>
          <p:cNvSpPr>
            <a:spLocks noGrp="1"/>
          </p:cNvSpPr>
          <p:nvPr>
            <p:ph type="title"/>
          </p:nvPr>
        </p:nvSpPr>
        <p:spPr>
          <a:xfrm>
            <a:off x="274639" y="295274"/>
            <a:ext cx="11889564" cy="917575"/>
          </a:xfrm>
        </p:spPr>
        <p:txBody>
          <a:bodyPr/>
          <a:lstStyle/>
          <a:p>
            <a:r>
              <a:rPr lang="en-US" sz="4400"/>
              <a:t>Scale by moving analytics to the data…</a:t>
            </a:r>
          </a:p>
        </p:txBody>
      </p:sp>
      <p:sp>
        <p:nvSpPr>
          <p:cNvPr id="4" name="Rectangle 3">
            <a:extLst>
              <a:ext uri="{FF2B5EF4-FFF2-40B4-BE49-F238E27FC236}">
                <a16:creationId xmlns:a16="http://schemas.microsoft.com/office/drawing/2014/main" id="{C1768AA7-F586-433F-9863-BF31AA41F45B}"/>
              </a:ext>
            </a:extLst>
          </p:cNvPr>
          <p:cNvSpPr/>
          <p:nvPr/>
        </p:nvSpPr>
        <p:spPr bwMode="auto">
          <a:xfrm>
            <a:off x="937614" y="2284445"/>
            <a:ext cx="3841708" cy="245364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8858" name="Group 3"/>
          <p:cNvGrpSpPr>
            <a:grpSpLocks/>
          </p:cNvGrpSpPr>
          <p:nvPr/>
        </p:nvGrpSpPr>
        <p:grpSpPr bwMode="auto">
          <a:xfrm>
            <a:off x="3485237" y="3632784"/>
            <a:ext cx="360853" cy="187308"/>
            <a:chOff x="-732872" y="3003091"/>
            <a:chExt cx="1228725" cy="141292"/>
          </a:xfrm>
        </p:grpSpPr>
        <p:cxnSp>
          <p:nvCxnSpPr>
            <p:cNvPr id="46" name="Straight Arrow Connector 45"/>
            <p:cNvCxnSpPr/>
            <p:nvPr/>
          </p:nvCxnSpPr>
          <p:spPr>
            <a:xfrm>
              <a:off x="-722633" y="3003091"/>
              <a:ext cx="1218486"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732872" y="3144383"/>
              <a:ext cx="1190326"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43" name="Content Placeholder 7"/>
          <p:cNvSpPr txBox="1">
            <a:spLocks/>
          </p:cNvSpPr>
          <p:nvPr/>
        </p:nvSpPr>
        <p:spPr bwMode="auto">
          <a:xfrm>
            <a:off x="6175604" y="4760986"/>
            <a:ext cx="5865935" cy="189714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Clr>
                <a:schemeClr val="tx2">
                  <a:lumMod val="40000"/>
                  <a:lumOff val="60000"/>
                </a:schemeClr>
              </a:buClr>
              <a:buNone/>
            </a:pPr>
            <a:r>
              <a:rPr lang="en-US" sz="1800">
                <a:solidFill>
                  <a:schemeClr val="tx1"/>
                </a:solidFill>
                <a:latin typeface="Arial" charset="0"/>
              </a:rPr>
              <a:t>Internal Flow:</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Algorithm on local checks compute context</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If set remote, packages and ships request</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Local script blocks (by default) awaiting response</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Remote unpacks and executes in parallel</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Remote returns results to local interface</a:t>
            </a:r>
          </a:p>
          <a:p>
            <a:pPr marL="466310" indent="-466310" eaLnBrk="1" hangingPunct="1">
              <a:buClr>
                <a:schemeClr val="tx2">
                  <a:lumMod val="40000"/>
                  <a:lumOff val="60000"/>
                </a:schemeClr>
              </a:buClr>
              <a:buFont typeface="+mj-lt"/>
              <a:buAutoNum type="arabicPeriod"/>
            </a:pPr>
            <a:r>
              <a:rPr lang="en-US" sz="1800">
                <a:solidFill>
                  <a:schemeClr val="tx1"/>
                </a:solidFill>
                <a:latin typeface="Arial" charset="0"/>
              </a:rPr>
              <a:t>Local interface returns results to script</a:t>
            </a:r>
          </a:p>
        </p:txBody>
      </p:sp>
      <p:grpSp>
        <p:nvGrpSpPr>
          <p:cNvPr id="3" name="Group 2">
            <a:extLst>
              <a:ext uri="{FF2B5EF4-FFF2-40B4-BE49-F238E27FC236}">
                <a16:creationId xmlns:a16="http://schemas.microsoft.com/office/drawing/2014/main" id="{4A8162E7-1329-421F-9734-473E9B95A4B0}"/>
              </a:ext>
            </a:extLst>
          </p:cNvPr>
          <p:cNvGrpSpPr/>
          <p:nvPr/>
        </p:nvGrpSpPr>
        <p:grpSpPr>
          <a:xfrm>
            <a:off x="343420" y="2164566"/>
            <a:ext cx="3050560" cy="2805928"/>
            <a:chOff x="312645" y="2811278"/>
            <a:chExt cx="3050560" cy="2805928"/>
          </a:xfrm>
        </p:grpSpPr>
        <p:pic>
          <p:nvPicPr>
            <p:cNvPr id="44" name="Picture 79">
              <a:extLst>
                <a:ext uri="{FF2B5EF4-FFF2-40B4-BE49-F238E27FC236}">
                  <a16:creationId xmlns:a16="http://schemas.microsoft.com/office/drawing/2014/main" id="{AD1106B1-AA9B-45D3-99E0-DC1FD1041A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645" y="2811278"/>
              <a:ext cx="3050560" cy="2805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Content Placeholder 2"/>
            <p:cNvSpPr txBox="1">
              <a:spLocks/>
            </p:cNvSpPr>
            <p:nvPr/>
          </p:nvSpPr>
          <p:spPr bwMode="auto">
            <a:xfrm>
              <a:off x="482462" y="3818395"/>
              <a:ext cx="2575700" cy="719476"/>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None/>
                <a:defRPr/>
              </a:pPr>
              <a:r>
                <a:rPr lang="en-US" sz="1200">
                  <a:solidFill>
                    <a:schemeClr val="bg1"/>
                  </a:solidFill>
                  <a:cs typeface="Courier New"/>
                </a:rPr>
                <a:t>… set compute context to Spark</a:t>
              </a:r>
            </a:p>
            <a:p>
              <a:pPr marL="0" indent="0" eaLnBrk="1" hangingPunct="1">
                <a:buNone/>
                <a:defRPr/>
              </a:pPr>
              <a:r>
                <a:rPr lang="en-US" sz="1200" err="1">
                  <a:solidFill>
                    <a:schemeClr val="bg1"/>
                  </a:solidFill>
                  <a:cs typeface="Courier New"/>
                </a:rPr>
                <a:t>rxSetComputeContext</a:t>
              </a:r>
              <a:r>
                <a:rPr lang="en-US" sz="1200">
                  <a:solidFill>
                    <a:schemeClr val="bg1"/>
                  </a:solidFill>
                  <a:cs typeface="Courier New"/>
                </a:rPr>
                <a:t>(RxSpark(…))</a:t>
              </a:r>
            </a:p>
            <a:p>
              <a:pPr marL="0" indent="0" eaLnBrk="1" hangingPunct="1">
                <a:buNone/>
                <a:defRPr/>
              </a:pPr>
              <a:r>
                <a:rPr lang="en-US" sz="1200" err="1">
                  <a:solidFill>
                    <a:schemeClr val="bg1"/>
                  </a:solidFill>
                  <a:latin typeface="Courier New"/>
                  <a:cs typeface="Courier New"/>
                </a:rPr>
                <a:t>Model_obj</a:t>
              </a:r>
              <a:r>
                <a:rPr lang="en-US" sz="1200">
                  <a:solidFill>
                    <a:schemeClr val="bg1"/>
                  </a:solidFill>
                  <a:latin typeface="Courier New"/>
                  <a:cs typeface="Courier New"/>
                </a:rPr>
                <a:t>  &lt;- </a:t>
              </a:r>
              <a:r>
                <a:rPr lang="en-US" sz="1200" err="1">
                  <a:solidFill>
                    <a:schemeClr val="bg1"/>
                  </a:solidFill>
                  <a:latin typeface="Courier New"/>
                  <a:cs typeface="Courier New"/>
                </a:rPr>
                <a:t>rxLinMod</a:t>
              </a:r>
              <a:r>
                <a:rPr lang="en-US" sz="1200">
                  <a:solidFill>
                    <a:schemeClr val="bg1"/>
                  </a:solidFill>
                  <a:latin typeface="Courier New"/>
                  <a:cs typeface="Courier New"/>
                </a:rPr>
                <a:t>(</a:t>
              </a:r>
              <a:r>
                <a:rPr lang="en-US" sz="1200">
                  <a:solidFill>
                    <a:schemeClr val="bg1"/>
                  </a:solidFill>
                  <a:latin typeface="Arial" charset="0"/>
                </a:rPr>
                <a:t>…)</a:t>
              </a:r>
              <a:br>
                <a:rPr lang="en-US" sz="1200">
                  <a:solidFill>
                    <a:schemeClr val="bg1"/>
                  </a:solidFill>
                  <a:latin typeface="Arial" charset="0"/>
                </a:rPr>
              </a:br>
              <a:r>
                <a:rPr lang="en-US" sz="1200">
                  <a:solidFill>
                    <a:schemeClr val="bg1"/>
                  </a:solidFill>
                  <a:latin typeface="Arial" charset="0"/>
                </a:rPr>
                <a:t>… run a RevoScaleR algorithm</a:t>
              </a:r>
            </a:p>
          </p:txBody>
        </p:sp>
        <p:pic>
          <p:nvPicPr>
            <p:cNvPr id="41" name="Picture 40">
              <a:extLst>
                <a:ext uri="{FF2B5EF4-FFF2-40B4-BE49-F238E27FC236}">
                  <a16:creationId xmlns:a16="http://schemas.microsoft.com/office/drawing/2014/main" id="{031FE1A6-05EE-452C-B5BE-D0A31049DDAD}"/>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39504" y="3290695"/>
              <a:ext cx="596842" cy="523231"/>
            </a:xfrm>
            <a:prstGeom prst="rect">
              <a:avLst/>
            </a:prstGeom>
          </p:spPr>
        </p:pic>
      </p:grpSp>
      <p:sp>
        <p:nvSpPr>
          <p:cNvPr id="69" name="Rectangle 68"/>
          <p:cNvSpPr/>
          <p:nvPr/>
        </p:nvSpPr>
        <p:spPr bwMode="auto">
          <a:xfrm>
            <a:off x="11285559" y="2859346"/>
            <a:ext cx="755980" cy="39054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32">
                <a:solidFill>
                  <a:schemeClr val="tx1"/>
                </a:solidFill>
              </a:rPr>
              <a:t>Big data</a:t>
            </a:r>
          </a:p>
        </p:txBody>
      </p:sp>
      <p:sp>
        <p:nvSpPr>
          <p:cNvPr id="48" name="Content Placeholder 7">
            <a:extLst>
              <a:ext uri="{FF2B5EF4-FFF2-40B4-BE49-F238E27FC236}">
                <a16:creationId xmlns:a16="http://schemas.microsoft.com/office/drawing/2014/main" id="{6D5ED2D3-9395-43E8-B99C-5B4BAE36CB94}"/>
              </a:ext>
            </a:extLst>
          </p:cNvPr>
          <p:cNvSpPr txBox="1">
            <a:spLocks/>
          </p:cNvSpPr>
          <p:nvPr/>
        </p:nvSpPr>
        <p:spPr bwMode="auto">
          <a:xfrm>
            <a:off x="343419" y="4970494"/>
            <a:ext cx="6250277" cy="160991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Clr>
                <a:schemeClr val="tx2">
                  <a:lumMod val="40000"/>
                  <a:lumOff val="60000"/>
                </a:schemeClr>
              </a:buClr>
              <a:buNone/>
            </a:pPr>
            <a:r>
              <a:rPr lang="en-US" sz="1800">
                <a:solidFill>
                  <a:schemeClr val="tx1"/>
                </a:solidFill>
                <a:latin typeface="Arial" charset="0"/>
              </a:rPr>
              <a:t>Remote Execution:</a:t>
            </a:r>
          </a:p>
          <a:p>
            <a:pPr eaLnBrk="1" hangingPunct="1">
              <a:buClr>
                <a:schemeClr val="tx2">
                  <a:lumMod val="40000"/>
                  <a:lumOff val="60000"/>
                </a:schemeClr>
              </a:buClr>
            </a:pPr>
            <a:r>
              <a:rPr lang="en-US" sz="1800">
                <a:solidFill>
                  <a:schemeClr val="tx1"/>
                </a:solidFill>
                <a:latin typeface="Arial" charset="0"/>
              </a:rPr>
              <a:t>Executes RevoScaleR </a:t>
            </a:r>
            <a:r>
              <a:rPr lang="en-US" sz="1800" err="1">
                <a:solidFill>
                  <a:schemeClr val="tx1"/>
                </a:solidFill>
                <a:latin typeface="Arial" charset="0"/>
              </a:rPr>
              <a:t>algos</a:t>
            </a:r>
            <a:r>
              <a:rPr lang="en-US" sz="1800">
                <a:solidFill>
                  <a:schemeClr val="tx1"/>
                </a:solidFill>
                <a:latin typeface="Arial" charset="0"/>
              </a:rPr>
              <a:t> on remote data &amp; CPUs</a:t>
            </a:r>
          </a:p>
          <a:p>
            <a:pPr eaLnBrk="1" hangingPunct="1">
              <a:buClr>
                <a:schemeClr val="tx2">
                  <a:lumMod val="40000"/>
                  <a:lumOff val="60000"/>
                </a:schemeClr>
              </a:buClr>
            </a:pPr>
            <a:r>
              <a:rPr lang="en-US" sz="1800">
                <a:solidFill>
                  <a:schemeClr val="tx1"/>
                </a:solidFill>
                <a:latin typeface="Arial" charset="0"/>
              </a:rPr>
              <a:t>“</a:t>
            </a:r>
            <a:r>
              <a:rPr lang="en-US" sz="1800" err="1">
                <a:solidFill>
                  <a:schemeClr val="tx1"/>
                </a:solidFill>
                <a:latin typeface="Arial" charset="0"/>
              </a:rPr>
              <a:t>rxSetComputeContext</a:t>
            </a:r>
            <a:r>
              <a:rPr lang="en-US" sz="1800">
                <a:solidFill>
                  <a:schemeClr val="tx1"/>
                </a:solidFill>
                <a:latin typeface="Arial" charset="0"/>
              </a:rPr>
              <a:t>” redirects to remote</a:t>
            </a:r>
          </a:p>
          <a:p>
            <a:pPr eaLnBrk="1" hangingPunct="1">
              <a:buClr>
                <a:schemeClr val="tx2">
                  <a:lumMod val="40000"/>
                  <a:lumOff val="60000"/>
                </a:schemeClr>
              </a:buClr>
            </a:pPr>
            <a:r>
              <a:rPr lang="en-US" sz="1800">
                <a:solidFill>
                  <a:schemeClr val="tx1"/>
                </a:solidFill>
                <a:latin typeface="Arial" charset="0"/>
              </a:rPr>
              <a:t>Algorithms in RevoScaleR library redirect as set</a:t>
            </a:r>
          </a:p>
          <a:p>
            <a:pPr eaLnBrk="1" hangingPunct="1">
              <a:buClr>
                <a:schemeClr val="tx2">
                  <a:lumMod val="40000"/>
                  <a:lumOff val="60000"/>
                </a:schemeClr>
              </a:buClr>
            </a:pPr>
            <a:r>
              <a:rPr lang="en-US" sz="1800">
                <a:solidFill>
                  <a:schemeClr val="tx1"/>
                </a:solidFill>
                <a:latin typeface="Arial" charset="0"/>
              </a:rPr>
              <a:t>Results are returned to script as though local</a:t>
            </a:r>
          </a:p>
        </p:txBody>
      </p:sp>
      <p:sp>
        <p:nvSpPr>
          <p:cNvPr id="72" name="Rectangle 71">
            <a:extLst>
              <a:ext uri="{FF2B5EF4-FFF2-40B4-BE49-F238E27FC236}">
                <a16:creationId xmlns:a16="http://schemas.microsoft.com/office/drawing/2014/main" id="{FC7988B5-F4C3-48F0-999C-230BEF64E39D}"/>
              </a:ext>
            </a:extLst>
          </p:cNvPr>
          <p:cNvSpPr/>
          <p:nvPr/>
        </p:nvSpPr>
        <p:spPr bwMode="auto">
          <a:xfrm>
            <a:off x="3916475" y="1786998"/>
            <a:ext cx="1639784" cy="2291551"/>
          </a:xfrm>
          <a:prstGeom prst="rect">
            <a:avLst/>
          </a:prstGeom>
          <a:solidFill>
            <a:schemeClr val="accent2"/>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t" anchorCtr="0"/>
          <a:lstStyle/>
          <a:p>
            <a:pPr>
              <a:defRPr/>
            </a:pPr>
            <a:r>
              <a:rPr lang="en-US" sz="1600">
                <a:solidFill>
                  <a:schemeClr val="bg1"/>
                </a:solidFill>
              </a:rPr>
              <a:t>Local RevoScaleR Algorithm</a:t>
            </a:r>
          </a:p>
        </p:txBody>
      </p:sp>
      <p:sp>
        <p:nvSpPr>
          <p:cNvPr id="67" name="Rectangle 66">
            <a:extLst>
              <a:ext uri="{FF2B5EF4-FFF2-40B4-BE49-F238E27FC236}">
                <a16:creationId xmlns:a16="http://schemas.microsoft.com/office/drawing/2014/main" id="{129C6947-0E27-4094-AAA0-C1B85367F8A3}"/>
              </a:ext>
            </a:extLst>
          </p:cNvPr>
          <p:cNvSpPr/>
          <p:nvPr/>
        </p:nvSpPr>
        <p:spPr bwMode="auto">
          <a:xfrm>
            <a:off x="4205167" y="3454511"/>
            <a:ext cx="1099201" cy="473949"/>
          </a:xfrm>
          <a:prstGeom prst="rect">
            <a:avLst/>
          </a:prstGeom>
          <a:ln/>
        </p:spPr>
        <p:style>
          <a:lnRef idx="1">
            <a:schemeClr val="accent1"/>
          </a:lnRef>
          <a:fillRef idx="2">
            <a:schemeClr val="accent1"/>
          </a:fillRef>
          <a:effectRef idx="1">
            <a:schemeClr val="accent1"/>
          </a:effectRef>
          <a:fontRef idx="minor">
            <a:schemeClr val="dk1"/>
          </a:fontRef>
        </p:style>
        <p:txBody>
          <a:bodyPr lIns="91440" tIns="0" rIns="91440" bIns="0" anchor="ctr"/>
          <a:lstStyle/>
          <a:p>
            <a:pPr>
              <a:defRPr/>
            </a:pPr>
            <a:r>
              <a:rPr lang="en-US" sz="1360">
                <a:solidFill>
                  <a:schemeClr val="bg1"/>
                </a:solidFill>
              </a:rPr>
              <a:t>Algorithm Interface</a:t>
            </a:r>
          </a:p>
        </p:txBody>
      </p:sp>
      <p:grpSp>
        <p:nvGrpSpPr>
          <p:cNvPr id="18" name="Group 17">
            <a:extLst>
              <a:ext uri="{FF2B5EF4-FFF2-40B4-BE49-F238E27FC236}">
                <a16:creationId xmlns:a16="http://schemas.microsoft.com/office/drawing/2014/main" id="{13880B4B-018F-4640-8532-C2120ECAEDCE}"/>
              </a:ext>
            </a:extLst>
          </p:cNvPr>
          <p:cNvGrpSpPr/>
          <p:nvPr/>
        </p:nvGrpSpPr>
        <p:grpSpPr>
          <a:xfrm>
            <a:off x="4195426" y="2675415"/>
            <a:ext cx="1108942" cy="491798"/>
            <a:chOff x="4023258" y="2593649"/>
            <a:chExt cx="1108942" cy="491798"/>
          </a:xfrm>
        </p:grpSpPr>
        <p:sp>
          <p:nvSpPr>
            <p:cNvPr id="158" name="Rectangle 157">
              <a:extLst>
                <a:ext uri="{FF2B5EF4-FFF2-40B4-BE49-F238E27FC236}">
                  <a16:creationId xmlns:a16="http://schemas.microsoft.com/office/drawing/2014/main" id="{DB24B067-7548-4F9A-AFA9-9E6DAC468D16}"/>
                </a:ext>
              </a:extLst>
            </p:cNvPr>
            <p:cNvSpPr/>
            <p:nvPr/>
          </p:nvSpPr>
          <p:spPr bwMode="auto">
            <a:xfrm>
              <a:off x="4032999" y="2611498"/>
              <a:ext cx="1099201" cy="473949"/>
            </a:xfrm>
            <a:prstGeom prst="rect">
              <a:avLst/>
            </a:prstGeom>
            <a:ln/>
          </p:spPr>
          <p:style>
            <a:lnRef idx="1">
              <a:schemeClr val="accent1"/>
            </a:lnRef>
            <a:fillRef idx="2">
              <a:schemeClr val="accent1"/>
            </a:fillRef>
            <a:effectRef idx="1">
              <a:schemeClr val="accent1"/>
            </a:effectRef>
            <a:fontRef idx="minor">
              <a:schemeClr val="dk1"/>
            </a:fontRef>
          </p:style>
          <p:txBody>
            <a:bodyPr lIns="365760" tIns="0" rIns="91440" bIns="0" anchor="ctr"/>
            <a:lstStyle/>
            <a:p>
              <a:pPr>
                <a:defRPr/>
              </a:pPr>
              <a:r>
                <a:rPr lang="en-US" sz="1360">
                  <a:solidFill>
                    <a:schemeClr val="bg1"/>
                  </a:solidFill>
                </a:rPr>
                <a:t>Remote</a:t>
              </a:r>
              <a:br>
                <a:rPr lang="en-US" sz="1360">
                  <a:solidFill>
                    <a:schemeClr val="bg1"/>
                  </a:solidFill>
                </a:rPr>
              </a:br>
              <a:r>
                <a:rPr lang="en-US" sz="1360">
                  <a:solidFill>
                    <a:schemeClr val="bg1"/>
                  </a:solidFill>
                </a:rPr>
                <a:t>Local</a:t>
              </a:r>
            </a:p>
          </p:txBody>
        </p:sp>
        <p:sp>
          <p:nvSpPr>
            <p:cNvPr id="159" name="Oval 158">
              <a:extLst>
                <a:ext uri="{FF2B5EF4-FFF2-40B4-BE49-F238E27FC236}">
                  <a16:creationId xmlns:a16="http://schemas.microsoft.com/office/drawing/2014/main" id="{753BEA85-413B-4DC0-BC00-803436D371E8}"/>
                </a:ext>
              </a:extLst>
            </p:cNvPr>
            <p:cNvSpPr/>
            <p:nvPr/>
          </p:nvSpPr>
          <p:spPr bwMode="auto">
            <a:xfrm>
              <a:off x="4057444" y="2663900"/>
              <a:ext cx="147913" cy="160638"/>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a:extLst>
                <a:ext uri="{FF2B5EF4-FFF2-40B4-BE49-F238E27FC236}">
                  <a16:creationId xmlns:a16="http://schemas.microsoft.com/office/drawing/2014/main" id="{90A73A4F-1605-4AC2-9D9F-8FF691D80808}"/>
                </a:ext>
              </a:extLst>
            </p:cNvPr>
            <p:cNvSpPr/>
            <p:nvPr/>
          </p:nvSpPr>
          <p:spPr bwMode="auto">
            <a:xfrm>
              <a:off x="4057444" y="2859175"/>
              <a:ext cx="147913" cy="160638"/>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Checkmark">
              <a:extLst>
                <a:ext uri="{FF2B5EF4-FFF2-40B4-BE49-F238E27FC236}">
                  <a16:creationId xmlns:a16="http://schemas.microsoft.com/office/drawing/2014/main" id="{426B73BB-2CF7-4A91-9849-68B5D6B3BECF}"/>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023258" y="2593649"/>
              <a:ext cx="160700" cy="248208"/>
            </a:xfrm>
            <a:prstGeom prst="rect">
              <a:avLst/>
            </a:prstGeom>
          </p:spPr>
        </p:pic>
      </p:grpSp>
      <p:grpSp>
        <p:nvGrpSpPr>
          <p:cNvPr id="164" name="Group 3">
            <a:extLst>
              <a:ext uri="{FF2B5EF4-FFF2-40B4-BE49-F238E27FC236}">
                <a16:creationId xmlns:a16="http://schemas.microsoft.com/office/drawing/2014/main" id="{CA25E1E2-2672-432D-AF45-D160FE6A651A}"/>
              </a:ext>
            </a:extLst>
          </p:cNvPr>
          <p:cNvGrpSpPr>
            <a:grpSpLocks/>
          </p:cNvGrpSpPr>
          <p:nvPr/>
        </p:nvGrpSpPr>
        <p:grpSpPr bwMode="auto">
          <a:xfrm rot="5400000">
            <a:off x="4665324" y="3195192"/>
            <a:ext cx="220258" cy="274080"/>
            <a:chOff x="-732872" y="3003091"/>
            <a:chExt cx="1228725" cy="141292"/>
          </a:xfrm>
        </p:grpSpPr>
        <p:cxnSp>
          <p:nvCxnSpPr>
            <p:cNvPr id="165" name="Straight Arrow Connector 164">
              <a:extLst>
                <a:ext uri="{FF2B5EF4-FFF2-40B4-BE49-F238E27FC236}">
                  <a16:creationId xmlns:a16="http://schemas.microsoft.com/office/drawing/2014/main" id="{7BDF12EA-2EE6-4FF2-9CF7-C342AB37EAE8}"/>
                </a:ext>
              </a:extLst>
            </p:cNvPr>
            <p:cNvCxnSpPr/>
            <p:nvPr/>
          </p:nvCxnSpPr>
          <p:spPr>
            <a:xfrm>
              <a:off x="-722633" y="3003091"/>
              <a:ext cx="1218486" cy="0"/>
            </a:xfrm>
            <a:prstGeom prst="straightConnector1">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5D083A56-9322-40DB-9B50-180699D8E028}"/>
                </a:ext>
              </a:extLst>
            </p:cNvPr>
            <p:cNvCxnSpPr/>
            <p:nvPr/>
          </p:nvCxnSpPr>
          <p:spPr>
            <a:xfrm flipH="1">
              <a:off x="-732872" y="3144383"/>
              <a:ext cx="1190326" cy="0"/>
            </a:xfrm>
            <a:prstGeom prst="straightConnector1">
              <a:avLst/>
            </a:prstGeom>
            <a:ln>
              <a:solidFill>
                <a:schemeClr val="bg1"/>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130" name="Group 129">
            <a:extLst>
              <a:ext uri="{FF2B5EF4-FFF2-40B4-BE49-F238E27FC236}">
                <a16:creationId xmlns:a16="http://schemas.microsoft.com/office/drawing/2014/main" id="{318DBC08-914F-4F9D-A87A-D64F3DE6883D}"/>
              </a:ext>
            </a:extLst>
          </p:cNvPr>
          <p:cNvGrpSpPr/>
          <p:nvPr/>
        </p:nvGrpSpPr>
        <p:grpSpPr>
          <a:xfrm>
            <a:off x="7004536" y="2424176"/>
            <a:ext cx="4290722" cy="1171647"/>
            <a:chOff x="5571504" y="2623757"/>
            <a:chExt cx="4290722" cy="1171647"/>
          </a:xfrm>
        </p:grpSpPr>
        <p:grpSp>
          <p:nvGrpSpPr>
            <p:cNvPr id="131" name="Group 54">
              <a:extLst>
                <a:ext uri="{FF2B5EF4-FFF2-40B4-BE49-F238E27FC236}">
                  <a16:creationId xmlns:a16="http://schemas.microsoft.com/office/drawing/2014/main" id="{AF47881B-6314-4D76-A886-748A5F48BFEF}"/>
                </a:ext>
              </a:extLst>
            </p:cNvPr>
            <p:cNvGrpSpPr>
              <a:grpSpLocks/>
            </p:cNvGrpSpPr>
            <p:nvPr/>
          </p:nvGrpSpPr>
          <p:grpSpPr bwMode="auto">
            <a:xfrm>
              <a:off x="5571504" y="2623757"/>
              <a:ext cx="3612664" cy="1171647"/>
              <a:chOff x="5342944" y="3517632"/>
              <a:chExt cx="2656611" cy="914656"/>
            </a:xfrm>
          </p:grpSpPr>
          <p:grpSp>
            <p:nvGrpSpPr>
              <p:cNvPr id="133" name="Group 55">
                <a:extLst>
                  <a:ext uri="{FF2B5EF4-FFF2-40B4-BE49-F238E27FC236}">
                    <a16:creationId xmlns:a16="http://schemas.microsoft.com/office/drawing/2014/main" id="{19503E10-0EA7-4440-8261-D5220E5BF619}"/>
                  </a:ext>
                </a:extLst>
              </p:cNvPr>
              <p:cNvGrpSpPr>
                <a:grpSpLocks/>
              </p:cNvGrpSpPr>
              <p:nvPr/>
            </p:nvGrpSpPr>
            <p:grpSpPr bwMode="auto">
              <a:xfrm>
                <a:off x="7239000" y="3638316"/>
                <a:ext cx="760555" cy="793972"/>
                <a:chOff x="5029200" y="2266716"/>
                <a:chExt cx="760555" cy="793972"/>
              </a:xfrm>
            </p:grpSpPr>
            <p:sp>
              <p:nvSpPr>
                <p:cNvPr id="151" name="Rectangle 150">
                  <a:extLst>
                    <a:ext uri="{FF2B5EF4-FFF2-40B4-BE49-F238E27FC236}">
                      <a16:creationId xmlns:a16="http://schemas.microsoft.com/office/drawing/2014/main" id="{1D8D441C-1B80-44EB-AEE3-8C028D765B8E}"/>
                    </a:ext>
                  </a:extLst>
                </p:cNvPr>
                <p:cNvSpPr/>
                <p:nvPr/>
              </p:nvSpPr>
              <p:spPr>
                <a:xfrm>
                  <a:off x="5029200" y="2266716"/>
                  <a:ext cx="457200" cy="184202"/>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1428">
                      <a:solidFill>
                        <a:schemeClr val="bg1"/>
                      </a:solidFill>
                    </a:rPr>
                    <a:t>Task</a:t>
                  </a:r>
                </a:p>
              </p:txBody>
            </p:sp>
            <p:sp>
              <p:nvSpPr>
                <p:cNvPr id="152" name="Rectangle 151">
                  <a:extLst>
                    <a:ext uri="{FF2B5EF4-FFF2-40B4-BE49-F238E27FC236}">
                      <a16:creationId xmlns:a16="http://schemas.microsoft.com/office/drawing/2014/main" id="{39AC46CB-D3B1-4A9A-B2A6-67074785CB58}"/>
                    </a:ext>
                  </a:extLst>
                </p:cNvPr>
                <p:cNvSpPr/>
                <p:nvPr/>
              </p:nvSpPr>
              <p:spPr>
                <a:xfrm>
                  <a:off x="5029200" y="2571601"/>
                  <a:ext cx="457200" cy="184202"/>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1428">
                      <a:solidFill>
                        <a:schemeClr val="bg1"/>
                      </a:solidFill>
                    </a:rPr>
                    <a:t>Task</a:t>
                  </a:r>
                </a:p>
              </p:txBody>
            </p:sp>
            <p:sp>
              <p:nvSpPr>
                <p:cNvPr id="153" name="Rectangle 152">
                  <a:extLst>
                    <a:ext uri="{FF2B5EF4-FFF2-40B4-BE49-F238E27FC236}">
                      <a16:creationId xmlns:a16="http://schemas.microsoft.com/office/drawing/2014/main" id="{6762E5C2-FC5E-416D-BF76-DB52563ADDE9}"/>
                    </a:ext>
                  </a:extLst>
                </p:cNvPr>
                <p:cNvSpPr/>
                <p:nvPr/>
              </p:nvSpPr>
              <p:spPr>
                <a:xfrm>
                  <a:off x="5029200" y="2876486"/>
                  <a:ext cx="457200" cy="184202"/>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algn="ctr">
                    <a:defRPr/>
                  </a:pPr>
                  <a:r>
                    <a:rPr lang="en-US" sz="1428">
                      <a:solidFill>
                        <a:schemeClr val="bg1"/>
                      </a:solidFill>
                    </a:rPr>
                    <a:t>Task</a:t>
                  </a:r>
                </a:p>
              </p:txBody>
            </p:sp>
            <p:cxnSp>
              <p:nvCxnSpPr>
                <p:cNvPr id="154" name="Straight Arrow Connector 153">
                  <a:extLst>
                    <a:ext uri="{FF2B5EF4-FFF2-40B4-BE49-F238E27FC236}">
                      <a16:creationId xmlns:a16="http://schemas.microsoft.com/office/drawing/2014/main" id="{89343C54-F34D-45D8-912C-7CD1361BE195}"/>
                    </a:ext>
                  </a:extLst>
                </p:cNvPr>
                <p:cNvCxnSpPr>
                  <a:cxnSpLocks/>
                  <a:endCxn id="151" idx="3"/>
                </p:cNvCxnSpPr>
                <p:nvPr/>
              </p:nvCxnSpPr>
              <p:spPr>
                <a:xfrm flipH="1" flipV="1">
                  <a:off x="5486400" y="2358817"/>
                  <a:ext cx="303355" cy="167374"/>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29CF03E5-429D-4C00-9D68-84E34E69B31A}"/>
                    </a:ext>
                  </a:extLst>
                </p:cNvPr>
                <p:cNvCxnSpPr>
                  <a:cxnSpLocks/>
                  <a:endCxn id="152" idx="3"/>
                </p:cNvCxnSpPr>
                <p:nvPr/>
              </p:nvCxnSpPr>
              <p:spPr>
                <a:xfrm flipH="1">
                  <a:off x="5486400" y="2663702"/>
                  <a:ext cx="266700"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6E8C47F3-0A2B-409C-915C-460115719C28}"/>
                    </a:ext>
                  </a:extLst>
                </p:cNvPr>
                <p:cNvCxnSpPr>
                  <a:cxnSpLocks/>
                  <a:endCxn id="153" idx="3"/>
                </p:cNvCxnSpPr>
                <p:nvPr/>
              </p:nvCxnSpPr>
              <p:spPr>
                <a:xfrm flipH="1">
                  <a:off x="5486400" y="2831076"/>
                  <a:ext cx="303355" cy="137511"/>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134" name="Group 56">
                <a:extLst>
                  <a:ext uri="{FF2B5EF4-FFF2-40B4-BE49-F238E27FC236}">
                    <a16:creationId xmlns:a16="http://schemas.microsoft.com/office/drawing/2014/main" id="{CC67F40F-16EA-49D6-AD86-E6FBC364EC54}"/>
                  </a:ext>
                </a:extLst>
              </p:cNvPr>
              <p:cNvGrpSpPr>
                <a:grpSpLocks/>
              </p:cNvGrpSpPr>
              <p:nvPr/>
            </p:nvGrpSpPr>
            <p:grpSpPr bwMode="auto">
              <a:xfrm>
                <a:off x="5342944" y="3517632"/>
                <a:ext cx="2085126" cy="795606"/>
                <a:chOff x="2371144" y="1917432"/>
                <a:chExt cx="2085126" cy="795606"/>
              </a:xfrm>
            </p:grpSpPr>
            <p:sp>
              <p:nvSpPr>
                <p:cNvPr id="146" name="Rectangle 145">
                  <a:extLst>
                    <a:ext uri="{FF2B5EF4-FFF2-40B4-BE49-F238E27FC236}">
                      <a16:creationId xmlns:a16="http://schemas.microsoft.com/office/drawing/2014/main" id="{32E28013-6DB9-44BA-B18E-91A0D5E37BA0}"/>
                    </a:ext>
                  </a:extLst>
                </p:cNvPr>
                <p:cNvSpPr/>
                <p:nvPr/>
              </p:nvSpPr>
              <p:spPr>
                <a:xfrm>
                  <a:off x="2438401" y="2343001"/>
                  <a:ext cx="838200" cy="369992"/>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solidFill>
                        <a:schemeClr val="bg1"/>
                      </a:solidFill>
                    </a:rPr>
                    <a:t>Finalizer</a:t>
                  </a:r>
                </a:p>
              </p:txBody>
            </p:sp>
            <p:sp>
              <p:nvSpPr>
                <p:cNvPr id="147" name="Rectangle 146">
                  <a:extLst>
                    <a:ext uri="{FF2B5EF4-FFF2-40B4-BE49-F238E27FC236}">
                      <a16:creationId xmlns:a16="http://schemas.microsoft.com/office/drawing/2014/main" id="{2017F056-083C-45F8-8ED9-E606037DD87F}"/>
                    </a:ext>
                  </a:extLst>
                </p:cNvPr>
                <p:cNvSpPr/>
                <p:nvPr/>
              </p:nvSpPr>
              <p:spPr>
                <a:xfrm>
                  <a:off x="2438401" y="2114337"/>
                  <a:ext cx="838200" cy="152443"/>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r>
                    <a:rPr lang="en-US" sz="1360">
                      <a:solidFill>
                        <a:schemeClr val="bg1"/>
                      </a:solidFill>
                    </a:rPr>
                    <a:t>Initiator</a:t>
                  </a:r>
                </a:p>
              </p:txBody>
            </p:sp>
            <p:sp>
              <p:nvSpPr>
                <p:cNvPr id="148" name="Freeform 96">
                  <a:extLst>
                    <a:ext uri="{FF2B5EF4-FFF2-40B4-BE49-F238E27FC236}">
                      <a16:creationId xmlns:a16="http://schemas.microsoft.com/office/drawing/2014/main" id="{A0BA1AC1-EC6D-4E54-9353-D58008D1DD3A}"/>
                    </a:ext>
                  </a:extLst>
                </p:cNvPr>
                <p:cNvSpPr/>
                <p:nvPr/>
              </p:nvSpPr>
              <p:spPr>
                <a:xfrm>
                  <a:off x="3048001" y="2419223"/>
                  <a:ext cx="127000" cy="152443"/>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sp>
              <p:nvSpPr>
                <p:cNvPr id="149" name="Rectangle 148">
                  <a:extLst>
                    <a:ext uri="{FF2B5EF4-FFF2-40B4-BE49-F238E27FC236}">
                      <a16:creationId xmlns:a16="http://schemas.microsoft.com/office/drawing/2014/main" id="{137F23AC-FB6E-4F95-AB31-154CF1241434}"/>
                    </a:ext>
                  </a:extLst>
                </p:cNvPr>
                <p:cNvSpPr/>
                <p:nvPr/>
              </p:nvSpPr>
              <p:spPr>
                <a:xfrm>
                  <a:off x="2371726" y="1917432"/>
                  <a:ext cx="2084387" cy="16991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360"/>
                </a:p>
              </p:txBody>
            </p:sp>
          </p:grpSp>
          <p:cxnSp>
            <p:nvCxnSpPr>
              <p:cNvPr id="135" name="Straight Arrow Connector 134">
                <a:extLst>
                  <a:ext uri="{FF2B5EF4-FFF2-40B4-BE49-F238E27FC236}">
                    <a16:creationId xmlns:a16="http://schemas.microsoft.com/office/drawing/2014/main" id="{7A4AFC6D-94EB-41EA-9E9D-73D8333A9112}"/>
                  </a:ext>
                </a:extLst>
              </p:cNvPr>
              <p:cNvCxnSpPr>
                <a:cxnSpLocks/>
                <a:stCxn id="152" idx="1"/>
                <a:endCxn id="146" idx="3"/>
              </p:cNvCxnSpPr>
              <p:nvPr/>
            </p:nvCxnSpPr>
            <p:spPr>
              <a:xfrm flipH="1">
                <a:off x="6248401" y="4035302"/>
                <a:ext cx="990600" cy="93689"/>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7E91B7A6-BC7C-46E1-BCAB-A4C58429EBCD}"/>
                  </a:ext>
                </a:extLst>
              </p:cNvPr>
              <p:cNvCxnSpPr>
                <a:cxnSpLocks/>
                <a:stCxn id="151" idx="1"/>
                <a:endCxn id="146" idx="3"/>
              </p:cNvCxnSpPr>
              <p:nvPr/>
            </p:nvCxnSpPr>
            <p:spPr>
              <a:xfrm flipH="1">
                <a:off x="6248401" y="3730417"/>
                <a:ext cx="990600" cy="398575"/>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4D8423EC-0728-4C27-AFD4-89320A4D1E5B}"/>
                  </a:ext>
                </a:extLst>
              </p:cNvPr>
              <p:cNvCxnSpPr>
                <a:cxnSpLocks/>
                <a:stCxn id="153" idx="1"/>
                <a:endCxn id="146" idx="3"/>
              </p:cNvCxnSpPr>
              <p:nvPr/>
            </p:nvCxnSpPr>
            <p:spPr>
              <a:xfrm flipH="1" flipV="1">
                <a:off x="6248401" y="4128991"/>
                <a:ext cx="990600" cy="211196"/>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8" name="Elbow Connector 86">
                <a:extLst>
                  <a:ext uri="{FF2B5EF4-FFF2-40B4-BE49-F238E27FC236}">
                    <a16:creationId xmlns:a16="http://schemas.microsoft.com/office/drawing/2014/main" id="{A21C95C5-4E3F-43E1-8B09-6502BFC7FA4D}"/>
                  </a:ext>
                </a:extLst>
              </p:cNvPr>
              <p:cNvCxnSpPr>
                <a:cxnSpLocks/>
                <a:stCxn id="147" idx="3"/>
                <a:endCxn id="153" idx="1"/>
              </p:cNvCxnSpPr>
              <p:nvPr/>
            </p:nvCxnSpPr>
            <p:spPr>
              <a:xfrm>
                <a:off x="6248401" y="3790758"/>
                <a:ext cx="990600" cy="549429"/>
              </a:xfrm>
              <a:prstGeom prst="bentConnector3">
                <a:avLst/>
              </a:prstGeom>
              <a:ln>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39" name="Elbow Connector 87">
                <a:extLst>
                  <a:ext uri="{FF2B5EF4-FFF2-40B4-BE49-F238E27FC236}">
                    <a16:creationId xmlns:a16="http://schemas.microsoft.com/office/drawing/2014/main" id="{7C29AF04-71FD-4D05-BA23-D01A579429F3}"/>
                  </a:ext>
                </a:extLst>
              </p:cNvPr>
              <p:cNvCxnSpPr>
                <a:cxnSpLocks/>
                <a:stCxn id="147" idx="3"/>
                <a:endCxn id="151" idx="1"/>
              </p:cNvCxnSpPr>
              <p:nvPr/>
            </p:nvCxnSpPr>
            <p:spPr>
              <a:xfrm flipV="1">
                <a:off x="6248401" y="3730417"/>
                <a:ext cx="990600" cy="60342"/>
              </a:xfrm>
              <a:prstGeom prst="bentConnector3">
                <a:avLst>
                  <a:gd name="adj1" fmla="val 50000"/>
                </a:avLst>
              </a:prstGeom>
              <a:ln>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40" name="Elbow Connector 88">
                <a:extLst>
                  <a:ext uri="{FF2B5EF4-FFF2-40B4-BE49-F238E27FC236}">
                    <a16:creationId xmlns:a16="http://schemas.microsoft.com/office/drawing/2014/main" id="{CF190B7B-72FD-49B2-8FB2-19B94591C264}"/>
                  </a:ext>
                </a:extLst>
              </p:cNvPr>
              <p:cNvCxnSpPr>
                <a:cxnSpLocks/>
                <a:stCxn id="147" idx="3"/>
                <a:endCxn id="152" idx="1"/>
              </p:cNvCxnSpPr>
              <p:nvPr/>
            </p:nvCxnSpPr>
            <p:spPr>
              <a:xfrm>
                <a:off x="6248401" y="3790758"/>
                <a:ext cx="990600" cy="244543"/>
              </a:xfrm>
              <a:prstGeom prst="bentConnector3">
                <a:avLst>
                  <a:gd name="adj1" fmla="val 50000"/>
                </a:avLst>
              </a:prstGeom>
              <a:ln>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41" name="Folded Corner 89">
                <a:extLst>
                  <a:ext uri="{FF2B5EF4-FFF2-40B4-BE49-F238E27FC236}">
                    <a16:creationId xmlns:a16="http://schemas.microsoft.com/office/drawing/2014/main" id="{9C9B284B-C20E-47DD-8830-47A5242DAEEB}"/>
                  </a:ext>
                </a:extLst>
              </p:cNvPr>
              <p:cNvSpPr/>
              <p:nvPr/>
            </p:nvSpPr>
            <p:spPr>
              <a:xfrm>
                <a:off x="6477001" y="3714537"/>
                <a:ext cx="136525" cy="166735"/>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nvGrpSpPr>
              <p:cNvPr id="142" name="Group 118">
                <a:extLst>
                  <a:ext uri="{FF2B5EF4-FFF2-40B4-BE49-F238E27FC236}">
                    <a16:creationId xmlns:a16="http://schemas.microsoft.com/office/drawing/2014/main" id="{9F3CEE1D-2037-4F7F-A8D2-3DE460576834}"/>
                  </a:ext>
                </a:extLst>
              </p:cNvPr>
              <p:cNvGrpSpPr>
                <a:grpSpLocks/>
              </p:cNvGrpSpPr>
              <p:nvPr/>
            </p:nvGrpSpPr>
            <p:grpSpPr bwMode="auto">
              <a:xfrm>
                <a:off x="6629400" y="3790950"/>
                <a:ext cx="304800" cy="600075"/>
                <a:chOff x="3756194" y="1670570"/>
                <a:chExt cx="526376" cy="1259591"/>
              </a:xfrm>
            </p:grpSpPr>
            <p:sp>
              <p:nvSpPr>
                <p:cNvPr id="143" name="Folded Corner 91">
                  <a:extLst>
                    <a:ext uri="{FF2B5EF4-FFF2-40B4-BE49-F238E27FC236}">
                      <a16:creationId xmlns:a16="http://schemas.microsoft.com/office/drawing/2014/main" id="{E5AE03ED-D327-4D0E-B84B-1AF53409D258}"/>
                    </a:ext>
                  </a:extLst>
                </p:cNvPr>
                <p:cNvSpPr/>
                <p:nvPr/>
              </p:nvSpPr>
              <p:spPr>
                <a:xfrm>
                  <a:off x="4027609" y="1670167"/>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144" name="Folded Corner 92">
                  <a:extLst>
                    <a:ext uri="{FF2B5EF4-FFF2-40B4-BE49-F238E27FC236}">
                      <a16:creationId xmlns:a16="http://schemas.microsoft.com/office/drawing/2014/main" id="{0DE39468-A17B-4AC7-86D2-6AFDF443067D}"/>
                    </a:ext>
                  </a:extLst>
                </p:cNvPr>
                <p:cNvSpPr/>
                <p:nvPr/>
              </p:nvSpPr>
              <p:spPr>
                <a:xfrm>
                  <a:off x="3756196" y="2123480"/>
                  <a:ext cx="254964"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145" name="Folded Corner 93">
                  <a:extLst>
                    <a:ext uri="{FF2B5EF4-FFF2-40B4-BE49-F238E27FC236}">
                      <a16:creationId xmlns:a16="http://schemas.microsoft.com/office/drawing/2014/main" id="{3FD4B4E0-8A0F-4CC8-8B63-E13CB608A956}"/>
                    </a:ext>
                  </a:extLst>
                </p:cNvPr>
                <p:cNvSpPr/>
                <p:nvPr/>
              </p:nvSpPr>
              <p:spPr>
                <a:xfrm>
                  <a:off x="4027609" y="2550128"/>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grpSp>
        <p:sp>
          <p:nvSpPr>
            <p:cNvPr id="132" name="Flowchart: Magnetic Disk 131">
              <a:extLst>
                <a:ext uri="{FF2B5EF4-FFF2-40B4-BE49-F238E27FC236}">
                  <a16:creationId xmlns:a16="http://schemas.microsoft.com/office/drawing/2014/main" id="{E6D93C6C-F01F-4BC2-BED5-2BBEB9B34753}"/>
                </a:ext>
              </a:extLst>
            </p:cNvPr>
            <p:cNvSpPr/>
            <p:nvPr/>
          </p:nvSpPr>
          <p:spPr>
            <a:xfrm>
              <a:off x="9247961" y="2998395"/>
              <a:ext cx="614265" cy="555574"/>
            </a:xfrm>
            <a:prstGeom prst="flowChartMagneticDisk">
              <a:avLst/>
            </a:prstGeom>
            <a:solidFill>
              <a:schemeClr val="accent2"/>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168" name="Group 3">
            <a:extLst>
              <a:ext uri="{FF2B5EF4-FFF2-40B4-BE49-F238E27FC236}">
                <a16:creationId xmlns:a16="http://schemas.microsoft.com/office/drawing/2014/main" id="{FA2AA9C3-4B25-4257-A5F1-CD368093CD35}"/>
              </a:ext>
            </a:extLst>
          </p:cNvPr>
          <p:cNvGrpSpPr>
            <a:grpSpLocks/>
          </p:cNvGrpSpPr>
          <p:nvPr/>
        </p:nvGrpSpPr>
        <p:grpSpPr bwMode="auto">
          <a:xfrm>
            <a:off x="5636419" y="3595823"/>
            <a:ext cx="455232" cy="205199"/>
            <a:chOff x="-732872" y="3003091"/>
            <a:chExt cx="1228725" cy="141292"/>
          </a:xfrm>
        </p:grpSpPr>
        <p:cxnSp>
          <p:nvCxnSpPr>
            <p:cNvPr id="169" name="Straight Arrow Connector 168">
              <a:extLst>
                <a:ext uri="{FF2B5EF4-FFF2-40B4-BE49-F238E27FC236}">
                  <a16:creationId xmlns:a16="http://schemas.microsoft.com/office/drawing/2014/main" id="{52A3FE78-E0CA-4634-8402-6052BE7DA468}"/>
                </a:ext>
              </a:extLst>
            </p:cNvPr>
            <p:cNvCxnSpPr/>
            <p:nvPr/>
          </p:nvCxnSpPr>
          <p:spPr>
            <a:xfrm>
              <a:off x="-722633" y="3003091"/>
              <a:ext cx="1218486"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9A3EE3FD-08EA-4122-81CA-468224F8040E}"/>
                </a:ext>
              </a:extLst>
            </p:cNvPr>
            <p:cNvCxnSpPr/>
            <p:nvPr/>
          </p:nvCxnSpPr>
          <p:spPr>
            <a:xfrm flipH="1">
              <a:off x="-732872" y="3144383"/>
              <a:ext cx="1190326"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73" name="Folded Corner 89">
            <a:extLst>
              <a:ext uri="{FF2B5EF4-FFF2-40B4-BE49-F238E27FC236}">
                <a16:creationId xmlns:a16="http://schemas.microsoft.com/office/drawing/2014/main" id="{30B41F62-CB25-4A43-9527-DA736FA08CD8}"/>
              </a:ext>
            </a:extLst>
          </p:cNvPr>
          <p:cNvSpPr/>
          <p:nvPr/>
        </p:nvSpPr>
        <p:spPr bwMode="auto">
          <a:xfrm>
            <a:off x="5733808" y="3311047"/>
            <a:ext cx="185657" cy="2135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174" name="Folded Corner 89">
            <a:extLst>
              <a:ext uri="{FF2B5EF4-FFF2-40B4-BE49-F238E27FC236}">
                <a16:creationId xmlns:a16="http://schemas.microsoft.com/office/drawing/2014/main" id="{32B6D13E-BFF2-4402-A0F4-F0B8D57474C5}"/>
              </a:ext>
            </a:extLst>
          </p:cNvPr>
          <p:cNvSpPr/>
          <p:nvPr/>
        </p:nvSpPr>
        <p:spPr bwMode="auto">
          <a:xfrm>
            <a:off x="5719569" y="3928460"/>
            <a:ext cx="185657" cy="2135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175" name="Content Placeholder 7">
            <a:extLst>
              <a:ext uri="{FF2B5EF4-FFF2-40B4-BE49-F238E27FC236}">
                <a16:creationId xmlns:a16="http://schemas.microsoft.com/office/drawing/2014/main" id="{294E5F08-ED95-4540-9E5F-BB618CF8BEB6}"/>
              </a:ext>
            </a:extLst>
          </p:cNvPr>
          <p:cNvSpPr txBox="1">
            <a:spLocks/>
          </p:cNvSpPr>
          <p:nvPr/>
        </p:nvSpPr>
        <p:spPr bwMode="auto">
          <a:xfrm>
            <a:off x="6422947" y="4246649"/>
            <a:ext cx="5741256" cy="389124"/>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Clr>
                <a:schemeClr val="tx2">
                  <a:lumMod val="40000"/>
                  <a:lumOff val="60000"/>
                </a:schemeClr>
              </a:buClr>
              <a:buNone/>
            </a:pPr>
            <a:r>
              <a:rPr lang="en-US" sz="1400">
                <a:solidFill>
                  <a:schemeClr val="tx1"/>
                </a:solidFill>
                <a:latin typeface="Arial" charset="0"/>
              </a:rPr>
              <a:t>SQL Server, Teradata, Hadoop, Hadoop MapReduce, HDInsight</a:t>
            </a:r>
          </a:p>
        </p:txBody>
      </p:sp>
      <p:sp>
        <p:nvSpPr>
          <p:cNvPr id="176" name="Text Placeholder 1">
            <a:extLst>
              <a:ext uri="{FF2B5EF4-FFF2-40B4-BE49-F238E27FC236}">
                <a16:creationId xmlns:a16="http://schemas.microsoft.com/office/drawing/2014/main" id="{85039B15-93D9-4084-AA14-DEE6ED829127}"/>
              </a:ext>
            </a:extLst>
          </p:cNvPr>
          <p:cNvSpPr txBox="1">
            <a:spLocks/>
          </p:cNvSpPr>
          <p:nvPr/>
        </p:nvSpPr>
        <p:spPr>
          <a:xfrm>
            <a:off x="764752" y="1036100"/>
            <a:ext cx="6303445"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a:t>RevoScaleR Remote Execution</a:t>
            </a:r>
          </a:p>
        </p:txBody>
      </p:sp>
    </p:spTree>
    <p:extLst>
      <p:ext uri="{BB962C8B-B14F-4D97-AF65-F5344CB8AC3E}">
        <p14:creationId xmlns:p14="http://schemas.microsoft.com/office/powerpoint/2010/main" val="34051575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Remote Execution in MapReduce in script</a:t>
            </a:r>
          </a:p>
        </p:txBody>
      </p:sp>
      <p:sp>
        <p:nvSpPr>
          <p:cNvPr id="2" name="Text Placeholder 1"/>
          <p:cNvSpPr>
            <a:spLocks noGrp="1"/>
          </p:cNvSpPr>
          <p:nvPr>
            <p:ph type="body" sz="quarter" idx="4294967295"/>
          </p:nvPr>
        </p:nvSpPr>
        <p:spPr>
          <a:xfrm>
            <a:off x="277003" y="2524125"/>
            <a:ext cx="11887200" cy="3644075"/>
          </a:xfrm>
        </p:spPr>
        <p:txBody>
          <a:bodyPr/>
          <a:lstStyle/>
          <a:p>
            <a:pPr marL="0" indent="0">
              <a:buNone/>
            </a:pPr>
            <a:r>
              <a:rPr lang="en-US"/>
              <a:t>Sample R Script:</a:t>
            </a:r>
          </a:p>
          <a:p>
            <a:pPr marL="0" indent="0">
              <a:buNone/>
            </a:pPr>
            <a:endParaRPr lang="en-US"/>
          </a:p>
          <a:p>
            <a:pPr marL="215812" lvl="1" indent="0">
              <a:buNone/>
            </a:pPr>
            <a:r>
              <a:rPr lang="en-US" err="1">
                <a:solidFill>
                  <a:schemeClr val="accent2"/>
                </a:solidFill>
                <a:latin typeface="Courier New" panose="02070309020205020404" pitchFamily="49" charset="0"/>
                <a:cs typeface="Courier New" panose="02070309020205020404" pitchFamily="49" charset="0"/>
              </a:rPr>
              <a:t>rxSetComputeContext</a:t>
            </a:r>
            <a:r>
              <a:rPr lang="en-US">
                <a:solidFill>
                  <a:schemeClr val="accent2"/>
                </a:solidFill>
                <a:latin typeface="Courier New" panose="02070309020205020404" pitchFamily="49" charset="0"/>
                <a:cs typeface="Courier New" panose="02070309020205020404" pitchFamily="49" charset="0"/>
              </a:rPr>
              <a:t>(</a:t>
            </a:r>
            <a:r>
              <a:rPr lang="en-US" err="1">
                <a:solidFill>
                  <a:schemeClr val="accent2"/>
                </a:solidFill>
                <a:latin typeface="Courier New" panose="02070309020205020404" pitchFamily="49" charset="0"/>
                <a:cs typeface="Courier New" panose="02070309020205020404" pitchFamily="49" charset="0"/>
              </a:rPr>
              <a:t>RxHadoopMR</a:t>
            </a:r>
            <a:r>
              <a:rPr lang="en-US">
                <a:solidFill>
                  <a:schemeClr val="accent2"/>
                </a:solidFill>
                <a:latin typeface="Courier New" panose="02070309020205020404" pitchFamily="49" charset="0"/>
                <a:cs typeface="Courier New" panose="02070309020205020404" pitchFamily="49" charset="0"/>
              </a:rPr>
              <a:t>(…))</a:t>
            </a:r>
          </a:p>
          <a:p>
            <a:pPr marL="215812" lvl="1" indent="0">
              <a:buNone/>
            </a:pPr>
            <a:r>
              <a:rPr lang="en-US" err="1">
                <a:latin typeface="Courier New" panose="02070309020205020404" pitchFamily="49" charset="0"/>
                <a:cs typeface="Courier New" panose="02070309020205020404" pitchFamily="49" charset="0"/>
              </a:rPr>
              <a:t>inData</a:t>
            </a:r>
            <a:r>
              <a:rPr lang="en-US">
                <a:latin typeface="Courier New" panose="02070309020205020404" pitchFamily="49" charset="0"/>
                <a:cs typeface="Courier New" panose="02070309020205020404" pitchFamily="49" charset="0"/>
              </a:rPr>
              <a:t> &lt;- </a:t>
            </a:r>
            <a:r>
              <a:rPr lang="en-US" err="1">
                <a:latin typeface="Courier New" panose="02070309020205020404" pitchFamily="49" charset="0"/>
                <a:cs typeface="Courier New" panose="02070309020205020404" pitchFamily="49" charset="0"/>
              </a:rPr>
              <a:t>RxTextData</a:t>
            </a:r>
            <a:r>
              <a:rPr lang="en-US">
                <a:latin typeface="Courier New" panose="02070309020205020404" pitchFamily="49" charset="0"/>
                <a:cs typeface="Courier New" panose="02070309020205020404" pitchFamily="49" charset="0"/>
              </a:rPr>
              <a:t>(“/ds/AirOnTime.csv”, </a:t>
            </a:r>
            <a:r>
              <a:rPr lang="en-US" err="1">
                <a:latin typeface="Courier New" panose="02070309020205020404" pitchFamily="49" charset="0"/>
                <a:cs typeface="Courier New" panose="02070309020205020404" pitchFamily="49" charset="0"/>
              </a:rPr>
              <a:t>fileSystem</a:t>
            </a:r>
            <a:r>
              <a:rPr lang="en-US">
                <a:latin typeface="Courier New" panose="02070309020205020404" pitchFamily="49" charset="0"/>
                <a:cs typeface="Courier New" panose="02070309020205020404" pitchFamily="49" charset="0"/>
              </a:rPr>
              <a:t> = </a:t>
            </a:r>
            <a:r>
              <a:rPr lang="en-US" err="1">
                <a:latin typeface="Courier New" panose="02070309020205020404" pitchFamily="49" charset="0"/>
                <a:cs typeface="Courier New" panose="02070309020205020404" pitchFamily="49" charset="0"/>
              </a:rPr>
              <a:t>hdfsFS</a:t>
            </a:r>
            <a:r>
              <a:rPr lang="en-US">
                <a:latin typeface="Courier New" panose="02070309020205020404" pitchFamily="49" charset="0"/>
                <a:cs typeface="Courier New" panose="02070309020205020404" pitchFamily="49" charset="0"/>
              </a:rPr>
              <a:t>)</a:t>
            </a:r>
          </a:p>
          <a:p>
            <a:pPr marL="215812" lvl="1" indent="0">
              <a:buNone/>
            </a:pPr>
            <a:r>
              <a:rPr lang="en-US">
                <a:latin typeface="Courier New" panose="02070309020205020404" pitchFamily="49" charset="0"/>
                <a:cs typeface="Courier New" panose="02070309020205020404" pitchFamily="49" charset="0"/>
              </a:rPr>
              <a:t>model &lt;- </a:t>
            </a:r>
            <a:r>
              <a:rPr lang="en-US" err="1">
                <a:latin typeface="Courier New" panose="02070309020205020404" pitchFamily="49" charset="0"/>
                <a:cs typeface="Courier New" panose="02070309020205020404" pitchFamily="49" charset="0"/>
              </a:rPr>
              <a:t>rxLogit</a:t>
            </a:r>
            <a:r>
              <a:rPr lang="en-US">
                <a:latin typeface="Courier New" panose="02070309020205020404" pitchFamily="49" charset="0"/>
                <a:cs typeface="Courier New" panose="02070309020205020404" pitchFamily="49" charset="0"/>
              </a:rPr>
              <a:t>(DEP_DEL15 ~ DAY_OF_WEEK + UNIQUE_CARRIER, data = </a:t>
            </a:r>
            <a:r>
              <a:rPr lang="en-US" err="1">
                <a:latin typeface="Courier New" panose="02070309020205020404" pitchFamily="49" charset="0"/>
                <a:cs typeface="Courier New" panose="02070309020205020404" pitchFamily="49" charset="0"/>
              </a:rPr>
              <a:t>inData</a:t>
            </a:r>
            <a:r>
              <a:rPr lang="en-US">
                <a:latin typeface="Courier New" panose="02070309020205020404" pitchFamily="49" charset="0"/>
                <a:cs typeface="Courier New" panose="02070309020205020404" pitchFamily="49" charset="0"/>
              </a:rPr>
              <a:t>)</a:t>
            </a:r>
          </a:p>
          <a:p>
            <a:endParaRPr lang="en-US"/>
          </a:p>
        </p:txBody>
      </p:sp>
      <p:sp>
        <p:nvSpPr>
          <p:cNvPr id="4" name="Oval Callout 3"/>
          <p:cNvSpPr/>
          <p:nvPr/>
        </p:nvSpPr>
        <p:spPr>
          <a:xfrm>
            <a:off x="5365110" y="1836615"/>
            <a:ext cx="2381099" cy="983177"/>
          </a:xfrm>
          <a:prstGeom prst="wedgeEllipseCallout">
            <a:avLst>
              <a:gd name="adj1" fmla="val -48382"/>
              <a:gd name="adj2" fmla="val 148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Define Our Compute Context</a:t>
            </a:r>
          </a:p>
        </p:txBody>
      </p:sp>
      <p:sp>
        <p:nvSpPr>
          <p:cNvPr id="5" name="Oval Callout 4"/>
          <p:cNvSpPr/>
          <p:nvPr/>
        </p:nvSpPr>
        <p:spPr>
          <a:xfrm>
            <a:off x="7746209" y="2524125"/>
            <a:ext cx="2652764" cy="845029"/>
          </a:xfrm>
          <a:prstGeom prst="wedgeEllipseCallout">
            <a:avLst>
              <a:gd name="adj1" fmla="val -38533"/>
              <a:gd name="adj2" fmla="val 1511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Define Data Source</a:t>
            </a:r>
          </a:p>
        </p:txBody>
      </p:sp>
      <p:sp>
        <p:nvSpPr>
          <p:cNvPr id="6" name="Oval Callout 5"/>
          <p:cNvSpPr/>
          <p:nvPr/>
        </p:nvSpPr>
        <p:spPr>
          <a:xfrm>
            <a:off x="6826281" y="5531710"/>
            <a:ext cx="2246310" cy="861275"/>
          </a:xfrm>
          <a:prstGeom prst="wedgeEllipseCallout">
            <a:avLst>
              <a:gd name="adj1" fmla="val -62349"/>
              <a:gd name="adj2" fmla="val -83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Train Predictive Model</a:t>
            </a:r>
          </a:p>
        </p:txBody>
      </p:sp>
    </p:spTree>
    <p:extLst>
      <p:ext uri="{BB962C8B-B14F-4D97-AF65-F5344CB8AC3E}">
        <p14:creationId xmlns:p14="http://schemas.microsoft.com/office/powerpoint/2010/main" val="16312443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Remote Execution in Spark/Hadoop in script</a:t>
            </a:r>
          </a:p>
        </p:txBody>
      </p:sp>
      <p:sp>
        <p:nvSpPr>
          <p:cNvPr id="8" name="Oval Callout 7"/>
          <p:cNvSpPr/>
          <p:nvPr/>
        </p:nvSpPr>
        <p:spPr>
          <a:xfrm>
            <a:off x="9229285" y="2264345"/>
            <a:ext cx="2593699" cy="1016147"/>
          </a:xfrm>
          <a:prstGeom prst="wedgeEllipseCallout">
            <a:avLst>
              <a:gd name="adj1" fmla="val -45770"/>
              <a:gd name="adj2" fmla="val 1206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Keep other code unchanged</a:t>
            </a:r>
          </a:p>
        </p:txBody>
      </p:sp>
      <p:sp>
        <p:nvSpPr>
          <p:cNvPr id="12" name="Text Placeholder 1"/>
          <p:cNvSpPr txBox="1">
            <a:spLocks/>
          </p:cNvSpPr>
          <p:nvPr/>
        </p:nvSpPr>
        <p:spPr>
          <a:xfrm>
            <a:off x="274639" y="2524125"/>
            <a:ext cx="12161836" cy="364407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t>Sample R Script:</a:t>
            </a:r>
          </a:p>
          <a:p>
            <a:pPr marL="0" indent="0">
              <a:buFont typeface="Arial" pitchFamily="34" charset="0"/>
              <a:buNone/>
            </a:pPr>
            <a:endParaRPr lang="en-US">
              <a:solidFill>
                <a:srgbClr val="0070C0"/>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err="1">
                <a:solidFill>
                  <a:srgbClr val="0070C0"/>
                </a:solidFill>
                <a:latin typeface="Courier New" panose="02070309020205020404" pitchFamily="49" charset="0"/>
                <a:cs typeface="Courier New" panose="02070309020205020404" pitchFamily="49" charset="0"/>
              </a:rPr>
              <a:t>rxSetComputeContext</a:t>
            </a:r>
            <a:r>
              <a:rPr lang="en-US" sz="2400">
                <a:solidFill>
                  <a:srgbClr val="0070C0"/>
                </a:solidFill>
                <a:latin typeface="Courier New" panose="02070309020205020404" pitchFamily="49" charset="0"/>
                <a:cs typeface="Courier New" panose="02070309020205020404" pitchFamily="49" charset="0"/>
              </a:rPr>
              <a:t>(RxSpark(…))</a:t>
            </a:r>
          </a:p>
          <a:p>
            <a:pPr marL="215812" lvl="1" indent="0">
              <a:buNone/>
            </a:pPr>
            <a:r>
              <a:rPr lang="en-US" err="1">
                <a:latin typeface="Courier New" panose="02070309020205020404" pitchFamily="49" charset="0"/>
                <a:cs typeface="Courier New" panose="02070309020205020404" pitchFamily="49" charset="0"/>
              </a:rPr>
              <a:t>inData</a:t>
            </a:r>
            <a:r>
              <a:rPr lang="en-US">
                <a:latin typeface="Courier New" panose="02070309020205020404" pitchFamily="49" charset="0"/>
                <a:cs typeface="Courier New" panose="02070309020205020404" pitchFamily="49" charset="0"/>
              </a:rPr>
              <a:t> &lt;- </a:t>
            </a:r>
            <a:r>
              <a:rPr lang="en-US" err="1">
                <a:latin typeface="Courier New" panose="02070309020205020404" pitchFamily="49" charset="0"/>
                <a:cs typeface="Courier New" panose="02070309020205020404" pitchFamily="49" charset="0"/>
              </a:rPr>
              <a:t>RxTextData</a:t>
            </a:r>
            <a:r>
              <a:rPr lang="en-US">
                <a:latin typeface="Courier New" panose="02070309020205020404" pitchFamily="49" charset="0"/>
                <a:cs typeface="Courier New" panose="02070309020205020404" pitchFamily="49" charset="0"/>
              </a:rPr>
              <a:t>(“/ds/AirOnTime.csv”, </a:t>
            </a:r>
            <a:r>
              <a:rPr lang="en-US" err="1">
                <a:latin typeface="Courier New" panose="02070309020205020404" pitchFamily="49" charset="0"/>
                <a:cs typeface="Courier New" panose="02070309020205020404" pitchFamily="49" charset="0"/>
              </a:rPr>
              <a:t>fileSystem</a:t>
            </a:r>
            <a:r>
              <a:rPr lang="en-US">
                <a:latin typeface="Courier New" panose="02070309020205020404" pitchFamily="49" charset="0"/>
                <a:cs typeface="Courier New" panose="02070309020205020404" pitchFamily="49" charset="0"/>
              </a:rPr>
              <a:t> = </a:t>
            </a:r>
            <a:r>
              <a:rPr lang="en-US" err="1">
                <a:latin typeface="Courier New" panose="02070309020205020404" pitchFamily="49" charset="0"/>
                <a:cs typeface="Courier New" panose="02070309020205020404" pitchFamily="49" charset="0"/>
              </a:rPr>
              <a:t>hdfsFS</a:t>
            </a:r>
            <a:r>
              <a:rPr lang="en-US">
                <a:latin typeface="Courier New" panose="02070309020205020404" pitchFamily="49" charset="0"/>
                <a:cs typeface="Courier New" panose="02070309020205020404" pitchFamily="49" charset="0"/>
              </a:rPr>
              <a:t>)</a:t>
            </a:r>
          </a:p>
          <a:p>
            <a:pPr marL="215812" lvl="1" indent="0">
              <a:buNone/>
            </a:pPr>
            <a:r>
              <a:rPr lang="en-US">
                <a:latin typeface="Courier New" panose="02070309020205020404" pitchFamily="49" charset="0"/>
                <a:cs typeface="Courier New" panose="02070309020205020404" pitchFamily="49" charset="0"/>
              </a:rPr>
              <a:t>model &lt;- </a:t>
            </a:r>
            <a:r>
              <a:rPr lang="en-US" err="1">
                <a:latin typeface="Courier New" panose="02070309020205020404" pitchFamily="49" charset="0"/>
                <a:cs typeface="Courier New" panose="02070309020205020404" pitchFamily="49" charset="0"/>
              </a:rPr>
              <a:t>rxLogit</a:t>
            </a:r>
            <a:r>
              <a:rPr lang="en-US">
                <a:latin typeface="Courier New" panose="02070309020205020404" pitchFamily="49" charset="0"/>
                <a:cs typeface="Courier New" panose="02070309020205020404" pitchFamily="49" charset="0"/>
              </a:rPr>
              <a:t>(DEP_DEL15 ~ DAY_OF_WEEK + UNIQUE_CARRIER, data = </a:t>
            </a:r>
            <a:r>
              <a:rPr lang="en-US" err="1">
                <a:latin typeface="Courier New" panose="02070309020205020404" pitchFamily="49" charset="0"/>
                <a:cs typeface="Courier New" panose="02070309020205020404" pitchFamily="49" charset="0"/>
              </a:rPr>
              <a:t>inData</a:t>
            </a:r>
            <a:r>
              <a:rPr lang="en-US">
                <a:latin typeface="Courier New" panose="02070309020205020404" pitchFamily="49" charset="0"/>
                <a:cs typeface="Courier New" panose="02070309020205020404" pitchFamily="49" charset="0"/>
              </a:rPr>
              <a:t>)</a:t>
            </a:r>
          </a:p>
          <a:p>
            <a:endParaRPr lang="en-US"/>
          </a:p>
        </p:txBody>
      </p:sp>
      <p:sp>
        <p:nvSpPr>
          <p:cNvPr id="13" name="Oval Callout 12"/>
          <p:cNvSpPr/>
          <p:nvPr/>
        </p:nvSpPr>
        <p:spPr>
          <a:xfrm>
            <a:off x="5365110" y="1836615"/>
            <a:ext cx="2381099" cy="983177"/>
          </a:xfrm>
          <a:prstGeom prst="wedgeEllipseCallout">
            <a:avLst>
              <a:gd name="adj1" fmla="val -48382"/>
              <a:gd name="adj2" fmla="val 148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Change the Compute Context</a:t>
            </a:r>
          </a:p>
        </p:txBody>
      </p:sp>
    </p:spTree>
    <p:extLst>
      <p:ext uri="{BB962C8B-B14F-4D97-AF65-F5344CB8AC3E}">
        <p14:creationId xmlns:p14="http://schemas.microsoft.com/office/powerpoint/2010/main" val="47348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884" y="3379171"/>
            <a:ext cx="1972748" cy="18019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44" name="Rectangle 43"/>
          <p:cNvSpPr/>
          <p:nvPr/>
        </p:nvSpPr>
        <p:spPr>
          <a:xfrm>
            <a:off x="1970787" y="3379171"/>
            <a:ext cx="1985628" cy="1801959"/>
          </a:xfrm>
          <a:prstGeom prst="rect">
            <a:avLst/>
          </a:prstGeom>
          <a:solidFill>
            <a:srgbClr val="22B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45" name="Rectangle 44"/>
          <p:cNvSpPr/>
          <p:nvPr/>
        </p:nvSpPr>
        <p:spPr>
          <a:xfrm>
            <a:off x="3953268" y="3379101"/>
            <a:ext cx="2057617" cy="17914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46" name="Rectangle 45"/>
          <p:cNvSpPr/>
          <p:nvPr/>
        </p:nvSpPr>
        <p:spPr>
          <a:xfrm>
            <a:off x="6007259" y="3344360"/>
            <a:ext cx="2105749" cy="183677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47" name="Rectangle 46"/>
          <p:cNvSpPr/>
          <p:nvPr/>
        </p:nvSpPr>
        <p:spPr>
          <a:xfrm>
            <a:off x="8113008" y="3361501"/>
            <a:ext cx="2208411" cy="18196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22" name="Rectangle 21"/>
          <p:cNvSpPr/>
          <p:nvPr/>
        </p:nvSpPr>
        <p:spPr>
          <a:xfrm>
            <a:off x="884" y="1601457"/>
            <a:ext cx="1974342" cy="1784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38" name="Rectangle 37"/>
          <p:cNvSpPr/>
          <p:nvPr/>
        </p:nvSpPr>
        <p:spPr>
          <a:xfrm>
            <a:off x="1986512" y="1587784"/>
            <a:ext cx="1962942" cy="1792067"/>
          </a:xfrm>
          <a:prstGeom prst="rect">
            <a:avLst/>
          </a:prstGeom>
          <a:solidFill>
            <a:srgbClr val="004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39" name="Rectangle 38"/>
          <p:cNvSpPr/>
          <p:nvPr/>
        </p:nvSpPr>
        <p:spPr>
          <a:xfrm>
            <a:off x="3945128" y="1597802"/>
            <a:ext cx="2071576" cy="1781368"/>
          </a:xfrm>
          <a:prstGeom prst="rect">
            <a:avLst/>
          </a:prstGeom>
          <a:solidFill>
            <a:srgbClr val="791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40" name="Rectangle 39"/>
          <p:cNvSpPr/>
          <p:nvPr/>
        </p:nvSpPr>
        <p:spPr>
          <a:xfrm>
            <a:off x="6010885" y="1604753"/>
            <a:ext cx="2105535" cy="17672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51" name="Rectangle 50"/>
          <p:cNvSpPr/>
          <p:nvPr/>
        </p:nvSpPr>
        <p:spPr>
          <a:xfrm>
            <a:off x="8128514" y="1597352"/>
            <a:ext cx="2208411" cy="1773815"/>
          </a:xfrm>
          <a:prstGeom prst="rect">
            <a:avLst/>
          </a:prstGeom>
          <a:solidFill>
            <a:srgbClr val="56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grpSp>
        <p:nvGrpSpPr>
          <p:cNvPr id="5" name="Group 4"/>
          <p:cNvGrpSpPr/>
          <p:nvPr/>
        </p:nvGrpSpPr>
        <p:grpSpPr>
          <a:xfrm>
            <a:off x="-17187" y="1794899"/>
            <a:ext cx="2031113" cy="1435171"/>
            <a:chOff x="151477" y="1769189"/>
            <a:chExt cx="1493601" cy="1055368"/>
          </a:xfrm>
        </p:grpSpPr>
        <p:sp>
          <p:nvSpPr>
            <p:cNvPr id="68" name="TextBox 67"/>
            <p:cNvSpPr txBox="1"/>
            <p:nvPr/>
          </p:nvSpPr>
          <p:spPr>
            <a:xfrm>
              <a:off x="151477" y="2529284"/>
              <a:ext cx="1493601" cy="295273"/>
            </a:xfrm>
            <a:prstGeom prst="rect">
              <a:avLst/>
            </a:prstGeom>
            <a:noFill/>
          </p:spPr>
          <p:txBody>
            <a:bodyPr wrap="square" rtlCol="0">
              <a:spAutoFit/>
            </a:bodyPr>
            <a:lstStyle/>
            <a:p>
              <a:pPr algn="ctr" defTabSz="1243401">
                <a:lnSpc>
                  <a:spcPct val="120000"/>
                </a:lnSpc>
                <a:defRPr/>
              </a:pPr>
              <a:r>
                <a:rPr lang="en-US" sz="1632" kern="0">
                  <a:solidFill>
                    <a:prstClr val="white"/>
                  </a:solidFill>
                  <a:latin typeface="Segoe UI Light" panose="020B0502040204020203" pitchFamily="34" charset="0"/>
                  <a:cs typeface="Segoe UI Light" panose="020B0502040204020203" pitchFamily="34" charset="0"/>
                </a:rPr>
                <a:t>SQL Server + R</a:t>
              </a:r>
              <a:endParaRPr lang="en-US" sz="1088" kern="0">
                <a:solidFill>
                  <a:prstClr val="white"/>
                </a:solidFill>
                <a:latin typeface="Segoe UI Light" panose="020B0502040204020203" pitchFamily="34" charset="0"/>
                <a:cs typeface="Segoe UI Light" panose="020B0502040204020203" pitchFamily="34" charset="0"/>
              </a:endParaRPr>
            </a:p>
          </p:txBody>
        </p:sp>
        <p:pic>
          <p:nvPicPr>
            <p:cNvPr id="48" name="Picture 2" descr="Image result for Azure sql db log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769189"/>
              <a:ext cx="1188216" cy="6238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1910167" y="1927787"/>
            <a:ext cx="1992014" cy="1305781"/>
            <a:chOff x="1988640" y="1885950"/>
            <a:chExt cx="1493601" cy="960220"/>
          </a:xfrm>
        </p:grpSpPr>
        <p:sp>
          <p:nvSpPr>
            <p:cNvPr id="70" name="TextBox 69"/>
            <p:cNvSpPr txBox="1"/>
            <p:nvPr/>
          </p:nvSpPr>
          <p:spPr>
            <a:xfrm>
              <a:off x="1988640" y="2550897"/>
              <a:ext cx="1493601" cy="295273"/>
            </a:xfrm>
            <a:prstGeom prst="rect">
              <a:avLst/>
            </a:prstGeom>
            <a:noFill/>
          </p:spPr>
          <p:txBody>
            <a:bodyPr wrap="square" rtlCol="0">
              <a:spAutoFit/>
            </a:bodyPr>
            <a:lstStyle/>
            <a:p>
              <a:pPr algn="ctr" defTabSz="1243401">
                <a:lnSpc>
                  <a:spcPct val="120000"/>
                </a:lnSpc>
                <a:defRPr/>
              </a:pPr>
              <a:r>
                <a:rPr lang="en-US" sz="1632" kern="0">
                  <a:solidFill>
                    <a:prstClr val="white"/>
                  </a:solidFill>
                  <a:latin typeface="Segoe UI Light" panose="020B0502040204020203" pitchFamily="34" charset="0"/>
                  <a:cs typeface="Segoe UI Light" panose="020B0502040204020203" pitchFamily="34" charset="0"/>
                </a:rPr>
                <a:t>Microsoft R Server</a:t>
              </a:r>
              <a:endParaRPr lang="en-US" sz="1088" kern="0">
                <a:solidFill>
                  <a:prstClr val="white"/>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rotWithShape="1">
            <a:blip r:embed="rId5"/>
            <a:srcRect t="10753" b="1"/>
            <a:stretch/>
          </p:blipFill>
          <p:spPr>
            <a:xfrm>
              <a:off x="2118293" y="1885950"/>
              <a:ext cx="1234295" cy="443759"/>
            </a:xfrm>
            <a:prstGeom prst="rect">
              <a:avLst/>
            </a:prstGeom>
          </p:spPr>
        </p:pic>
      </p:grpSp>
      <p:grpSp>
        <p:nvGrpSpPr>
          <p:cNvPr id="7" name="Group 6"/>
          <p:cNvGrpSpPr/>
          <p:nvPr/>
        </p:nvGrpSpPr>
        <p:grpSpPr>
          <a:xfrm>
            <a:off x="3902181" y="1742533"/>
            <a:ext cx="2031113" cy="1463807"/>
            <a:chOff x="3829116" y="1790597"/>
            <a:chExt cx="1493601" cy="1076427"/>
          </a:xfrm>
        </p:grpSpPr>
        <p:sp>
          <p:nvSpPr>
            <p:cNvPr id="72" name="TextBox 71"/>
            <p:cNvSpPr txBox="1"/>
            <p:nvPr/>
          </p:nvSpPr>
          <p:spPr>
            <a:xfrm>
              <a:off x="3829116" y="2571750"/>
              <a:ext cx="1493601" cy="295274"/>
            </a:xfrm>
            <a:prstGeom prst="rect">
              <a:avLst/>
            </a:prstGeom>
            <a:noFill/>
          </p:spPr>
          <p:txBody>
            <a:bodyPr wrap="square" rtlCol="0">
              <a:spAutoFit/>
            </a:bodyPr>
            <a:lstStyle/>
            <a:p>
              <a:pPr algn="ctr" defTabSz="1243401">
                <a:lnSpc>
                  <a:spcPct val="120000"/>
                </a:lnSpc>
                <a:defRPr/>
              </a:pPr>
              <a:r>
                <a:rPr lang="en-US" sz="1632" kern="0">
                  <a:solidFill>
                    <a:prstClr val="white"/>
                  </a:solidFill>
                  <a:latin typeface="Segoe UI Light" panose="020B0502040204020203" pitchFamily="34" charset="0"/>
                  <a:cs typeface="Segoe UI Light" panose="020B0502040204020203" pitchFamily="34" charset="0"/>
                </a:rPr>
                <a:t>Hadoop + R</a:t>
              </a:r>
              <a:endParaRPr lang="en-US" sz="1088" kern="0">
                <a:solidFill>
                  <a:prstClr val="white"/>
                </a:solidFill>
                <a:latin typeface="Segoe UI Light" panose="020B0502040204020203" pitchFamily="34" charset="0"/>
                <a:cs typeface="Segoe UI Light" panose="020B0502040204020203" pitchFamily="34" charset="0"/>
              </a:endParaRPr>
            </a:p>
          </p:txBody>
        </p:sp>
        <p:pic>
          <p:nvPicPr>
            <p:cNvPr id="2050" name="Picture 2" descr="Image result for hdinsight logo">
              <a:hlinkClick r:id="rId6"/>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971165" y="1790597"/>
              <a:ext cx="1336352" cy="701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041087" y="1777594"/>
            <a:ext cx="2031113" cy="1455973"/>
            <a:chOff x="5663987" y="1890747"/>
            <a:chExt cx="1493601" cy="1070665"/>
          </a:xfrm>
        </p:grpSpPr>
        <p:sp>
          <p:nvSpPr>
            <p:cNvPr id="74" name="TextBox 73"/>
            <p:cNvSpPr txBox="1"/>
            <p:nvPr/>
          </p:nvSpPr>
          <p:spPr>
            <a:xfrm>
              <a:off x="5663987" y="2666139"/>
              <a:ext cx="1493601" cy="295273"/>
            </a:xfrm>
            <a:prstGeom prst="rect">
              <a:avLst/>
            </a:prstGeom>
            <a:noFill/>
          </p:spPr>
          <p:txBody>
            <a:bodyPr wrap="square" rtlCol="0">
              <a:spAutoFit/>
            </a:bodyPr>
            <a:lstStyle/>
            <a:p>
              <a:pPr algn="ctr" defTabSz="1243401">
                <a:lnSpc>
                  <a:spcPct val="120000"/>
                </a:lnSpc>
                <a:defRPr/>
              </a:pPr>
              <a:r>
                <a:rPr lang="en-US" sz="1632" kern="0">
                  <a:solidFill>
                    <a:prstClr val="white"/>
                  </a:solidFill>
                  <a:latin typeface="Lato Bold" pitchFamily="34" charset="0"/>
                </a:rPr>
                <a:t>Spark + R</a:t>
              </a:r>
              <a:endParaRPr lang="en-US" sz="1088" kern="0">
                <a:solidFill>
                  <a:prstClr val="white"/>
                </a:solidFill>
                <a:latin typeface="Lato" pitchFamily="34" charset="0"/>
              </a:endParaRP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4663" y="1890747"/>
              <a:ext cx="1139670" cy="593578"/>
            </a:xfrm>
            <a:prstGeom prst="rect">
              <a:avLst/>
            </a:prstGeom>
          </p:spPr>
        </p:pic>
      </p:grpSp>
      <p:grpSp>
        <p:nvGrpSpPr>
          <p:cNvPr id="9" name="Group 8"/>
          <p:cNvGrpSpPr/>
          <p:nvPr/>
        </p:nvGrpSpPr>
        <p:grpSpPr>
          <a:xfrm>
            <a:off x="8371379" y="1649709"/>
            <a:ext cx="1760833" cy="1599447"/>
            <a:chOff x="7492725" y="1421685"/>
            <a:chExt cx="1493601" cy="1446316"/>
          </a:xfrm>
        </p:grpSpPr>
        <p:sp>
          <p:nvSpPr>
            <p:cNvPr id="78" name="TextBox 77"/>
            <p:cNvSpPr txBox="1"/>
            <p:nvPr/>
          </p:nvSpPr>
          <p:spPr>
            <a:xfrm>
              <a:off x="7492725" y="2504908"/>
              <a:ext cx="1493601" cy="363093"/>
            </a:xfrm>
            <a:prstGeom prst="rect">
              <a:avLst/>
            </a:prstGeom>
            <a:noFill/>
          </p:spPr>
          <p:txBody>
            <a:bodyPr wrap="square" rtlCol="0">
              <a:spAutoFit/>
            </a:bodyPr>
            <a:lstStyle/>
            <a:p>
              <a:pPr algn="ctr" defTabSz="1243401">
                <a:lnSpc>
                  <a:spcPct val="120000"/>
                </a:lnSpc>
                <a:defRPr/>
              </a:pPr>
              <a:r>
                <a:rPr lang="en-US" sz="1632" kern="0">
                  <a:solidFill>
                    <a:prstClr val="white"/>
                  </a:solidFill>
                  <a:latin typeface="Lato Bold" pitchFamily="34" charset="0"/>
                </a:rPr>
                <a:t>Microsoft CNTK</a:t>
              </a:r>
              <a:endParaRPr lang="en-US" sz="1088" kern="0">
                <a:solidFill>
                  <a:prstClr val="white"/>
                </a:solidFill>
                <a:latin typeface="Lato" pitchFamily="34" charset="0"/>
              </a:endParaRPr>
            </a:p>
          </p:txBody>
        </p:sp>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t="16217" b="18548"/>
            <a:stretch/>
          </p:blipFill>
          <p:spPr>
            <a:xfrm>
              <a:off x="7501636" y="1421685"/>
              <a:ext cx="1436080" cy="936814"/>
            </a:xfrm>
            <a:prstGeom prst="rect">
              <a:avLst/>
            </a:prstGeom>
          </p:spPr>
        </p:pic>
      </p:grpSp>
      <p:grpSp>
        <p:nvGrpSpPr>
          <p:cNvPr id="10" name="Group 9"/>
          <p:cNvGrpSpPr/>
          <p:nvPr/>
        </p:nvGrpSpPr>
        <p:grpSpPr>
          <a:xfrm>
            <a:off x="-2764" y="3519575"/>
            <a:ext cx="2031113" cy="1642693"/>
            <a:chOff x="159518" y="3635543"/>
            <a:chExt cx="1493601" cy="1207973"/>
          </a:xfrm>
        </p:grpSpPr>
        <p:sp>
          <p:nvSpPr>
            <p:cNvPr id="60" name="TextBox 59"/>
            <p:cNvSpPr txBox="1"/>
            <p:nvPr/>
          </p:nvSpPr>
          <p:spPr>
            <a:xfrm>
              <a:off x="159518" y="4322219"/>
              <a:ext cx="1493601" cy="521297"/>
            </a:xfrm>
            <a:prstGeom prst="rect">
              <a:avLst/>
            </a:prstGeom>
            <a:noFill/>
          </p:spPr>
          <p:txBody>
            <a:bodyPr wrap="square" rtlCol="0">
              <a:spAutoFit/>
            </a:bodyPr>
            <a:lstStyle/>
            <a:p>
              <a:pPr algn="ctr" defTabSz="1243401">
                <a:lnSpc>
                  <a:spcPct val="120000"/>
                </a:lnSpc>
                <a:defRPr/>
              </a:pPr>
              <a:r>
                <a:rPr lang="en-US" sz="1632" kern="0">
                  <a:solidFill>
                    <a:prstClr val="black"/>
                  </a:solidFill>
                  <a:latin typeface="Segoe UI Light" panose="020B0502040204020203" pitchFamily="34" charset="0"/>
                  <a:cs typeface="Segoe UI Light" panose="020B0502040204020203" pitchFamily="34" charset="0"/>
                </a:rPr>
                <a:t>Azure Machine Learning</a:t>
              </a:r>
              <a:endParaRPr lang="en-US" sz="1088" kern="0">
                <a:solidFill>
                  <a:prstClr val="black"/>
                </a:solidFill>
                <a:latin typeface="Segoe UI Light" panose="020B0502040204020203" pitchFamily="34" charset="0"/>
                <a:cs typeface="Segoe UI Light" panose="020B0502040204020203" pitchFamily="34" charset="0"/>
              </a:endParaRPr>
            </a:p>
          </p:txBody>
        </p:sp>
        <p:pic>
          <p:nvPicPr>
            <p:cNvPr id="2052" name="Picture 4" descr="Image result for azure machine learning logo">
              <a:hlinkClick r:id="rId10"/>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313725" y="3635543"/>
              <a:ext cx="1149474" cy="603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138458" y="3489641"/>
            <a:ext cx="1707849" cy="1638866"/>
            <a:chOff x="1994317" y="3505344"/>
            <a:chExt cx="1493601" cy="1475384"/>
          </a:xfrm>
        </p:grpSpPr>
        <p:sp>
          <p:nvSpPr>
            <p:cNvPr id="63" name="TextBox 62"/>
            <p:cNvSpPr txBox="1"/>
            <p:nvPr/>
          </p:nvSpPr>
          <p:spPr>
            <a:xfrm>
              <a:off x="1994317" y="4342544"/>
              <a:ext cx="1493601" cy="638184"/>
            </a:xfrm>
            <a:prstGeom prst="rect">
              <a:avLst/>
            </a:prstGeom>
            <a:noFill/>
          </p:spPr>
          <p:txBody>
            <a:bodyPr wrap="square" rtlCol="0">
              <a:spAutoFit/>
            </a:bodyPr>
            <a:lstStyle/>
            <a:p>
              <a:pPr algn="ctr" defTabSz="1243401">
                <a:lnSpc>
                  <a:spcPct val="120000"/>
                </a:lnSpc>
                <a:defRPr/>
              </a:pPr>
              <a:r>
                <a:rPr lang="en-US" sz="1632" kern="0">
                  <a:solidFill>
                    <a:sysClr val="windowText" lastClr="000000"/>
                  </a:solidFill>
                  <a:latin typeface="Segoe UI Light" panose="020B0502040204020203" pitchFamily="34" charset="0"/>
                  <a:cs typeface="Segoe UI Light" panose="020B0502040204020203" pitchFamily="34" charset="0"/>
                </a:rPr>
                <a:t>Cortana Intelligence Suite</a:t>
              </a:r>
              <a:endParaRPr lang="en-US" sz="1088" kern="0">
                <a:solidFill>
                  <a:sysClr val="windowText" lastClr="000000"/>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2"/>
            <a:stretch>
              <a:fillRect/>
            </a:stretch>
          </p:blipFill>
          <p:spPr>
            <a:xfrm>
              <a:off x="2109371" y="3505344"/>
              <a:ext cx="1227772" cy="775546"/>
            </a:xfrm>
            <a:prstGeom prst="rect">
              <a:avLst/>
            </a:prstGeom>
            <a:solidFill>
              <a:srgbClr val="22BDEF"/>
            </a:solidFill>
          </p:spPr>
        </p:pic>
      </p:grpSp>
      <p:grpSp>
        <p:nvGrpSpPr>
          <p:cNvPr id="12" name="Group 11"/>
          <p:cNvGrpSpPr/>
          <p:nvPr/>
        </p:nvGrpSpPr>
        <p:grpSpPr>
          <a:xfrm>
            <a:off x="4142690" y="3581864"/>
            <a:ext cx="1509256" cy="1859124"/>
            <a:chOff x="3829116" y="3433495"/>
            <a:chExt cx="1493601" cy="2079425"/>
          </a:xfrm>
        </p:grpSpPr>
        <p:sp>
          <p:nvSpPr>
            <p:cNvPr id="66" name="TextBox 65"/>
            <p:cNvSpPr txBox="1"/>
            <p:nvPr/>
          </p:nvSpPr>
          <p:spPr>
            <a:xfrm>
              <a:off x="3829116" y="4398419"/>
              <a:ext cx="1493601" cy="1114501"/>
            </a:xfrm>
            <a:prstGeom prst="rect">
              <a:avLst/>
            </a:prstGeom>
            <a:noFill/>
          </p:spPr>
          <p:txBody>
            <a:bodyPr wrap="square" rtlCol="0">
              <a:spAutoFit/>
            </a:bodyPr>
            <a:lstStyle/>
            <a:p>
              <a:pPr algn="ctr" defTabSz="1243401">
                <a:lnSpc>
                  <a:spcPct val="120000"/>
                </a:lnSpc>
                <a:defRPr/>
              </a:pPr>
              <a:r>
                <a:rPr lang="en-US" sz="1632" kern="0">
                  <a:solidFill>
                    <a:prstClr val="black"/>
                  </a:solidFill>
                  <a:latin typeface="Segoe UI Light" panose="020B0502040204020203" pitchFamily="34" charset="0"/>
                  <a:cs typeface="Segoe UI Light" panose="020B0502040204020203" pitchFamily="34" charset="0"/>
                </a:rPr>
                <a:t>R Tools/Python Tools for Visual Studio</a:t>
              </a:r>
              <a:endParaRPr lang="en-US" sz="1088" kern="0">
                <a:solidFill>
                  <a:prstClr val="black"/>
                </a:solidFill>
                <a:latin typeface="Segoe UI Light" panose="020B0502040204020203" pitchFamily="34" charset="0"/>
                <a:cs typeface="Segoe UI Light" panose="020B0502040204020203" pitchFamily="34" charset="0"/>
              </a:endParaRPr>
            </a:p>
          </p:txBody>
        </p:sp>
        <p:pic>
          <p:nvPicPr>
            <p:cNvPr id="29" name="Picture 28"/>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829116" y="3433495"/>
              <a:ext cx="1423667" cy="783465"/>
            </a:xfrm>
            <a:prstGeom prst="rect">
              <a:avLst/>
            </a:prstGeom>
          </p:spPr>
        </p:pic>
      </p:grpSp>
      <p:grpSp>
        <p:nvGrpSpPr>
          <p:cNvPr id="14" name="Group 13"/>
          <p:cNvGrpSpPr/>
          <p:nvPr/>
        </p:nvGrpSpPr>
        <p:grpSpPr>
          <a:xfrm>
            <a:off x="6159614" y="3519578"/>
            <a:ext cx="1722558" cy="1490234"/>
            <a:chOff x="5619639" y="3456209"/>
            <a:chExt cx="1493601" cy="1769792"/>
          </a:xfrm>
        </p:grpSpPr>
        <p:sp>
          <p:nvSpPr>
            <p:cNvPr id="71" name="TextBox 70"/>
            <p:cNvSpPr txBox="1"/>
            <p:nvPr/>
          </p:nvSpPr>
          <p:spPr>
            <a:xfrm>
              <a:off x="5619639" y="4400550"/>
              <a:ext cx="1493601" cy="825451"/>
            </a:xfrm>
            <a:prstGeom prst="rect">
              <a:avLst/>
            </a:prstGeom>
            <a:noFill/>
          </p:spPr>
          <p:txBody>
            <a:bodyPr wrap="square" rtlCol="0">
              <a:spAutoFit/>
            </a:bodyPr>
            <a:lstStyle/>
            <a:p>
              <a:pPr algn="ctr" defTabSz="1243401">
                <a:lnSpc>
                  <a:spcPct val="120000"/>
                </a:lnSpc>
                <a:defRPr/>
              </a:pPr>
              <a:r>
                <a:rPr lang="en-US" sz="1632" kern="0">
                  <a:solidFill>
                    <a:prstClr val="black"/>
                  </a:solidFill>
                  <a:latin typeface="Segoe UI Light" panose="020B0502040204020203" pitchFamily="34" charset="0"/>
                  <a:cs typeface="Segoe UI Light" panose="020B0502040204020203" pitchFamily="34" charset="0"/>
                </a:rPr>
                <a:t>Azure Notebooks</a:t>
              </a:r>
            </a:p>
            <a:p>
              <a:pPr algn="ctr" defTabSz="1243401">
                <a:lnSpc>
                  <a:spcPct val="120000"/>
                </a:lnSpc>
                <a:defRPr/>
              </a:pPr>
              <a:r>
                <a:rPr lang="en-US" sz="1632" kern="0">
                  <a:solidFill>
                    <a:prstClr val="black"/>
                  </a:solidFill>
                  <a:latin typeface="Segoe UI Light" panose="020B0502040204020203" pitchFamily="34" charset="0"/>
                  <a:cs typeface="Segoe UI Light" panose="020B0502040204020203" pitchFamily="34" charset="0"/>
                </a:rPr>
                <a:t>(</a:t>
              </a:r>
              <a:r>
                <a:rPr lang="en-US" sz="1632" kern="0" err="1">
                  <a:solidFill>
                    <a:prstClr val="black"/>
                  </a:solidFill>
                  <a:latin typeface="Segoe UI Light" panose="020B0502040204020203" pitchFamily="34" charset="0"/>
                  <a:cs typeface="Segoe UI Light" panose="020B0502040204020203" pitchFamily="34" charset="0"/>
                </a:rPr>
                <a:t>JuPyTer</a:t>
              </a:r>
              <a:r>
                <a:rPr lang="en-US" sz="1632" kern="0">
                  <a:solidFill>
                    <a:prstClr val="black"/>
                  </a:solidFill>
                  <a:latin typeface="Segoe UI Light" panose="020B0502040204020203" pitchFamily="34" charset="0"/>
                  <a:cs typeface="Segoe UI Light" panose="020B0502040204020203" pitchFamily="34" charset="0"/>
                </a:rPr>
                <a:t>)</a:t>
              </a:r>
            </a:p>
          </p:txBody>
        </p:sp>
        <p:pic>
          <p:nvPicPr>
            <p:cNvPr id="32" name="Picture 31"/>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935988" y="3456209"/>
              <a:ext cx="824681" cy="824681"/>
            </a:xfrm>
            <a:prstGeom prst="rect">
              <a:avLst/>
            </a:prstGeom>
          </p:spPr>
        </p:pic>
      </p:grpSp>
      <p:grpSp>
        <p:nvGrpSpPr>
          <p:cNvPr id="15" name="Group 14"/>
          <p:cNvGrpSpPr/>
          <p:nvPr/>
        </p:nvGrpSpPr>
        <p:grpSpPr>
          <a:xfrm>
            <a:off x="8178986" y="3423525"/>
            <a:ext cx="2076453" cy="1616080"/>
            <a:chOff x="7432130" y="3505291"/>
            <a:chExt cx="1526942" cy="1188402"/>
          </a:xfrm>
        </p:grpSpPr>
        <p:sp>
          <p:nvSpPr>
            <p:cNvPr id="76" name="TextBox 75"/>
            <p:cNvSpPr txBox="1"/>
            <p:nvPr/>
          </p:nvSpPr>
          <p:spPr>
            <a:xfrm>
              <a:off x="7444115" y="4398419"/>
              <a:ext cx="1493601" cy="295274"/>
            </a:xfrm>
            <a:prstGeom prst="rect">
              <a:avLst/>
            </a:prstGeom>
            <a:noFill/>
          </p:spPr>
          <p:txBody>
            <a:bodyPr wrap="square" rtlCol="0">
              <a:spAutoFit/>
            </a:bodyPr>
            <a:lstStyle/>
            <a:p>
              <a:pPr algn="ctr" defTabSz="1243401">
                <a:lnSpc>
                  <a:spcPct val="120000"/>
                </a:lnSpc>
                <a:defRPr/>
              </a:pPr>
              <a:r>
                <a:rPr lang="en-US" sz="1632" kern="0">
                  <a:solidFill>
                    <a:prstClr val="black"/>
                  </a:solidFill>
                  <a:latin typeface="Segoe UI Light" panose="020B0502040204020203" pitchFamily="34" charset="0"/>
                  <a:cs typeface="Segoe UI Light" panose="020B0502040204020203" pitchFamily="34" charset="0"/>
                </a:rPr>
                <a:t>Cognitive Services</a:t>
              </a:r>
              <a:endParaRPr lang="en-US" sz="1088" kern="0">
                <a:solidFill>
                  <a:prstClr val="black"/>
                </a:solidFill>
                <a:latin typeface="Segoe UI Light" panose="020B0502040204020203" pitchFamily="34" charset="0"/>
                <a:cs typeface="Segoe UI Light" panose="020B0502040204020203" pitchFamily="34" charset="0"/>
              </a:endParaRPr>
            </a:p>
          </p:txBody>
        </p:sp>
        <p:pic>
          <p:nvPicPr>
            <p:cNvPr id="33" name="Picture 3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32130" y="3505291"/>
              <a:ext cx="1526942" cy="870357"/>
            </a:xfrm>
            <a:prstGeom prst="rect">
              <a:avLst/>
            </a:prstGeom>
          </p:spPr>
        </p:pic>
      </p:grpSp>
      <p:sp>
        <p:nvSpPr>
          <p:cNvPr id="49" name="Rectangle 48"/>
          <p:cNvSpPr/>
          <p:nvPr/>
        </p:nvSpPr>
        <p:spPr>
          <a:xfrm>
            <a:off x="10336925" y="1597352"/>
            <a:ext cx="2091535" cy="17641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55" name="Rectangle 54"/>
          <p:cNvSpPr/>
          <p:nvPr/>
        </p:nvSpPr>
        <p:spPr>
          <a:xfrm>
            <a:off x="10326188" y="3361500"/>
            <a:ext cx="2116807" cy="1819628"/>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56" name="Rectangle 55"/>
          <p:cNvSpPr/>
          <p:nvPr/>
        </p:nvSpPr>
        <p:spPr>
          <a:xfrm>
            <a:off x="-2605" y="5177681"/>
            <a:ext cx="1972748" cy="18019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57" name="Rectangle 56"/>
          <p:cNvSpPr/>
          <p:nvPr/>
        </p:nvSpPr>
        <p:spPr>
          <a:xfrm>
            <a:off x="1967298" y="5177681"/>
            <a:ext cx="1985628" cy="180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58" name="Rectangle 57"/>
          <p:cNvSpPr/>
          <p:nvPr/>
        </p:nvSpPr>
        <p:spPr>
          <a:xfrm>
            <a:off x="3949779" y="5170556"/>
            <a:ext cx="2057617" cy="181258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59" name="Rectangle 58"/>
          <p:cNvSpPr/>
          <p:nvPr/>
        </p:nvSpPr>
        <p:spPr>
          <a:xfrm>
            <a:off x="6003770" y="5174084"/>
            <a:ext cx="2105749" cy="1805555"/>
          </a:xfrm>
          <a:prstGeom prst="rect">
            <a:avLst/>
          </a:prstGeom>
          <a:solidFill>
            <a:srgbClr val="42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61" name="Rectangle 60"/>
          <p:cNvSpPr/>
          <p:nvPr/>
        </p:nvSpPr>
        <p:spPr>
          <a:xfrm>
            <a:off x="8109519" y="5160011"/>
            <a:ext cx="2208411" cy="181962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sp>
        <p:nvSpPr>
          <p:cNvPr id="86" name="Rectangle 85"/>
          <p:cNvSpPr/>
          <p:nvPr/>
        </p:nvSpPr>
        <p:spPr>
          <a:xfrm>
            <a:off x="10322699" y="5160010"/>
            <a:ext cx="2112894" cy="1834515"/>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01">
              <a:defRPr/>
            </a:pPr>
            <a:endParaRPr lang="en-US" sz="2448" kern="0">
              <a:solidFill>
                <a:sysClr val="windowText" lastClr="000000"/>
              </a:solidFill>
              <a:latin typeface="Calibri" panose="020F0502020204030204"/>
            </a:endParaRPr>
          </a:p>
        </p:txBody>
      </p:sp>
      <p:pic>
        <p:nvPicPr>
          <p:cNvPr id="1028" name="Picture 4" descr="http://www.tng.ca/uploads/Microsoft-Office-365-Logo-Vector.pn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113616" y="5261231"/>
            <a:ext cx="1693524" cy="1103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3/35/Bing_Logo_2016.svg/1280px-Bing_Logo_2016.svg.png"/>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4230519" y="5363083"/>
            <a:ext cx="1546937" cy="7347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0 (200×200)"/>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0958871" y="1810112"/>
            <a:ext cx="817880" cy="8178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lolens-512.png (512×512)"/>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2338893" y="5122312"/>
            <a:ext cx="1229878" cy="1229878"/>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p:cNvSpPr txBox="1"/>
          <p:nvPr/>
        </p:nvSpPr>
        <p:spPr>
          <a:xfrm>
            <a:off x="-49562" y="6272234"/>
            <a:ext cx="1992014" cy="401536"/>
          </a:xfrm>
          <a:prstGeom prst="rect">
            <a:avLst/>
          </a:prstGeom>
          <a:noFill/>
        </p:spPr>
        <p:txBody>
          <a:bodyPr wrap="square" rtlCol="0">
            <a:spAutoFit/>
          </a:bodyPr>
          <a:lstStyle/>
          <a:p>
            <a:pPr algn="ctr" defTabSz="1243401">
              <a:lnSpc>
                <a:spcPct val="120000"/>
              </a:lnSpc>
              <a:defRPr/>
            </a:pPr>
            <a:r>
              <a:rPr lang="en-US" sz="1632" kern="0">
                <a:solidFill>
                  <a:sysClr val="windowText" lastClr="000000"/>
                </a:solidFill>
                <a:latin typeface="Segoe UI Light" panose="020B0502040204020203" pitchFamily="34" charset="0"/>
                <a:cs typeface="Segoe UI Light" panose="020B0502040204020203" pitchFamily="34" charset="0"/>
              </a:rPr>
              <a:t>Office 365</a:t>
            </a:r>
            <a:endParaRPr lang="en-US" sz="1088" kern="0">
              <a:solidFill>
                <a:sysClr val="windowText" lastClr="000000"/>
              </a:solidFill>
              <a:latin typeface="Segoe UI Light" panose="020B0502040204020203" pitchFamily="34" charset="0"/>
              <a:cs typeface="Segoe UI Light" panose="020B0502040204020203" pitchFamily="34" charset="0"/>
            </a:endParaRPr>
          </a:p>
        </p:txBody>
      </p:sp>
      <p:sp>
        <p:nvSpPr>
          <p:cNvPr id="130" name="Rectangle 129"/>
          <p:cNvSpPr/>
          <p:nvPr/>
        </p:nvSpPr>
        <p:spPr>
          <a:xfrm>
            <a:off x="4698251" y="6286636"/>
            <a:ext cx="631404" cy="439924"/>
          </a:xfrm>
          <a:prstGeom prst="rect">
            <a:avLst/>
          </a:prstGeom>
        </p:spPr>
        <p:txBody>
          <a:bodyPr wrap="none">
            <a:spAutoFit/>
          </a:bodyPr>
          <a:lstStyle/>
          <a:p>
            <a:pPr algn="ctr" defTabSz="1243401">
              <a:lnSpc>
                <a:spcPct val="120000"/>
              </a:lnSpc>
              <a:defRPr/>
            </a:pPr>
            <a:r>
              <a:rPr lang="en-US" sz="1836" kern="0">
                <a:solidFill>
                  <a:prstClr val="white"/>
                </a:solidFill>
                <a:latin typeface="Segoe UI Light" panose="020B0502040204020203" pitchFamily="34" charset="0"/>
                <a:cs typeface="Segoe UI Light" panose="020B0502040204020203" pitchFamily="34" charset="0"/>
              </a:rPr>
              <a:t>Bing</a:t>
            </a:r>
            <a:endParaRPr lang="en-US" sz="1224" kern="0">
              <a:solidFill>
                <a:prstClr val="white"/>
              </a:solidFill>
              <a:latin typeface="Segoe UI Light" panose="020B0502040204020203" pitchFamily="34" charset="0"/>
              <a:cs typeface="Segoe UI Light" panose="020B0502040204020203" pitchFamily="34" charset="0"/>
            </a:endParaRPr>
          </a:p>
        </p:txBody>
      </p:sp>
      <p:sp>
        <p:nvSpPr>
          <p:cNvPr id="131" name="Rectangle 130"/>
          <p:cNvSpPr/>
          <p:nvPr/>
        </p:nvSpPr>
        <p:spPr>
          <a:xfrm>
            <a:off x="6606455" y="6286636"/>
            <a:ext cx="778547" cy="439924"/>
          </a:xfrm>
          <a:prstGeom prst="rect">
            <a:avLst/>
          </a:prstGeom>
        </p:spPr>
        <p:txBody>
          <a:bodyPr wrap="none">
            <a:spAutoFit/>
          </a:bodyPr>
          <a:lstStyle/>
          <a:p>
            <a:pPr algn="ctr" defTabSz="1243401">
              <a:lnSpc>
                <a:spcPct val="120000"/>
              </a:lnSpc>
              <a:defRPr/>
            </a:pPr>
            <a:r>
              <a:rPr lang="en-US" sz="1836" kern="0">
                <a:solidFill>
                  <a:sysClr val="windowText" lastClr="000000"/>
                </a:solidFill>
                <a:latin typeface="Segoe UI Light" panose="020B0502040204020203" pitchFamily="34" charset="0"/>
                <a:cs typeface="Segoe UI Light" panose="020B0502040204020203" pitchFamily="34" charset="0"/>
              </a:rPr>
              <a:t>Skype</a:t>
            </a:r>
            <a:endParaRPr lang="en-US" sz="1224" kern="0">
              <a:solidFill>
                <a:sysClr val="windowText" lastClr="000000"/>
              </a:solidFill>
              <a:latin typeface="Segoe UI Light" panose="020B0502040204020203" pitchFamily="34" charset="0"/>
              <a:cs typeface="Segoe UI Light" panose="020B0502040204020203" pitchFamily="34" charset="0"/>
            </a:endParaRPr>
          </a:p>
        </p:txBody>
      </p:sp>
      <p:sp>
        <p:nvSpPr>
          <p:cNvPr id="132" name="Rectangle 131"/>
          <p:cNvSpPr/>
          <p:nvPr/>
        </p:nvSpPr>
        <p:spPr>
          <a:xfrm>
            <a:off x="8603788" y="6312736"/>
            <a:ext cx="1131688" cy="439924"/>
          </a:xfrm>
          <a:prstGeom prst="rect">
            <a:avLst/>
          </a:prstGeom>
        </p:spPr>
        <p:txBody>
          <a:bodyPr wrap="none">
            <a:spAutoFit/>
          </a:bodyPr>
          <a:lstStyle/>
          <a:p>
            <a:pPr algn="ctr" defTabSz="1243401">
              <a:lnSpc>
                <a:spcPct val="120000"/>
              </a:lnSpc>
              <a:defRPr/>
            </a:pPr>
            <a:r>
              <a:rPr lang="en-US" sz="1836" kern="0">
                <a:solidFill>
                  <a:prstClr val="white"/>
                </a:solidFill>
                <a:latin typeface="Segoe UI Light" panose="020B0502040204020203" pitchFamily="34" charset="0"/>
                <a:cs typeface="Segoe UI Light" panose="020B0502040204020203" pitchFamily="34" charset="0"/>
              </a:rPr>
              <a:t>Xbox 360</a:t>
            </a:r>
            <a:endParaRPr lang="en-US" sz="1224" kern="0">
              <a:solidFill>
                <a:prstClr val="white"/>
              </a:solidFill>
              <a:latin typeface="Segoe UI Light" panose="020B0502040204020203" pitchFamily="34" charset="0"/>
              <a:cs typeface="Segoe UI Light" panose="020B0502040204020203" pitchFamily="34" charset="0"/>
            </a:endParaRPr>
          </a:p>
        </p:txBody>
      </p:sp>
      <p:sp>
        <p:nvSpPr>
          <p:cNvPr id="133" name="Rectangle 132"/>
          <p:cNvSpPr/>
          <p:nvPr/>
        </p:nvSpPr>
        <p:spPr>
          <a:xfrm>
            <a:off x="10533732" y="6349499"/>
            <a:ext cx="1592734" cy="439924"/>
          </a:xfrm>
          <a:prstGeom prst="rect">
            <a:avLst/>
          </a:prstGeom>
        </p:spPr>
        <p:txBody>
          <a:bodyPr wrap="none">
            <a:spAutoFit/>
          </a:bodyPr>
          <a:lstStyle/>
          <a:p>
            <a:pPr algn="ctr" defTabSz="1243401">
              <a:lnSpc>
                <a:spcPct val="120000"/>
              </a:lnSpc>
              <a:defRPr/>
            </a:pPr>
            <a:r>
              <a:rPr lang="en-US" sz="1836" kern="0">
                <a:solidFill>
                  <a:prstClr val="white"/>
                </a:solidFill>
                <a:latin typeface="Segoe UI Light" panose="020B0502040204020203" pitchFamily="34" charset="0"/>
                <a:cs typeface="Segoe UI Light" panose="020B0502040204020203" pitchFamily="34" charset="0"/>
              </a:rPr>
              <a:t>Dynamics 365</a:t>
            </a:r>
            <a:endParaRPr lang="en-US" sz="1224" kern="0">
              <a:solidFill>
                <a:prstClr val="white"/>
              </a:solidFill>
              <a:latin typeface="Segoe UI Light" panose="020B0502040204020203" pitchFamily="34" charset="0"/>
              <a:cs typeface="Segoe UI Light" panose="020B0502040204020203" pitchFamily="34" charset="0"/>
            </a:endParaRPr>
          </a:p>
        </p:txBody>
      </p:sp>
      <p:pic>
        <p:nvPicPr>
          <p:cNvPr id="134" name="Picture 133"/>
          <p:cNvPicPr>
            <a:picLocks noChangeAspect="1"/>
          </p:cNvPicPr>
          <p:nvPr/>
        </p:nvPicPr>
        <p:blipFill>
          <a:blip r:embed="rId20"/>
          <a:stretch>
            <a:fillRect/>
          </a:stretch>
        </p:blipFill>
        <p:spPr>
          <a:xfrm>
            <a:off x="10929124" y="5319741"/>
            <a:ext cx="801952" cy="960299"/>
          </a:xfrm>
          <a:prstGeom prst="rect">
            <a:avLst/>
          </a:prstGeom>
        </p:spPr>
      </p:pic>
      <p:sp>
        <p:nvSpPr>
          <p:cNvPr id="135" name="TextBox 134"/>
          <p:cNvSpPr txBox="1"/>
          <p:nvPr/>
        </p:nvSpPr>
        <p:spPr>
          <a:xfrm>
            <a:off x="1955380" y="6280039"/>
            <a:ext cx="1992014" cy="401536"/>
          </a:xfrm>
          <a:prstGeom prst="rect">
            <a:avLst/>
          </a:prstGeom>
          <a:noFill/>
        </p:spPr>
        <p:txBody>
          <a:bodyPr wrap="square" rtlCol="0">
            <a:spAutoFit/>
          </a:bodyPr>
          <a:lstStyle/>
          <a:p>
            <a:pPr algn="ctr" defTabSz="1243401">
              <a:lnSpc>
                <a:spcPct val="120000"/>
              </a:lnSpc>
              <a:defRPr/>
            </a:pPr>
            <a:r>
              <a:rPr lang="en-US" sz="1632" kern="0" err="1">
                <a:solidFill>
                  <a:schemeClr val="bg1"/>
                </a:solidFill>
                <a:latin typeface="Segoe UI Light" panose="020B0502040204020203" pitchFamily="34" charset="0"/>
                <a:cs typeface="Segoe UI Light" panose="020B0502040204020203" pitchFamily="34" charset="0"/>
              </a:rPr>
              <a:t>Hololens</a:t>
            </a:r>
            <a:endParaRPr lang="en-US" sz="1088" kern="0">
              <a:solidFill>
                <a:schemeClr val="bg1"/>
              </a:solidFill>
              <a:latin typeface="Segoe UI Light" panose="020B0502040204020203" pitchFamily="34" charset="0"/>
              <a:cs typeface="Segoe UI Light" panose="020B0502040204020203" pitchFamily="34" charset="0"/>
            </a:endParaRPr>
          </a:p>
        </p:txBody>
      </p:sp>
      <p:pic>
        <p:nvPicPr>
          <p:cNvPr id="1040" name="Picture 16" descr="bot-framework-default-7.png (300×300)"/>
          <p:cNvPicPr>
            <a:picLocks noChangeAspect="1" noChangeArrowheads="1"/>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10958871" y="3582675"/>
            <a:ext cx="885877" cy="885877"/>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p:cNvSpPr txBox="1"/>
          <p:nvPr/>
        </p:nvSpPr>
        <p:spPr>
          <a:xfrm>
            <a:off x="10386253" y="4602794"/>
            <a:ext cx="2031113" cy="401536"/>
          </a:xfrm>
          <a:prstGeom prst="rect">
            <a:avLst/>
          </a:prstGeom>
          <a:noFill/>
        </p:spPr>
        <p:txBody>
          <a:bodyPr wrap="square" rtlCol="0">
            <a:spAutoFit/>
          </a:bodyPr>
          <a:lstStyle/>
          <a:p>
            <a:pPr algn="ctr" defTabSz="1243401">
              <a:lnSpc>
                <a:spcPct val="120000"/>
              </a:lnSpc>
              <a:defRPr/>
            </a:pPr>
            <a:r>
              <a:rPr lang="en-US" sz="1632" kern="0">
                <a:solidFill>
                  <a:schemeClr val="bg1"/>
                </a:solidFill>
                <a:latin typeface="Segoe UI Light" panose="020B0502040204020203" pitchFamily="34" charset="0"/>
                <a:cs typeface="Segoe UI Light" panose="020B0502040204020203" pitchFamily="34" charset="0"/>
              </a:rPr>
              <a:t>Bot Framework</a:t>
            </a:r>
            <a:endParaRPr lang="en-US" sz="1088" kern="0">
              <a:solidFill>
                <a:schemeClr val="bg1"/>
              </a:solidFill>
              <a:latin typeface="Segoe UI Light" panose="020B0502040204020203" pitchFamily="34" charset="0"/>
              <a:cs typeface="Segoe UI Light" panose="020B0502040204020203" pitchFamily="34" charset="0"/>
            </a:endParaRPr>
          </a:p>
        </p:txBody>
      </p:sp>
      <p:sp>
        <p:nvSpPr>
          <p:cNvPr id="137" name="Rectangle 136"/>
          <p:cNvSpPr/>
          <p:nvPr/>
        </p:nvSpPr>
        <p:spPr>
          <a:xfrm>
            <a:off x="10863473" y="2773519"/>
            <a:ext cx="989450" cy="439924"/>
          </a:xfrm>
          <a:prstGeom prst="rect">
            <a:avLst/>
          </a:prstGeom>
        </p:spPr>
        <p:txBody>
          <a:bodyPr wrap="none">
            <a:spAutoFit/>
          </a:bodyPr>
          <a:lstStyle/>
          <a:p>
            <a:pPr algn="ctr" defTabSz="1243401">
              <a:lnSpc>
                <a:spcPct val="120000"/>
              </a:lnSpc>
              <a:defRPr/>
            </a:pPr>
            <a:r>
              <a:rPr lang="en-US" sz="1836" kern="0">
                <a:solidFill>
                  <a:prstClr val="white"/>
                </a:solidFill>
                <a:latin typeface="Segoe UI Light" panose="020B0502040204020203" pitchFamily="34" charset="0"/>
                <a:cs typeface="Segoe UI Light" panose="020B0502040204020203" pitchFamily="34" charset="0"/>
              </a:rPr>
              <a:t>Cortana</a:t>
            </a:r>
            <a:endParaRPr lang="en-US" sz="1224" kern="0">
              <a:solidFill>
                <a:prstClr val="white"/>
              </a:solidFill>
              <a:latin typeface="Segoe UI Light" panose="020B0502040204020203" pitchFamily="34" charset="0"/>
              <a:cs typeface="Segoe UI Light" panose="020B0502040204020203" pitchFamily="34" charset="0"/>
            </a:endParaRPr>
          </a:p>
        </p:txBody>
      </p:sp>
      <p:pic>
        <p:nvPicPr>
          <p:cNvPr id="1042" name="Picture 18" descr="Xbox-logo.png (1600×1200)"/>
          <p:cNvPicPr>
            <a:picLocks noChangeAspect="1" noChangeArrowheads="1"/>
          </p:cNvPicPr>
          <p:nvPr/>
        </p:nvPicPr>
        <p:blipFill>
          <a:blip r:embed="rId22" cstate="screen">
            <a:extLst>
              <a:ext uri="{28A0092B-C50C-407E-A947-70E740481C1C}">
                <a14:useLocalDpi xmlns:a14="http://schemas.microsoft.com/office/drawing/2010/main" val="0"/>
              </a:ext>
            </a:extLst>
          </a:blip>
          <a:srcRect/>
          <a:stretch>
            <a:fillRect/>
          </a:stretch>
        </p:blipFill>
        <p:spPr bwMode="auto">
          <a:xfrm>
            <a:off x="8379935" y="5198926"/>
            <a:ext cx="1694970" cy="127122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rosoft_Skype_for_Business_logo.png (256×256)"/>
          <p:cNvPicPr>
            <a:picLocks noChangeAspect="1" noChangeArrowheads="1"/>
          </p:cNvPicPr>
          <p:nvPr/>
        </p:nvPicPr>
        <p:blipFill>
          <a:blip r:embed="rId23" cstate="screen">
            <a:extLst>
              <a:ext uri="{28A0092B-C50C-407E-A947-70E740481C1C}">
                <a14:useLocalDpi xmlns:a14="http://schemas.microsoft.com/office/drawing/2010/main" val="0"/>
              </a:ext>
            </a:extLst>
          </a:blip>
          <a:srcRect/>
          <a:stretch>
            <a:fillRect/>
          </a:stretch>
        </p:blipFill>
        <p:spPr bwMode="auto">
          <a:xfrm>
            <a:off x="6681572" y="5478250"/>
            <a:ext cx="793984" cy="7939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AFB0490-C39C-4AB9-8490-8052B93577DF}"/>
              </a:ext>
            </a:extLst>
          </p:cNvPr>
          <p:cNvSpPr>
            <a:spLocks noGrp="1"/>
          </p:cNvSpPr>
          <p:nvPr>
            <p:ph type="title" idx="4294967295"/>
          </p:nvPr>
        </p:nvSpPr>
        <p:spPr>
          <a:xfrm>
            <a:off x="547688" y="139700"/>
            <a:ext cx="11888787" cy="1638300"/>
          </a:xfrm>
        </p:spPr>
        <p:txBody>
          <a:bodyPr/>
          <a:lstStyle/>
          <a:p>
            <a:pPr rtl="0" eaLnBrk="1" latinLnBrk="0" hangingPunct="1"/>
            <a:r>
              <a:rPr lang="en-US" sz="4800" b="0" kern="1200" cap="none" spc="-102" baseline="0">
                <a:ln w="3175">
                  <a:noFill/>
                </a:ln>
                <a:solidFill>
                  <a:schemeClr val="bg1"/>
                </a:solidFill>
                <a:effectLst/>
                <a:latin typeface="+mj-lt"/>
                <a:ea typeface="+mn-ea"/>
                <a:cs typeface="Segoe UI" pitchFamily="34" charset="0"/>
              </a:rPr>
              <a:t>We are building intelligence </a:t>
            </a:r>
            <a:r>
              <a:rPr lang="en-US" sz="4800" b="0" u="sng" kern="1200" cap="none" spc="-102" baseline="0">
                <a:ln w="3175">
                  <a:noFill/>
                </a:ln>
                <a:solidFill>
                  <a:schemeClr val="bg1"/>
                </a:solidFill>
                <a:effectLst/>
                <a:latin typeface="+mj-lt"/>
                <a:ea typeface="+mn-ea"/>
                <a:cs typeface="Segoe UI" pitchFamily="34" charset="0"/>
              </a:rPr>
              <a:t>into every product</a:t>
            </a:r>
            <a:r>
              <a:rPr lang="en-US" sz="4800" b="0" kern="1200" cap="none" spc="-102" baseline="0">
                <a:ln w="3175">
                  <a:noFill/>
                </a:ln>
                <a:solidFill>
                  <a:schemeClr val="bg1"/>
                </a:solidFill>
                <a:effectLst/>
              </a:rPr>
              <a:t> at Microsoft</a:t>
            </a:r>
            <a:endParaRPr lang="en-US">
              <a:solidFill>
                <a:schemeClr val="bg1"/>
              </a:solidFill>
              <a:effectLst/>
            </a:endParaRPr>
          </a:p>
        </p:txBody>
      </p:sp>
    </p:spTree>
    <p:extLst>
      <p:ext uri="{BB962C8B-B14F-4D97-AF65-F5344CB8AC3E}">
        <p14:creationId xmlns:p14="http://schemas.microsoft.com/office/powerpoint/2010/main" val="21576377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upRight)">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strips(downRight)">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8" presetClass="entr" presetSubtype="3"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strips(upRight)">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strips(downRight)">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8" presetClass="entr" presetSubtype="3"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strips(upRight)">
                                      <p:cBhvr>
                                        <p:cTn id="31" dur="500"/>
                                        <p:tgtEl>
                                          <p:spTgt spid="51"/>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8" presetClass="entr" presetSubtype="3"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strips(upRight)">
                                      <p:cBhvr>
                                        <p:cTn id="37" dur="500"/>
                                        <p:tgtEl>
                                          <p:spTgt spid="43"/>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strips(downRight)">
                                      <p:cBhvr>
                                        <p:cTn id="43" dur="500"/>
                                        <p:tgtEl>
                                          <p:spTgt spid="44"/>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8" presetClass="entr" presetSubtype="3"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strips(upRight)">
                                      <p:cBhvr>
                                        <p:cTn id="49" dur="500"/>
                                        <p:tgtEl>
                                          <p:spTgt spid="45"/>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8" presetClass="entr" presetSubtype="6"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strips(downRight)">
                                      <p:cBhvr>
                                        <p:cTn id="55" dur="500"/>
                                        <p:tgtEl>
                                          <p:spTgt spid="46"/>
                                        </p:tgtEl>
                                      </p:cBhvr>
                                    </p:animEffect>
                                  </p:childTnLst>
                                </p:cTn>
                              </p:par>
                              <p:par>
                                <p:cTn id="56" presetID="10"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8" presetClass="entr" presetSubtype="3"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strips(upRight)">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8" presetClass="entr" presetSubtype="3"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strips(upRight)">
                                      <p:cBhvr>
                                        <p:cTn id="67" dur="500"/>
                                        <p:tgtEl>
                                          <p:spTgt spid="49"/>
                                        </p:tgtEl>
                                      </p:cBhvr>
                                    </p:animEffect>
                                  </p:childTnLst>
                                </p:cTn>
                              </p:par>
                              <p:par>
                                <p:cTn id="68" presetID="18" presetClass="entr" presetSubtype="3"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strips(upRight)">
                                      <p:cBhvr>
                                        <p:cTn id="70" dur="500"/>
                                        <p:tgtEl>
                                          <p:spTgt spid="55"/>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strips(upRight)">
                                      <p:cBhvr>
                                        <p:cTn id="73" dur="500"/>
                                        <p:tgtEl>
                                          <p:spTgt spid="56"/>
                                        </p:tgtEl>
                                      </p:cBhvr>
                                    </p:animEffect>
                                  </p:childTnLst>
                                </p:cTn>
                              </p:par>
                              <p:par>
                                <p:cTn id="74" presetID="18" presetClass="entr" presetSubtype="6"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strips(downRight)">
                                      <p:cBhvr>
                                        <p:cTn id="76" dur="500"/>
                                        <p:tgtEl>
                                          <p:spTgt spid="57"/>
                                        </p:tgtEl>
                                      </p:cBhvr>
                                    </p:animEffect>
                                  </p:childTnLst>
                                </p:cTn>
                              </p:par>
                              <p:par>
                                <p:cTn id="77" presetID="18" presetClass="entr" presetSubtype="3"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strips(upRight)">
                                      <p:cBhvr>
                                        <p:cTn id="79" dur="500"/>
                                        <p:tgtEl>
                                          <p:spTgt spid="58"/>
                                        </p:tgtEl>
                                      </p:cBhvr>
                                    </p:animEffect>
                                  </p:childTnLst>
                                </p:cTn>
                              </p:par>
                              <p:par>
                                <p:cTn id="80" presetID="18" presetClass="entr" presetSubtype="6"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strips(downRight)">
                                      <p:cBhvr>
                                        <p:cTn id="82" dur="500"/>
                                        <p:tgtEl>
                                          <p:spTgt spid="59"/>
                                        </p:tgtEl>
                                      </p:cBhvr>
                                    </p:animEffect>
                                  </p:childTnLst>
                                </p:cTn>
                              </p:par>
                              <p:par>
                                <p:cTn id="83" presetID="18" presetClass="entr" presetSubtype="3"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strips(upRight)">
                                      <p:cBhvr>
                                        <p:cTn id="85" dur="500"/>
                                        <p:tgtEl>
                                          <p:spTgt spid="61"/>
                                        </p:tgtEl>
                                      </p:cBhvr>
                                    </p:animEffect>
                                  </p:childTnLst>
                                </p:cTn>
                              </p:par>
                              <p:par>
                                <p:cTn id="86" presetID="18" presetClass="entr" presetSubtype="3"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strips(upRight)">
                                      <p:cBhvr>
                                        <p:cTn id="8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22" grpId="0" animBg="1"/>
      <p:bldP spid="38" grpId="0" animBg="1"/>
      <p:bldP spid="39" grpId="0" animBg="1"/>
      <p:bldP spid="40" grpId="0" animBg="1"/>
      <p:bldP spid="51" grpId="0" animBg="1"/>
      <p:bldP spid="49" grpId="0" animBg="1"/>
      <p:bldP spid="55" grpId="0" animBg="1"/>
      <p:bldP spid="56" grpId="0" animBg="1"/>
      <p:bldP spid="57" grpId="0" animBg="1"/>
      <p:bldP spid="58" grpId="0" animBg="1"/>
      <p:bldP spid="59" grpId="0" animBg="1"/>
      <p:bldP spid="61" grpId="0" animBg="1"/>
      <p:bldP spid="8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Freeform: Shape 458">
            <a:extLst>
              <a:ext uri="{FF2B5EF4-FFF2-40B4-BE49-F238E27FC236}">
                <a16:creationId xmlns:a16="http://schemas.microsoft.com/office/drawing/2014/main" id="{0BE64B67-208F-4F90-A452-938310C347D1}"/>
              </a:ext>
            </a:extLst>
          </p:cNvPr>
          <p:cNvSpPr/>
          <p:nvPr/>
        </p:nvSpPr>
        <p:spPr bwMode="auto">
          <a:xfrm>
            <a:off x="2401455" y="3084945"/>
            <a:ext cx="9467272" cy="3611419"/>
          </a:xfrm>
          <a:custGeom>
            <a:avLst/>
            <a:gdLst>
              <a:gd name="connsiteX0" fmla="*/ 0 w 9467272"/>
              <a:gd name="connsiteY0" fmla="*/ 3611419 h 3611419"/>
              <a:gd name="connsiteX1" fmla="*/ 9236 w 9467272"/>
              <a:gd name="connsiteY1" fmla="*/ 1653310 h 3611419"/>
              <a:gd name="connsiteX2" fmla="*/ 6428509 w 9467272"/>
              <a:gd name="connsiteY2" fmla="*/ 0 h 3611419"/>
              <a:gd name="connsiteX3" fmla="*/ 9134763 w 9467272"/>
              <a:gd name="connsiteY3" fmla="*/ 92364 h 3611419"/>
              <a:gd name="connsiteX4" fmla="*/ 9458036 w 9467272"/>
              <a:gd name="connsiteY4" fmla="*/ 1708728 h 3611419"/>
              <a:gd name="connsiteX5" fmla="*/ 9467272 w 9467272"/>
              <a:gd name="connsiteY5" fmla="*/ 3426691 h 3611419"/>
              <a:gd name="connsiteX6" fmla="*/ 0 w 9467272"/>
              <a:gd name="connsiteY6" fmla="*/ 3611419 h 361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7272" h="3611419">
                <a:moveTo>
                  <a:pt x="0" y="3611419"/>
                </a:moveTo>
                <a:cubicBezTo>
                  <a:pt x="3079" y="2958716"/>
                  <a:pt x="6157" y="2306013"/>
                  <a:pt x="9236" y="1653310"/>
                </a:cubicBezTo>
                <a:lnTo>
                  <a:pt x="6428509" y="0"/>
                </a:lnTo>
                <a:lnTo>
                  <a:pt x="9134763" y="92364"/>
                </a:lnTo>
                <a:lnTo>
                  <a:pt x="9458036" y="1708728"/>
                </a:lnTo>
                <a:cubicBezTo>
                  <a:pt x="9461115" y="2281382"/>
                  <a:pt x="9464193" y="2854037"/>
                  <a:pt x="9467272" y="3426691"/>
                </a:cubicBezTo>
                <a:lnTo>
                  <a:pt x="0" y="3611419"/>
                </a:ln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8682011-5D03-480C-9EE2-B35B55BD093A}"/>
              </a:ext>
            </a:extLst>
          </p:cNvPr>
          <p:cNvSpPr>
            <a:spLocks noGrp="1"/>
          </p:cNvSpPr>
          <p:nvPr>
            <p:ph type="body" sz="quarter" idx="11"/>
          </p:nvPr>
        </p:nvSpPr>
        <p:spPr/>
        <p:txBody>
          <a:bodyPr/>
          <a:lstStyle/>
          <a:p>
            <a:r>
              <a:rPr lang="en-US"/>
              <a:t>Spark</a:t>
            </a:r>
          </a:p>
        </p:txBody>
      </p:sp>
      <p:sp>
        <p:nvSpPr>
          <p:cNvPr id="2" name="Title 1">
            <a:extLst>
              <a:ext uri="{FF2B5EF4-FFF2-40B4-BE49-F238E27FC236}">
                <a16:creationId xmlns:a16="http://schemas.microsoft.com/office/drawing/2014/main" id="{D1FCDA14-B22E-4685-860E-336D03B40BC3}"/>
              </a:ext>
            </a:extLst>
          </p:cNvPr>
          <p:cNvSpPr>
            <a:spLocks noGrp="1"/>
          </p:cNvSpPr>
          <p:nvPr>
            <p:ph type="title"/>
          </p:nvPr>
        </p:nvSpPr>
        <p:spPr/>
        <p:txBody>
          <a:bodyPr/>
          <a:lstStyle/>
          <a:p>
            <a:pPr lvl="0"/>
            <a:r>
              <a:rPr lang="en-US"/>
              <a:t>Embrace Spark / Hadoop data lakes</a:t>
            </a:r>
          </a:p>
        </p:txBody>
      </p:sp>
      <p:sp>
        <p:nvSpPr>
          <p:cNvPr id="4" name="Content Placeholder 3">
            <a:extLst>
              <a:ext uri="{FF2B5EF4-FFF2-40B4-BE49-F238E27FC236}">
                <a16:creationId xmlns:a16="http://schemas.microsoft.com/office/drawing/2014/main" id="{86771553-14D3-49C2-9D68-79731BBDFC20}"/>
              </a:ext>
            </a:extLst>
          </p:cNvPr>
          <p:cNvSpPr>
            <a:spLocks noGrp="1"/>
          </p:cNvSpPr>
          <p:nvPr>
            <p:ph idx="1"/>
          </p:nvPr>
        </p:nvSpPr>
        <p:spPr>
          <a:xfrm>
            <a:off x="1731816" y="1216152"/>
            <a:ext cx="6710339" cy="3194721"/>
          </a:xfrm>
        </p:spPr>
        <p:txBody>
          <a:bodyPr/>
          <a:lstStyle/>
          <a:p>
            <a:pPr lvl="0"/>
            <a:r>
              <a:rPr lang="en-US" sz="2400" err="1"/>
              <a:t>Distriubte</a:t>
            </a:r>
            <a:r>
              <a:rPr lang="en-US" sz="2400"/>
              <a:t> RevoScaleR algorithms using Spark</a:t>
            </a:r>
          </a:p>
          <a:p>
            <a:pPr lvl="0"/>
            <a:r>
              <a:rPr lang="en-US" sz="2400"/>
              <a:t>Spark 1.6 or 2.0 Compatible</a:t>
            </a:r>
          </a:p>
          <a:p>
            <a:pPr lvl="0"/>
            <a:r>
              <a:rPr lang="en-US" sz="2400"/>
              <a:t>Load Spark Dataframes from:</a:t>
            </a:r>
          </a:p>
          <a:p>
            <a:pPr lvl="1"/>
            <a:r>
              <a:rPr lang="en-US" sz="2400"/>
              <a:t>Text, XDF files</a:t>
            </a:r>
          </a:p>
          <a:p>
            <a:pPr lvl="1"/>
            <a:r>
              <a:rPr lang="en-US" sz="2400"/>
              <a:t>Parquet, ORC &amp; Hive data formats</a:t>
            </a:r>
          </a:p>
          <a:p>
            <a:r>
              <a:rPr lang="en-US" sz="2400"/>
              <a:t>Interop with </a:t>
            </a:r>
            <a:r>
              <a:rPr lang="en-US" sz="2400" err="1"/>
              <a:t>SparkETL</a:t>
            </a:r>
            <a:r>
              <a:rPr lang="en-US" sz="2400"/>
              <a:t>, </a:t>
            </a:r>
            <a:r>
              <a:rPr lang="en-US" sz="2400" err="1"/>
              <a:t>SparkSQL</a:t>
            </a:r>
            <a:endParaRPr lang="en-US" sz="2400"/>
          </a:p>
          <a:p>
            <a:pPr lvl="0"/>
            <a:r>
              <a:rPr lang="en-US" sz="2400"/>
              <a:t>Support for HDInsight, Hortonworks, Cloudera &amp; MapR Hadoop</a:t>
            </a:r>
          </a:p>
        </p:txBody>
      </p:sp>
      <p:grpSp>
        <p:nvGrpSpPr>
          <p:cNvPr id="6" name="Group 5">
            <a:extLst>
              <a:ext uri="{FF2B5EF4-FFF2-40B4-BE49-F238E27FC236}">
                <a16:creationId xmlns:a16="http://schemas.microsoft.com/office/drawing/2014/main" id="{76F7F0BD-897A-4FB6-90DE-EB7D0177C8FF}"/>
              </a:ext>
            </a:extLst>
          </p:cNvPr>
          <p:cNvGrpSpPr/>
          <p:nvPr/>
        </p:nvGrpSpPr>
        <p:grpSpPr>
          <a:xfrm>
            <a:off x="8648633" y="2050601"/>
            <a:ext cx="3323300" cy="2289562"/>
            <a:chOff x="274639" y="1317857"/>
            <a:chExt cx="6127409" cy="4221431"/>
          </a:xfrm>
        </p:grpSpPr>
        <p:sp>
          <p:nvSpPr>
            <p:cNvPr id="7" name="Rectangle: Rounded Corners 6">
              <a:extLst>
                <a:ext uri="{FF2B5EF4-FFF2-40B4-BE49-F238E27FC236}">
                  <a16:creationId xmlns:a16="http://schemas.microsoft.com/office/drawing/2014/main" id="{250ADE81-D4DD-4114-B5AB-07D0505F452E}"/>
                </a:ext>
              </a:extLst>
            </p:cNvPr>
            <p:cNvSpPr/>
            <p:nvPr/>
          </p:nvSpPr>
          <p:spPr bwMode="auto">
            <a:xfrm>
              <a:off x="575619" y="4887856"/>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Platforms and Data</a:t>
              </a:r>
            </a:p>
          </p:txBody>
        </p:sp>
        <p:grpSp>
          <p:nvGrpSpPr>
            <p:cNvPr id="8" name="Group 7">
              <a:extLst>
                <a:ext uri="{FF2B5EF4-FFF2-40B4-BE49-F238E27FC236}">
                  <a16:creationId xmlns:a16="http://schemas.microsoft.com/office/drawing/2014/main" id="{90EEA138-C543-461F-BA04-30172343C921}"/>
                </a:ext>
              </a:extLst>
            </p:cNvPr>
            <p:cNvGrpSpPr/>
            <p:nvPr/>
          </p:nvGrpSpPr>
          <p:grpSpPr>
            <a:xfrm>
              <a:off x="274645" y="4877954"/>
              <a:ext cx="661335" cy="661334"/>
              <a:chOff x="9983256" y="958331"/>
              <a:chExt cx="922904" cy="922906"/>
            </a:xfrm>
          </p:grpSpPr>
          <p:sp>
            <p:nvSpPr>
              <p:cNvPr id="127" name="Oval 126">
                <a:extLst>
                  <a:ext uri="{FF2B5EF4-FFF2-40B4-BE49-F238E27FC236}">
                    <a16:creationId xmlns:a16="http://schemas.microsoft.com/office/drawing/2014/main" id="{9FC5AD9D-A83D-4C2B-A1F5-4CC81B5B7DF1}"/>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28" name="Group 127">
                <a:extLst>
                  <a:ext uri="{FF2B5EF4-FFF2-40B4-BE49-F238E27FC236}">
                    <a16:creationId xmlns:a16="http://schemas.microsoft.com/office/drawing/2014/main" id="{3322412C-88A0-4229-880A-3F9244C00B51}"/>
                  </a:ext>
                </a:extLst>
              </p:cNvPr>
              <p:cNvGrpSpPr/>
              <p:nvPr/>
            </p:nvGrpSpPr>
            <p:grpSpPr>
              <a:xfrm>
                <a:off x="10103414" y="1161823"/>
                <a:ext cx="654820" cy="444115"/>
                <a:chOff x="-3464779" y="-1113976"/>
                <a:chExt cx="2012196" cy="1269235"/>
              </a:xfrm>
            </p:grpSpPr>
            <p:grpSp>
              <p:nvGrpSpPr>
                <p:cNvPr id="129" name="Group 128">
                  <a:extLst>
                    <a:ext uri="{FF2B5EF4-FFF2-40B4-BE49-F238E27FC236}">
                      <a16:creationId xmlns:a16="http://schemas.microsoft.com/office/drawing/2014/main" id="{F72944A8-D269-49E3-B9D0-380F0A7ED688}"/>
                    </a:ext>
                  </a:extLst>
                </p:cNvPr>
                <p:cNvGrpSpPr/>
                <p:nvPr/>
              </p:nvGrpSpPr>
              <p:grpSpPr>
                <a:xfrm>
                  <a:off x="-3464779" y="-479358"/>
                  <a:ext cx="648837" cy="463674"/>
                  <a:chOff x="3889832" y="4308049"/>
                  <a:chExt cx="1432874" cy="1023966"/>
                </a:xfrm>
              </p:grpSpPr>
              <p:sp>
                <p:nvSpPr>
                  <p:cNvPr id="166" name="Rectangle: Rounded Corners 165">
                    <a:extLst>
                      <a:ext uri="{FF2B5EF4-FFF2-40B4-BE49-F238E27FC236}">
                        <a16:creationId xmlns:a16="http://schemas.microsoft.com/office/drawing/2014/main" id="{D6F43B1C-E6F4-4022-AAD1-1C8EACD275C6}"/>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7" name="Rectangle: Top Corners Rounded 166">
                    <a:extLst>
                      <a:ext uri="{FF2B5EF4-FFF2-40B4-BE49-F238E27FC236}">
                        <a16:creationId xmlns:a16="http://schemas.microsoft.com/office/drawing/2014/main" id="{C2AFB31B-A7FA-427F-A735-97E86D20BB38}"/>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8" name="Trapezoid 167">
                    <a:extLst>
                      <a:ext uri="{FF2B5EF4-FFF2-40B4-BE49-F238E27FC236}">
                        <a16:creationId xmlns:a16="http://schemas.microsoft.com/office/drawing/2014/main" id="{6D531023-B3B7-4634-B4A2-634A26B56BC4}"/>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0" name="Group 129">
                  <a:extLst>
                    <a:ext uri="{FF2B5EF4-FFF2-40B4-BE49-F238E27FC236}">
                      <a16:creationId xmlns:a16="http://schemas.microsoft.com/office/drawing/2014/main" id="{81C695DB-4316-4354-9C0E-65C7ECCF29F4}"/>
                    </a:ext>
                  </a:extLst>
                </p:cNvPr>
                <p:cNvGrpSpPr/>
                <p:nvPr/>
              </p:nvGrpSpPr>
              <p:grpSpPr>
                <a:xfrm>
                  <a:off x="-2652484" y="-1113976"/>
                  <a:ext cx="1199901" cy="1269235"/>
                  <a:chOff x="-4799336" y="5508999"/>
                  <a:chExt cx="1956745" cy="2069812"/>
                </a:xfrm>
              </p:grpSpPr>
              <p:grpSp>
                <p:nvGrpSpPr>
                  <p:cNvPr id="131" name="Group 130">
                    <a:extLst>
                      <a:ext uri="{FF2B5EF4-FFF2-40B4-BE49-F238E27FC236}">
                        <a16:creationId xmlns:a16="http://schemas.microsoft.com/office/drawing/2014/main" id="{5EBD3211-514A-4635-A276-CB24909648AB}"/>
                      </a:ext>
                    </a:extLst>
                  </p:cNvPr>
                  <p:cNvGrpSpPr/>
                  <p:nvPr/>
                </p:nvGrpSpPr>
                <p:grpSpPr>
                  <a:xfrm flipH="1">
                    <a:off x="-4799336" y="5669702"/>
                    <a:ext cx="852161" cy="1909109"/>
                    <a:chOff x="-2654837" y="-287671"/>
                    <a:chExt cx="5516222" cy="12358083"/>
                  </a:xfrm>
                </p:grpSpPr>
                <p:sp>
                  <p:nvSpPr>
                    <p:cNvPr id="157" name="Rectangle 156">
                      <a:extLst>
                        <a:ext uri="{FF2B5EF4-FFF2-40B4-BE49-F238E27FC236}">
                          <a16:creationId xmlns:a16="http://schemas.microsoft.com/office/drawing/2014/main" id="{D915608F-CAE6-462C-80B3-3609F99D7374}"/>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58" name="Group 157">
                      <a:extLst>
                        <a:ext uri="{FF2B5EF4-FFF2-40B4-BE49-F238E27FC236}">
                          <a16:creationId xmlns:a16="http://schemas.microsoft.com/office/drawing/2014/main" id="{7C1C89AD-3CAF-4613-8597-AE91F174DA66}"/>
                        </a:ext>
                      </a:extLst>
                    </p:cNvPr>
                    <p:cNvGrpSpPr/>
                    <p:nvPr/>
                  </p:nvGrpSpPr>
                  <p:grpSpPr>
                    <a:xfrm>
                      <a:off x="-1932665" y="502289"/>
                      <a:ext cx="4144285" cy="9484745"/>
                      <a:chOff x="-2286991" y="502289"/>
                      <a:chExt cx="4498611" cy="9484745"/>
                    </a:xfrm>
                    <a:solidFill>
                      <a:schemeClr val="bg1"/>
                    </a:solidFill>
                  </p:grpSpPr>
                  <p:sp>
                    <p:nvSpPr>
                      <p:cNvPr id="159" name="Rectangle 158">
                        <a:extLst>
                          <a:ext uri="{FF2B5EF4-FFF2-40B4-BE49-F238E27FC236}">
                            <a16:creationId xmlns:a16="http://schemas.microsoft.com/office/drawing/2014/main" id="{857459A7-EE9C-4E9E-9ACE-B3FD6549525C}"/>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60" name="Group 159">
                        <a:extLst>
                          <a:ext uri="{FF2B5EF4-FFF2-40B4-BE49-F238E27FC236}">
                            <a16:creationId xmlns:a16="http://schemas.microsoft.com/office/drawing/2014/main" id="{F5209F18-6CCF-44B3-8FEA-A8B92C941958}"/>
                          </a:ext>
                        </a:extLst>
                      </p:cNvPr>
                      <p:cNvGrpSpPr/>
                      <p:nvPr/>
                    </p:nvGrpSpPr>
                    <p:grpSpPr>
                      <a:xfrm>
                        <a:off x="-2271373" y="3334637"/>
                        <a:ext cx="4482993" cy="3353403"/>
                        <a:chOff x="-2641291" y="2050090"/>
                        <a:chExt cx="4852912" cy="3353403"/>
                      </a:xfrm>
                      <a:grpFill/>
                    </p:grpSpPr>
                    <p:sp>
                      <p:nvSpPr>
                        <p:cNvPr id="163" name="Rectangle 162">
                          <a:extLst>
                            <a:ext uri="{FF2B5EF4-FFF2-40B4-BE49-F238E27FC236}">
                              <a16:creationId xmlns:a16="http://schemas.microsoft.com/office/drawing/2014/main" id="{F17004FE-F2AF-4FAE-B1B5-26E450FECD7A}"/>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4" name="Rectangle 163">
                          <a:extLst>
                            <a:ext uri="{FF2B5EF4-FFF2-40B4-BE49-F238E27FC236}">
                              <a16:creationId xmlns:a16="http://schemas.microsoft.com/office/drawing/2014/main" id="{CE615410-B057-4992-BAAF-FFB1FB4DA0EF}"/>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5" name="Rectangle 164">
                          <a:extLst>
                            <a:ext uri="{FF2B5EF4-FFF2-40B4-BE49-F238E27FC236}">
                              <a16:creationId xmlns:a16="http://schemas.microsoft.com/office/drawing/2014/main" id="{C093C24A-754D-4168-A0C3-4F1295298292}"/>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161" name="Rectangle 160">
                        <a:extLst>
                          <a:ext uri="{FF2B5EF4-FFF2-40B4-BE49-F238E27FC236}">
                            <a16:creationId xmlns:a16="http://schemas.microsoft.com/office/drawing/2014/main" id="{4B132626-C294-4467-BB99-D84D3E80F593}"/>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2" name="Rectangle 161">
                        <a:extLst>
                          <a:ext uri="{FF2B5EF4-FFF2-40B4-BE49-F238E27FC236}">
                            <a16:creationId xmlns:a16="http://schemas.microsoft.com/office/drawing/2014/main" id="{E5C554A3-0981-4F14-9A1E-3A4BD7C23C20}"/>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132" name="Group 131">
                    <a:extLst>
                      <a:ext uri="{FF2B5EF4-FFF2-40B4-BE49-F238E27FC236}">
                        <a16:creationId xmlns:a16="http://schemas.microsoft.com/office/drawing/2014/main" id="{53887C78-550F-434A-ADD0-FB6CDC3B48E5}"/>
                      </a:ext>
                    </a:extLst>
                  </p:cNvPr>
                  <p:cNvGrpSpPr/>
                  <p:nvPr/>
                </p:nvGrpSpPr>
                <p:grpSpPr>
                  <a:xfrm>
                    <a:off x="-3789393" y="5508999"/>
                    <a:ext cx="946802" cy="2064618"/>
                    <a:chOff x="-3789393" y="5508999"/>
                    <a:chExt cx="946802" cy="2064618"/>
                  </a:xfrm>
                </p:grpSpPr>
                <p:grpSp>
                  <p:nvGrpSpPr>
                    <p:cNvPr id="133" name="Group 132">
                      <a:extLst>
                        <a:ext uri="{FF2B5EF4-FFF2-40B4-BE49-F238E27FC236}">
                          <a16:creationId xmlns:a16="http://schemas.microsoft.com/office/drawing/2014/main" id="{C1B2E2C9-561E-4639-AA31-F68EA750B522}"/>
                        </a:ext>
                      </a:extLst>
                    </p:cNvPr>
                    <p:cNvGrpSpPr/>
                    <p:nvPr/>
                  </p:nvGrpSpPr>
                  <p:grpSpPr>
                    <a:xfrm flipV="1">
                      <a:off x="-3789393" y="7130231"/>
                      <a:ext cx="946802" cy="443386"/>
                      <a:chOff x="917006" y="1618956"/>
                      <a:chExt cx="7972847" cy="2538356"/>
                    </a:xfrm>
                    <a:noFill/>
                  </p:grpSpPr>
                  <p:sp>
                    <p:nvSpPr>
                      <p:cNvPr id="152" name="Rectangle 151">
                        <a:extLst>
                          <a:ext uri="{FF2B5EF4-FFF2-40B4-BE49-F238E27FC236}">
                            <a16:creationId xmlns:a16="http://schemas.microsoft.com/office/drawing/2014/main" id="{86472A51-3E5D-4C5C-BF92-B4AFC49A8A41}"/>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3" name="Rectangle 152">
                        <a:extLst>
                          <a:ext uri="{FF2B5EF4-FFF2-40B4-BE49-F238E27FC236}">
                            <a16:creationId xmlns:a16="http://schemas.microsoft.com/office/drawing/2014/main" id="{C8FF8D89-08B0-4323-801C-DE9F8E78A328}"/>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4" name="Rectangle 153">
                        <a:extLst>
                          <a:ext uri="{FF2B5EF4-FFF2-40B4-BE49-F238E27FC236}">
                            <a16:creationId xmlns:a16="http://schemas.microsoft.com/office/drawing/2014/main" id="{1F7D49CE-01A3-4090-9A3F-F101DEE03BEE}"/>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5" name="Rectangle 154">
                        <a:extLst>
                          <a:ext uri="{FF2B5EF4-FFF2-40B4-BE49-F238E27FC236}">
                            <a16:creationId xmlns:a16="http://schemas.microsoft.com/office/drawing/2014/main" id="{85BFAAB6-029A-444E-87BD-EA1F269BC0D8}"/>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6" name="Rectangle 155">
                        <a:extLst>
                          <a:ext uri="{FF2B5EF4-FFF2-40B4-BE49-F238E27FC236}">
                            <a16:creationId xmlns:a16="http://schemas.microsoft.com/office/drawing/2014/main" id="{3A4DA087-7945-4D6B-BFC9-F98ADFD0C435}"/>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4" name="Group 133">
                      <a:extLst>
                        <a:ext uri="{FF2B5EF4-FFF2-40B4-BE49-F238E27FC236}">
                          <a16:creationId xmlns:a16="http://schemas.microsoft.com/office/drawing/2014/main" id="{7A1D7DB6-7C10-4809-90D9-2114BBABD070}"/>
                        </a:ext>
                      </a:extLst>
                    </p:cNvPr>
                    <p:cNvGrpSpPr/>
                    <p:nvPr/>
                  </p:nvGrpSpPr>
                  <p:grpSpPr>
                    <a:xfrm flipV="1">
                      <a:off x="-3789393" y="6049410"/>
                      <a:ext cx="946802" cy="443386"/>
                      <a:chOff x="917006" y="1618956"/>
                      <a:chExt cx="7972847" cy="2538356"/>
                    </a:xfrm>
                    <a:noFill/>
                  </p:grpSpPr>
                  <p:sp>
                    <p:nvSpPr>
                      <p:cNvPr id="147" name="Rectangle 146">
                        <a:extLst>
                          <a:ext uri="{FF2B5EF4-FFF2-40B4-BE49-F238E27FC236}">
                            <a16:creationId xmlns:a16="http://schemas.microsoft.com/office/drawing/2014/main" id="{EF69EFB1-E0E0-472C-90ED-8D901C65FBD5}"/>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8" name="Rectangle 147">
                        <a:extLst>
                          <a:ext uri="{FF2B5EF4-FFF2-40B4-BE49-F238E27FC236}">
                            <a16:creationId xmlns:a16="http://schemas.microsoft.com/office/drawing/2014/main" id="{7B984E32-A26A-41BA-AE37-8E6579ED4DAC}"/>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9" name="Rectangle 148">
                        <a:extLst>
                          <a:ext uri="{FF2B5EF4-FFF2-40B4-BE49-F238E27FC236}">
                            <a16:creationId xmlns:a16="http://schemas.microsoft.com/office/drawing/2014/main" id="{DC31BD0E-D7CA-486B-82BA-112B7EC22470}"/>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0" name="Rectangle 149">
                        <a:extLst>
                          <a:ext uri="{FF2B5EF4-FFF2-40B4-BE49-F238E27FC236}">
                            <a16:creationId xmlns:a16="http://schemas.microsoft.com/office/drawing/2014/main" id="{1C143EB5-4DB6-46F5-BC00-47AA014AA64D}"/>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1" name="Rectangle 150">
                        <a:extLst>
                          <a:ext uri="{FF2B5EF4-FFF2-40B4-BE49-F238E27FC236}">
                            <a16:creationId xmlns:a16="http://schemas.microsoft.com/office/drawing/2014/main" id="{9F06901E-4CA1-4D20-95B5-DBBA83080726}"/>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5" name="Group 134">
                      <a:extLst>
                        <a:ext uri="{FF2B5EF4-FFF2-40B4-BE49-F238E27FC236}">
                          <a16:creationId xmlns:a16="http://schemas.microsoft.com/office/drawing/2014/main" id="{2C07B437-9DC8-4139-A56A-A637807EEC50}"/>
                        </a:ext>
                      </a:extLst>
                    </p:cNvPr>
                    <p:cNvGrpSpPr/>
                    <p:nvPr/>
                  </p:nvGrpSpPr>
                  <p:grpSpPr>
                    <a:xfrm flipV="1">
                      <a:off x="-3789393" y="6589821"/>
                      <a:ext cx="946802" cy="443386"/>
                      <a:chOff x="917006" y="1618956"/>
                      <a:chExt cx="7972847" cy="2538356"/>
                    </a:xfrm>
                    <a:noFill/>
                  </p:grpSpPr>
                  <p:sp>
                    <p:nvSpPr>
                      <p:cNvPr id="142" name="Rectangle 141">
                        <a:extLst>
                          <a:ext uri="{FF2B5EF4-FFF2-40B4-BE49-F238E27FC236}">
                            <a16:creationId xmlns:a16="http://schemas.microsoft.com/office/drawing/2014/main" id="{1DD658B2-E6E6-494A-BCF1-3A7B462F9823}"/>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3" name="Rectangle 142">
                        <a:extLst>
                          <a:ext uri="{FF2B5EF4-FFF2-40B4-BE49-F238E27FC236}">
                            <a16:creationId xmlns:a16="http://schemas.microsoft.com/office/drawing/2014/main" id="{B3DBF816-7139-479C-99A4-786AE069112B}"/>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4" name="Rectangle 143">
                        <a:extLst>
                          <a:ext uri="{FF2B5EF4-FFF2-40B4-BE49-F238E27FC236}">
                            <a16:creationId xmlns:a16="http://schemas.microsoft.com/office/drawing/2014/main" id="{AB7C6411-89DB-40D4-A97D-89401658C0F4}"/>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5" name="Rectangle 144">
                        <a:extLst>
                          <a:ext uri="{FF2B5EF4-FFF2-40B4-BE49-F238E27FC236}">
                            <a16:creationId xmlns:a16="http://schemas.microsoft.com/office/drawing/2014/main" id="{3215255C-6F46-4871-86F2-39067E65CE67}"/>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6" name="Rectangle 145">
                        <a:extLst>
                          <a:ext uri="{FF2B5EF4-FFF2-40B4-BE49-F238E27FC236}">
                            <a16:creationId xmlns:a16="http://schemas.microsoft.com/office/drawing/2014/main" id="{0A575919-FFFD-4A92-83A9-0C50C66AF7F0}"/>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6" name="Group 135">
                      <a:extLst>
                        <a:ext uri="{FF2B5EF4-FFF2-40B4-BE49-F238E27FC236}">
                          <a16:creationId xmlns:a16="http://schemas.microsoft.com/office/drawing/2014/main" id="{99530384-E9CD-4EB4-9C09-08EEA4F04564}"/>
                        </a:ext>
                      </a:extLst>
                    </p:cNvPr>
                    <p:cNvGrpSpPr/>
                    <p:nvPr/>
                  </p:nvGrpSpPr>
                  <p:grpSpPr>
                    <a:xfrm flipV="1">
                      <a:off x="-3789393" y="5508999"/>
                      <a:ext cx="946802" cy="443386"/>
                      <a:chOff x="917006" y="1618956"/>
                      <a:chExt cx="7972847" cy="2538356"/>
                    </a:xfrm>
                    <a:noFill/>
                  </p:grpSpPr>
                  <p:sp>
                    <p:nvSpPr>
                      <p:cNvPr id="137" name="Rectangle 136">
                        <a:extLst>
                          <a:ext uri="{FF2B5EF4-FFF2-40B4-BE49-F238E27FC236}">
                            <a16:creationId xmlns:a16="http://schemas.microsoft.com/office/drawing/2014/main" id="{2C61D8B9-8F51-405B-B495-FE9992EF035E}"/>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8" name="Rectangle 137">
                        <a:extLst>
                          <a:ext uri="{FF2B5EF4-FFF2-40B4-BE49-F238E27FC236}">
                            <a16:creationId xmlns:a16="http://schemas.microsoft.com/office/drawing/2014/main" id="{67B05CB0-4096-4ACB-BD35-08017D25870B}"/>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9" name="Rectangle 138">
                        <a:extLst>
                          <a:ext uri="{FF2B5EF4-FFF2-40B4-BE49-F238E27FC236}">
                            <a16:creationId xmlns:a16="http://schemas.microsoft.com/office/drawing/2014/main" id="{FE652E4B-DC0F-4069-BF1D-A70E03711186}"/>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0" name="Rectangle 139">
                        <a:extLst>
                          <a:ext uri="{FF2B5EF4-FFF2-40B4-BE49-F238E27FC236}">
                            <a16:creationId xmlns:a16="http://schemas.microsoft.com/office/drawing/2014/main" id="{3CBF4587-0D9F-4D5F-A712-A0212E283014}"/>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1" name="Rectangle 140">
                        <a:extLst>
                          <a:ext uri="{FF2B5EF4-FFF2-40B4-BE49-F238E27FC236}">
                            <a16:creationId xmlns:a16="http://schemas.microsoft.com/office/drawing/2014/main" id="{1B2D0769-BED0-4D6B-B00A-4D8D992526FF}"/>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9" name="Rectangle: Rounded Corners 8">
              <a:extLst>
                <a:ext uri="{FF2B5EF4-FFF2-40B4-BE49-F238E27FC236}">
                  <a16:creationId xmlns:a16="http://schemas.microsoft.com/office/drawing/2014/main" id="{52CB0FD5-5F31-4617-95E1-3C864C99E639}"/>
                </a:ext>
              </a:extLst>
            </p:cNvPr>
            <p:cNvSpPr/>
            <p:nvPr/>
          </p:nvSpPr>
          <p:spPr bwMode="auto">
            <a:xfrm>
              <a:off x="575619" y="1508370"/>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Tools</a:t>
              </a:r>
            </a:p>
          </p:txBody>
        </p:sp>
        <p:grpSp>
          <p:nvGrpSpPr>
            <p:cNvPr id="10" name="Group 9">
              <a:extLst>
                <a:ext uri="{FF2B5EF4-FFF2-40B4-BE49-F238E27FC236}">
                  <a16:creationId xmlns:a16="http://schemas.microsoft.com/office/drawing/2014/main" id="{07095F0A-804E-48DF-8846-222010229FDE}"/>
                </a:ext>
              </a:extLst>
            </p:cNvPr>
            <p:cNvGrpSpPr/>
            <p:nvPr/>
          </p:nvGrpSpPr>
          <p:grpSpPr>
            <a:xfrm>
              <a:off x="274639" y="1482019"/>
              <a:ext cx="661334" cy="661334"/>
              <a:chOff x="7672552" y="4021436"/>
              <a:chExt cx="965603" cy="982528"/>
            </a:xfrm>
          </p:grpSpPr>
          <p:sp>
            <p:nvSpPr>
              <p:cNvPr id="114" name="Oval 113">
                <a:extLst>
                  <a:ext uri="{FF2B5EF4-FFF2-40B4-BE49-F238E27FC236}">
                    <a16:creationId xmlns:a16="http://schemas.microsoft.com/office/drawing/2014/main" id="{136C55B7-DB69-4D7E-AF74-0B5119B4B6ED}"/>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15" name="Group 114">
                <a:extLst>
                  <a:ext uri="{FF2B5EF4-FFF2-40B4-BE49-F238E27FC236}">
                    <a16:creationId xmlns:a16="http://schemas.microsoft.com/office/drawing/2014/main" id="{308ED888-5385-4DB3-A22A-190F8884CCAB}"/>
                  </a:ext>
                </a:extLst>
              </p:cNvPr>
              <p:cNvGrpSpPr/>
              <p:nvPr/>
            </p:nvGrpSpPr>
            <p:grpSpPr>
              <a:xfrm>
                <a:off x="7773860" y="4420332"/>
                <a:ext cx="759372" cy="184730"/>
                <a:chOff x="7466978" y="4863550"/>
                <a:chExt cx="738228" cy="176492"/>
              </a:xfrm>
            </p:grpSpPr>
            <p:grpSp>
              <p:nvGrpSpPr>
                <p:cNvPr id="116" name="Group 115">
                  <a:extLst>
                    <a:ext uri="{FF2B5EF4-FFF2-40B4-BE49-F238E27FC236}">
                      <a16:creationId xmlns:a16="http://schemas.microsoft.com/office/drawing/2014/main" id="{0A46BBC7-DE2C-44A5-AB1F-3611421C614A}"/>
                    </a:ext>
                  </a:extLst>
                </p:cNvPr>
                <p:cNvGrpSpPr/>
                <p:nvPr/>
              </p:nvGrpSpPr>
              <p:grpSpPr>
                <a:xfrm rot="19042309">
                  <a:off x="7466978" y="4863550"/>
                  <a:ext cx="688819" cy="176492"/>
                  <a:chOff x="5329666" y="3489884"/>
                  <a:chExt cx="7171567" cy="1837527"/>
                </a:xfrm>
              </p:grpSpPr>
              <p:sp>
                <p:nvSpPr>
                  <p:cNvPr id="125" name="Rectangle: Rounded Corners 124">
                    <a:extLst>
                      <a:ext uri="{FF2B5EF4-FFF2-40B4-BE49-F238E27FC236}">
                        <a16:creationId xmlns:a16="http://schemas.microsoft.com/office/drawing/2014/main" id="{C69EDB8D-4D7D-43F5-A7A9-DA9FDAB83D42}"/>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6" name="Freeform: Shape 125">
                    <a:extLst>
                      <a:ext uri="{FF2B5EF4-FFF2-40B4-BE49-F238E27FC236}">
                        <a16:creationId xmlns:a16="http://schemas.microsoft.com/office/drawing/2014/main" id="{735ADC11-98CC-48A1-A7D0-B0DB417C4F3B}"/>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17" name="Group 116">
                  <a:extLst>
                    <a:ext uri="{FF2B5EF4-FFF2-40B4-BE49-F238E27FC236}">
                      <a16:creationId xmlns:a16="http://schemas.microsoft.com/office/drawing/2014/main" id="{54BA1452-898D-4B83-9D9A-AECCF2404141}"/>
                    </a:ext>
                  </a:extLst>
                </p:cNvPr>
                <p:cNvGrpSpPr/>
                <p:nvPr/>
              </p:nvGrpSpPr>
              <p:grpSpPr>
                <a:xfrm rot="13295580" flipV="1">
                  <a:off x="7500425" y="4917201"/>
                  <a:ext cx="704781" cy="67782"/>
                  <a:chOff x="1552145" y="3101420"/>
                  <a:chExt cx="9703733" cy="933252"/>
                </a:xfrm>
              </p:grpSpPr>
              <p:sp>
                <p:nvSpPr>
                  <p:cNvPr id="118" name="Trapezoid 117">
                    <a:extLst>
                      <a:ext uri="{FF2B5EF4-FFF2-40B4-BE49-F238E27FC236}">
                        <a16:creationId xmlns:a16="http://schemas.microsoft.com/office/drawing/2014/main" id="{4021693A-A922-4C50-9D2D-A25E9F5B3610}"/>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9" name="Trapezoid 118">
                    <a:extLst>
                      <a:ext uri="{FF2B5EF4-FFF2-40B4-BE49-F238E27FC236}">
                        <a16:creationId xmlns:a16="http://schemas.microsoft.com/office/drawing/2014/main" id="{98712400-17B7-4826-B24D-68E8A2A5641A}"/>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0" name="Rectangle 119">
                    <a:extLst>
                      <a:ext uri="{FF2B5EF4-FFF2-40B4-BE49-F238E27FC236}">
                        <a16:creationId xmlns:a16="http://schemas.microsoft.com/office/drawing/2014/main" id="{4D098E9A-61C0-40EC-BAA9-3890949E3F6D}"/>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1" name="Rectangle: Rounded Corners 120">
                    <a:extLst>
                      <a:ext uri="{FF2B5EF4-FFF2-40B4-BE49-F238E27FC236}">
                        <a16:creationId xmlns:a16="http://schemas.microsoft.com/office/drawing/2014/main" id="{7D637E56-1A3C-4BC9-9FA5-D16625284C64}"/>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2" name="Rectangle: Rounded Corners 121">
                    <a:extLst>
                      <a:ext uri="{FF2B5EF4-FFF2-40B4-BE49-F238E27FC236}">
                        <a16:creationId xmlns:a16="http://schemas.microsoft.com/office/drawing/2014/main" id="{A1CA9EFA-A210-4B6F-AED8-8C85DA7E6370}"/>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3" name="Rectangle: Rounded Corners 122">
                    <a:extLst>
                      <a:ext uri="{FF2B5EF4-FFF2-40B4-BE49-F238E27FC236}">
                        <a16:creationId xmlns:a16="http://schemas.microsoft.com/office/drawing/2014/main" id="{57C0A19F-483A-4F24-BF63-6B854120B1F9}"/>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4" name="Rectangle: Rounded Corners 123">
                    <a:extLst>
                      <a:ext uri="{FF2B5EF4-FFF2-40B4-BE49-F238E27FC236}">
                        <a16:creationId xmlns:a16="http://schemas.microsoft.com/office/drawing/2014/main" id="{3390D83F-F02B-4592-A187-2F7E70C77B9F}"/>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1" name="Rectangle: Rounded Corners 10">
              <a:extLst>
                <a:ext uri="{FF2B5EF4-FFF2-40B4-BE49-F238E27FC236}">
                  <a16:creationId xmlns:a16="http://schemas.microsoft.com/office/drawing/2014/main" id="{247B599B-2856-47A0-92CE-7D4A8CC1B81F}"/>
                </a:ext>
              </a:extLst>
            </p:cNvPr>
            <p:cNvSpPr/>
            <p:nvPr/>
          </p:nvSpPr>
          <p:spPr bwMode="auto">
            <a:xfrm>
              <a:off x="575619" y="2353241"/>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Language</a:t>
              </a:r>
            </a:p>
          </p:txBody>
        </p:sp>
        <p:grpSp>
          <p:nvGrpSpPr>
            <p:cNvPr id="12" name="Group 11">
              <a:extLst>
                <a:ext uri="{FF2B5EF4-FFF2-40B4-BE49-F238E27FC236}">
                  <a16:creationId xmlns:a16="http://schemas.microsoft.com/office/drawing/2014/main" id="{A265EB81-1E57-4525-80F4-24504643FCC3}"/>
                </a:ext>
              </a:extLst>
            </p:cNvPr>
            <p:cNvGrpSpPr/>
            <p:nvPr/>
          </p:nvGrpSpPr>
          <p:grpSpPr>
            <a:xfrm>
              <a:off x="274640" y="2331003"/>
              <a:ext cx="661335" cy="661334"/>
              <a:chOff x="2586873" y="2446840"/>
              <a:chExt cx="963350" cy="963350"/>
            </a:xfrm>
          </p:grpSpPr>
          <p:sp>
            <p:nvSpPr>
              <p:cNvPr id="82" name="Oval 81">
                <a:extLst>
                  <a:ext uri="{FF2B5EF4-FFF2-40B4-BE49-F238E27FC236}">
                    <a16:creationId xmlns:a16="http://schemas.microsoft.com/office/drawing/2014/main" id="{9C6B4123-CFB9-4CA7-9912-2B79093AA5EF}"/>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3" name="Group 82">
                <a:extLst>
                  <a:ext uri="{FF2B5EF4-FFF2-40B4-BE49-F238E27FC236}">
                    <a16:creationId xmlns:a16="http://schemas.microsoft.com/office/drawing/2014/main" id="{6FA8CDD0-D469-4FCB-8166-4178B136B4C3}"/>
                  </a:ext>
                </a:extLst>
              </p:cNvPr>
              <p:cNvGrpSpPr/>
              <p:nvPr/>
            </p:nvGrpSpPr>
            <p:grpSpPr>
              <a:xfrm>
                <a:off x="2671811" y="2661818"/>
                <a:ext cx="806680" cy="516427"/>
                <a:chOff x="2010581" y="1078432"/>
                <a:chExt cx="4336157" cy="2775970"/>
              </a:xfrm>
            </p:grpSpPr>
            <p:sp>
              <p:nvSpPr>
                <p:cNvPr id="84" name="Rectangle: Top Corners Rounded 83">
                  <a:extLst>
                    <a:ext uri="{FF2B5EF4-FFF2-40B4-BE49-F238E27FC236}">
                      <a16:creationId xmlns:a16="http://schemas.microsoft.com/office/drawing/2014/main" id="{3A0C094A-C502-49B1-9829-A7B0A13F1121}"/>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5" name="Group 84">
                  <a:extLst>
                    <a:ext uri="{FF2B5EF4-FFF2-40B4-BE49-F238E27FC236}">
                      <a16:creationId xmlns:a16="http://schemas.microsoft.com/office/drawing/2014/main" id="{936695EB-189B-4F9B-BCF5-7E2E83264C52}"/>
                    </a:ext>
                  </a:extLst>
                </p:cNvPr>
                <p:cNvGrpSpPr/>
                <p:nvPr/>
              </p:nvGrpSpPr>
              <p:grpSpPr>
                <a:xfrm flipH="1">
                  <a:off x="2010581" y="1078432"/>
                  <a:ext cx="4336157" cy="2775970"/>
                  <a:chOff x="2495051" y="663738"/>
                  <a:chExt cx="3977849" cy="2775970"/>
                </a:xfrm>
              </p:grpSpPr>
              <p:grpSp>
                <p:nvGrpSpPr>
                  <p:cNvPr id="86" name="Group 85">
                    <a:extLst>
                      <a:ext uri="{FF2B5EF4-FFF2-40B4-BE49-F238E27FC236}">
                        <a16:creationId xmlns:a16="http://schemas.microsoft.com/office/drawing/2014/main" id="{EF0B67D3-46E0-4D16-B1EF-35EC1B84553D}"/>
                      </a:ext>
                    </a:extLst>
                  </p:cNvPr>
                  <p:cNvGrpSpPr/>
                  <p:nvPr/>
                </p:nvGrpSpPr>
                <p:grpSpPr>
                  <a:xfrm>
                    <a:off x="2495051" y="663738"/>
                    <a:ext cx="3977849" cy="2775970"/>
                    <a:chOff x="3563003" y="1681105"/>
                    <a:chExt cx="3977849" cy="2775970"/>
                  </a:xfrm>
                </p:grpSpPr>
                <p:sp>
                  <p:nvSpPr>
                    <p:cNvPr id="104" name="Rectangle: Top Corners Snipped 103">
                      <a:extLst>
                        <a:ext uri="{FF2B5EF4-FFF2-40B4-BE49-F238E27FC236}">
                          <a16:creationId xmlns:a16="http://schemas.microsoft.com/office/drawing/2014/main" id="{D0DB6414-C610-4BC9-9560-26EB0C24A73A}"/>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5" name="Rectangle: Rounded Corners 104">
                      <a:extLst>
                        <a:ext uri="{FF2B5EF4-FFF2-40B4-BE49-F238E27FC236}">
                          <a16:creationId xmlns:a16="http://schemas.microsoft.com/office/drawing/2014/main" id="{7AE2CF4E-07EB-472F-BD9E-FD3DB9386CAA}"/>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6" name="Rectangle: Rounded Corners 105">
                      <a:extLst>
                        <a:ext uri="{FF2B5EF4-FFF2-40B4-BE49-F238E27FC236}">
                          <a16:creationId xmlns:a16="http://schemas.microsoft.com/office/drawing/2014/main" id="{635C9015-B4F8-476E-8365-CAE5B0CEEAF6}"/>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7" name="Right Triangle 106">
                      <a:extLst>
                        <a:ext uri="{FF2B5EF4-FFF2-40B4-BE49-F238E27FC236}">
                          <a16:creationId xmlns:a16="http://schemas.microsoft.com/office/drawing/2014/main" id="{BBF15608-39F8-477B-B5CC-3E11DADF8DAC}"/>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8" name="Rectangle: Rounded Corners 107">
                      <a:extLst>
                        <a:ext uri="{FF2B5EF4-FFF2-40B4-BE49-F238E27FC236}">
                          <a16:creationId xmlns:a16="http://schemas.microsoft.com/office/drawing/2014/main" id="{0B5389A5-CC86-404E-9CD5-DDC998EA6D7B}"/>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9" name="Rectangle: Rounded Corners 108">
                      <a:extLst>
                        <a:ext uri="{FF2B5EF4-FFF2-40B4-BE49-F238E27FC236}">
                          <a16:creationId xmlns:a16="http://schemas.microsoft.com/office/drawing/2014/main" id="{C2A15B9E-7138-450C-9667-F79F188BE4BA}"/>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0" name="Rectangle: Top Corners Snipped 109">
                      <a:extLst>
                        <a:ext uri="{FF2B5EF4-FFF2-40B4-BE49-F238E27FC236}">
                          <a16:creationId xmlns:a16="http://schemas.microsoft.com/office/drawing/2014/main" id="{6F7AC0BA-2AA7-4628-BF5E-C66201AED6D2}"/>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1" name="Rectangle: Rounded Corners 110">
                      <a:extLst>
                        <a:ext uri="{FF2B5EF4-FFF2-40B4-BE49-F238E27FC236}">
                          <a16:creationId xmlns:a16="http://schemas.microsoft.com/office/drawing/2014/main" id="{14F24312-7CAC-4E61-B509-02A0FFBAE60E}"/>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2" name="Rectangle: Rounded Corners 111">
                      <a:extLst>
                        <a:ext uri="{FF2B5EF4-FFF2-40B4-BE49-F238E27FC236}">
                          <a16:creationId xmlns:a16="http://schemas.microsoft.com/office/drawing/2014/main" id="{CB8BD80D-2DEF-4D81-832D-2EF6B5FB0A1E}"/>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3" name="Rectangle 112">
                      <a:extLst>
                        <a:ext uri="{FF2B5EF4-FFF2-40B4-BE49-F238E27FC236}">
                          <a16:creationId xmlns:a16="http://schemas.microsoft.com/office/drawing/2014/main" id="{7B7D3189-F90F-41E1-AB3F-4D81C907EA66}"/>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7" name="Group 86">
                    <a:extLst>
                      <a:ext uri="{FF2B5EF4-FFF2-40B4-BE49-F238E27FC236}">
                        <a16:creationId xmlns:a16="http://schemas.microsoft.com/office/drawing/2014/main" id="{DC72E59E-B0E7-4B0B-93B8-373DB3E87F99}"/>
                      </a:ext>
                    </a:extLst>
                  </p:cNvPr>
                  <p:cNvGrpSpPr/>
                  <p:nvPr/>
                </p:nvGrpSpPr>
                <p:grpSpPr>
                  <a:xfrm>
                    <a:off x="3518812" y="1860243"/>
                    <a:ext cx="1558890" cy="350093"/>
                    <a:chOff x="3574873" y="4631162"/>
                    <a:chExt cx="1558890" cy="350093"/>
                  </a:xfrm>
                </p:grpSpPr>
                <p:grpSp>
                  <p:nvGrpSpPr>
                    <p:cNvPr id="88" name="Group 87">
                      <a:extLst>
                        <a:ext uri="{FF2B5EF4-FFF2-40B4-BE49-F238E27FC236}">
                          <a16:creationId xmlns:a16="http://schemas.microsoft.com/office/drawing/2014/main" id="{60FAA7BC-B171-4F9D-9F76-87DB160DB245}"/>
                        </a:ext>
                      </a:extLst>
                    </p:cNvPr>
                    <p:cNvGrpSpPr/>
                    <p:nvPr/>
                  </p:nvGrpSpPr>
                  <p:grpSpPr>
                    <a:xfrm>
                      <a:off x="3574873" y="4631162"/>
                      <a:ext cx="404196" cy="330728"/>
                      <a:chOff x="3574873" y="4631162"/>
                      <a:chExt cx="404196" cy="330728"/>
                    </a:xfrm>
                  </p:grpSpPr>
                  <p:sp>
                    <p:nvSpPr>
                      <p:cNvPr id="101" name="Oval 100">
                        <a:extLst>
                          <a:ext uri="{FF2B5EF4-FFF2-40B4-BE49-F238E27FC236}">
                            <a16:creationId xmlns:a16="http://schemas.microsoft.com/office/drawing/2014/main" id="{CA9A0F42-6D29-4CFE-9C3D-1F2153B7B598}"/>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2" name="Freeform: Shape 101">
                        <a:extLst>
                          <a:ext uri="{FF2B5EF4-FFF2-40B4-BE49-F238E27FC236}">
                            <a16:creationId xmlns:a16="http://schemas.microsoft.com/office/drawing/2014/main" id="{477362F0-4CC5-4963-877F-37288B18ECF7}"/>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3" name="Oval 102">
                        <a:extLst>
                          <a:ext uri="{FF2B5EF4-FFF2-40B4-BE49-F238E27FC236}">
                            <a16:creationId xmlns:a16="http://schemas.microsoft.com/office/drawing/2014/main" id="{7778876D-4E6D-4BE6-86B7-A8CD55E25E49}"/>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9" name="Group 88">
                      <a:extLst>
                        <a:ext uri="{FF2B5EF4-FFF2-40B4-BE49-F238E27FC236}">
                          <a16:creationId xmlns:a16="http://schemas.microsoft.com/office/drawing/2014/main" id="{95F81B59-5383-4DDC-BB00-C19CBF507AF2}"/>
                        </a:ext>
                      </a:extLst>
                    </p:cNvPr>
                    <p:cNvGrpSpPr/>
                    <p:nvPr/>
                  </p:nvGrpSpPr>
                  <p:grpSpPr>
                    <a:xfrm>
                      <a:off x="3959771" y="4637617"/>
                      <a:ext cx="404196" cy="330728"/>
                      <a:chOff x="3574873" y="4631162"/>
                      <a:chExt cx="404196" cy="330728"/>
                    </a:xfrm>
                  </p:grpSpPr>
                  <p:sp>
                    <p:nvSpPr>
                      <p:cNvPr id="98" name="Oval 97">
                        <a:extLst>
                          <a:ext uri="{FF2B5EF4-FFF2-40B4-BE49-F238E27FC236}">
                            <a16:creationId xmlns:a16="http://schemas.microsoft.com/office/drawing/2014/main" id="{40C1144F-0AB3-47B0-8107-AC8BDFD0671A}"/>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9" name="Freeform: Shape 98">
                        <a:extLst>
                          <a:ext uri="{FF2B5EF4-FFF2-40B4-BE49-F238E27FC236}">
                            <a16:creationId xmlns:a16="http://schemas.microsoft.com/office/drawing/2014/main" id="{4E665705-BA2B-482C-9A86-47894F2DB609}"/>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0" name="Oval 99">
                        <a:extLst>
                          <a:ext uri="{FF2B5EF4-FFF2-40B4-BE49-F238E27FC236}">
                            <a16:creationId xmlns:a16="http://schemas.microsoft.com/office/drawing/2014/main" id="{0877150B-2F40-40CE-B31F-D285065BC37D}"/>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0" name="Group 89">
                      <a:extLst>
                        <a:ext uri="{FF2B5EF4-FFF2-40B4-BE49-F238E27FC236}">
                          <a16:creationId xmlns:a16="http://schemas.microsoft.com/office/drawing/2014/main" id="{DD1E8AC7-F51E-462D-BBB0-A1B5D6A5460F}"/>
                        </a:ext>
                      </a:extLst>
                    </p:cNvPr>
                    <p:cNvGrpSpPr/>
                    <p:nvPr/>
                  </p:nvGrpSpPr>
                  <p:grpSpPr>
                    <a:xfrm>
                      <a:off x="4344669" y="4644072"/>
                      <a:ext cx="404196" cy="330728"/>
                      <a:chOff x="3574873" y="4631162"/>
                      <a:chExt cx="404196" cy="330728"/>
                    </a:xfrm>
                  </p:grpSpPr>
                  <p:sp>
                    <p:nvSpPr>
                      <p:cNvPr id="95" name="Oval 94">
                        <a:extLst>
                          <a:ext uri="{FF2B5EF4-FFF2-40B4-BE49-F238E27FC236}">
                            <a16:creationId xmlns:a16="http://schemas.microsoft.com/office/drawing/2014/main" id="{13022705-6391-46B3-8AD3-72E142FB191E}"/>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6" name="Freeform: Shape 95">
                        <a:extLst>
                          <a:ext uri="{FF2B5EF4-FFF2-40B4-BE49-F238E27FC236}">
                            <a16:creationId xmlns:a16="http://schemas.microsoft.com/office/drawing/2014/main" id="{5706DB63-40D0-45CE-8F85-A17A7A29CA7D}"/>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7" name="Oval 96">
                        <a:extLst>
                          <a:ext uri="{FF2B5EF4-FFF2-40B4-BE49-F238E27FC236}">
                            <a16:creationId xmlns:a16="http://schemas.microsoft.com/office/drawing/2014/main" id="{DA4C16F4-CEFC-4158-9963-7D4E0C26BC99}"/>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1" name="Group 90">
                      <a:extLst>
                        <a:ext uri="{FF2B5EF4-FFF2-40B4-BE49-F238E27FC236}">
                          <a16:creationId xmlns:a16="http://schemas.microsoft.com/office/drawing/2014/main" id="{684DCC38-FBAC-4019-BEAF-B2FCDACB663D}"/>
                        </a:ext>
                      </a:extLst>
                    </p:cNvPr>
                    <p:cNvGrpSpPr/>
                    <p:nvPr/>
                  </p:nvGrpSpPr>
                  <p:grpSpPr>
                    <a:xfrm>
                      <a:off x="4729567" y="4650527"/>
                      <a:ext cx="404196" cy="330728"/>
                      <a:chOff x="3574873" y="4631162"/>
                      <a:chExt cx="404196" cy="330728"/>
                    </a:xfrm>
                  </p:grpSpPr>
                  <p:sp>
                    <p:nvSpPr>
                      <p:cNvPr id="92" name="Oval 91">
                        <a:extLst>
                          <a:ext uri="{FF2B5EF4-FFF2-40B4-BE49-F238E27FC236}">
                            <a16:creationId xmlns:a16="http://schemas.microsoft.com/office/drawing/2014/main" id="{3173A4BA-47A8-44DE-A6D1-3C3FDDA12862}"/>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3" name="Freeform: Shape 92">
                        <a:extLst>
                          <a:ext uri="{FF2B5EF4-FFF2-40B4-BE49-F238E27FC236}">
                            <a16:creationId xmlns:a16="http://schemas.microsoft.com/office/drawing/2014/main" id="{D67018D4-394A-4F62-A28B-7C27B83157CA}"/>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4" name="Oval 93">
                        <a:extLst>
                          <a:ext uri="{FF2B5EF4-FFF2-40B4-BE49-F238E27FC236}">
                            <a16:creationId xmlns:a16="http://schemas.microsoft.com/office/drawing/2014/main" id="{B44559D6-441B-4488-9AE5-69EEB5ABD01D}"/>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13" name="Rectangle: Rounded Corners 12">
              <a:extLst>
                <a:ext uri="{FF2B5EF4-FFF2-40B4-BE49-F238E27FC236}">
                  <a16:creationId xmlns:a16="http://schemas.microsoft.com/office/drawing/2014/main" id="{7F7E7269-300D-4007-B50C-7B1F7C817A9B}"/>
                </a:ext>
              </a:extLst>
            </p:cNvPr>
            <p:cNvSpPr/>
            <p:nvPr/>
          </p:nvSpPr>
          <p:spPr bwMode="auto">
            <a:xfrm>
              <a:off x="575619" y="3198112"/>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Algorithms</a:t>
              </a:r>
            </a:p>
          </p:txBody>
        </p:sp>
        <p:grpSp>
          <p:nvGrpSpPr>
            <p:cNvPr id="14" name="Group 13">
              <a:extLst>
                <a:ext uri="{FF2B5EF4-FFF2-40B4-BE49-F238E27FC236}">
                  <a16:creationId xmlns:a16="http://schemas.microsoft.com/office/drawing/2014/main" id="{364FC225-E701-462A-9161-9C545CCB5185}"/>
                </a:ext>
              </a:extLst>
            </p:cNvPr>
            <p:cNvGrpSpPr/>
            <p:nvPr/>
          </p:nvGrpSpPr>
          <p:grpSpPr>
            <a:xfrm>
              <a:off x="274640" y="3179987"/>
              <a:ext cx="661334" cy="661334"/>
              <a:chOff x="1157681" y="982896"/>
              <a:chExt cx="963350" cy="963350"/>
            </a:xfrm>
          </p:grpSpPr>
          <p:sp>
            <p:nvSpPr>
              <p:cNvPr id="54" name="Oval 53">
                <a:extLst>
                  <a:ext uri="{FF2B5EF4-FFF2-40B4-BE49-F238E27FC236}">
                    <a16:creationId xmlns:a16="http://schemas.microsoft.com/office/drawing/2014/main" id="{CB749411-BE03-4E53-AB79-060D64E59706}"/>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55" name="Group 54">
                <a:extLst>
                  <a:ext uri="{FF2B5EF4-FFF2-40B4-BE49-F238E27FC236}">
                    <a16:creationId xmlns:a16="http://schemas.microsoft.com/office/drawing/2014/main" id="{117825D7-A1D8-4C75-BCBB-400DB66D98CD}"/>
                  </a:ext>
                </a:extLst>
              </p:cNvPr>
              <p:cNvGrpSpPr/>
              <p:nvPr/>
            </p:nvGrpSpPr>
            <p:grpSpPr>
              <a:xfrm>
                <a:off x="1398906" y="1163302"/>
                <a:ext cx="528579" cy="602537"/>
                <a:chOff x="7101061" y="2732316"/>
                <a:chExt cx="1042579" cy="1188456"/>
              </a:xfrm>
            </p:grpSpPr>
            <p:sp>
              <p:nvSpPr>
                <p:cNvPr id="56" name="Rectangle: Rounded Corners 55">
                  <a:extLst>
                    <a:ext uri="{FF2B5EF4-FFF2-40B4-BE49-F238E27FC236}">
                      <a16:creationId xmlns:a16="http://schemas.microsoft.com/office/drawing/2014/main" id="{BADB0340-0E27-4A64-BE6D-FC43F3916FBE}"/>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57" name="Connector: Elbow 56">
                  <a:extLst>
                    <a:ext uri="{FF2B5EF4-FFF2-40B4-BE49-F238E27FC236}">
                      <a16:creationId xmlns:a16="http://schemas.microsoft.com/office/drawing/2014/main" id="{BF39BE85-52B5-44E7-B2C0-3C64108A8257}"/>
                    </a:ext>
                  </a:extLst>
                </p:cNvPr>
                <p:cNvCxnSpPr>
                  <a:cxnSpLocks/>
                  <a:stCxn id="56" idx="3"/>
                  <a:endCxn id="67"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BBFC617C-58B3-48C9-9FA7-71C045A5DA76}"/>
                    </a:ext>
                  </a:extLst>
                </p:cNvPr>
                <p:cNvCxnSpPr>
                  <a:cxnSpLocks/>
                  <a:stCxn id="59" idx="2"/>
                  <a:endCxn id="56"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80DEF2CA-5640-4AAB-88F8-B013C378790C}"/>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0" name="Oval 59">
                  <a:extLst>
                    <a:ext uri="{FF2B5EF4-FFF2-40B4-BE49-F238E27FC236}">
                      <a16:creationId xmlns:a16="http://schemas.microsoft.com/office/drawing/2014/main" id="{B9B3A044-99CA-4361-801C-EA34C0121F58}"/>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1" name="Oval 60">
                  <a:extLst>
                    <a:ext uri="{FF2B5EF4-FFF2-40B4-BE49-F238E27FC236}">
                      <a16:creationId xmlns:a16="http://schemas.microsoft.com/office/drawing/2014/main" id="{1C43BB91-D7B6-40C8-923A-35F53B3A2A6C}"/>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62" name="Straight Connector 61">
                  <a:extLst>
                    <a:ext uri="{FF2B5EF4-FFF2-40B4-BE49-F238E27FC236}">
                      <a16:creationId xmlns:a16="http://schemas.microsoft.com/office/drawing/2014/main" id="{3C7BD3E4-018B-48B0-B2FC-2786678E3525}"/>
                    </a:ext>
                  </a:extLst>
                </p:cNvPr>
                <p:cNvCxnSpPr>
                  <a:cxnSpLocks/>
                  <a:stCxn id="60" idx="6"/>
                  <a:endCxn id="61"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1F37AD5-8D1F-408C-B59A-B5158028E837}"/>
                    </a:ext>
                  </a:extLst>
                </p:cNvPr>
                <p:cNvCxnSpPr>
                  <a:cxnSpLocks/>
                  <a:stCxn id="59" idx="6"/>
                  <a:endCxn id="60"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A2F901D6-FCFA-4CC2-A992-D46B8D320231}"/>
                    </a:ext>
                  </a:extLst>
                </p:cNvPr>
                <p:cNvGrpSpPr/>
                <p:nvPr/>
              </p:nvGrpSpPr>
              <p:grpSpPr>
                <a:xfrm>
                  <a:off x="7184783" y="3560055"/>
                  <a:ext cx="940003" cy="360717"/>
                  <a:chOff x="7166145" y="3874100"/>
                  <a:chExt cx="1308060" cy="501955"/>
                </a:xfrm>
              </p:grpSpPr>
              <p:cxnSp>
                <p:nvCxnSpPr>
                  <p:cNvPr id="65" name="Straight Connector 64">
                    <a:extLst>
                      <a:ext uri="{FF2B5EF4-FFF2-40B4-BE49-F238E27FC236}">
                        <a16:creationId xmlns:a16="http://schemas.microsoft.com/office/drawing/2014/main" id="{4A2A74A6-0C72-4C95-A4F8-24C81FDCB031}"/>
                      </a:ext>
                    </a:extLst>
                  </p:cNvPr>
                  <p:cNvCxnSpPr>
                    <a:cxnSpLocks/>
                    <a:stCxn id="72" idx="3"/>
                    <a:endCxn id="77"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A436974-DEFE-45FF-A0C9-8646972A30DE}"/>
                      </a:ext>
                    </a:extLst>
                  </p:cNvPr>
                  <p:cNvCxnSpPr>
                    <a:cxnSpLocks/>
                    <a:stCxn id="67" idx="3"/>
                    <a:endCxn id="72"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C23CD89-955D-4D23-9CFB-07E8B37A58E3}"/>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8" name="Rectangle: Rounded Corners 67">
                    <a:extLst>
                      <a:ext uri="{FF2B5EF4-FFF2-40B4-BE49-F238E27FC236}">
                        <a16:creationId xmlns:a16="http://schemas.microsoft.com/office/drawing/2014/main" id="{FACF176E-BEFD-4294-BF75-E7DC95E0E29D}"/>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 name="Rectangle: Rounded Corners 68">
                    <a:extLst>
                      <a:ext uri="{FF2B5EF4-FFF2-40B4-BE49-F238E27FC236}">
                        <a16:creationId xmlns:a16="http://schemas.microsoft.com/office/drawing/2014/main" id="{537B05E0-AE7A-4A00-86DF-9254BAB6351E}"/>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0" name="Rectangle: Rounded Corners 69">
                    <a:extLst>
                      <a:ext uri="{FF2B5EF4-FFF2-40B4-BE49-F238E27FC236}">
                        <a16:creationId xmlns:a16="http://schemas.microsoft.com/office/drawing/2014/main" id="{835BD7B9-9904-468D-8C8C-5702F4D312C2}"/>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1" name="Right Triangle 70">
                    <a:extLst>
                      <a:ext uri="{FF2B5EF4-FFF2-40B4-BE49-F238E27FC236}">
                        <a16:creationId xmlns:a16="http://schemas.microsoft.com/office/drawing/2014/main" id="{947C73E8-3F45-49F9-A3A0-3007A02266A6}"/>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 name="Rectangle 71">
                    <a:extLst>
                      <a:ext uri="{FF2B5EF4-FFF2-40B4-BE49-F238E27FC236}">
                        <a16:creationId xmlns:a16="http://schemas.microsoft.com/office/drawing/2014/main" id="{17CA2985-BDE0-47E8-B7BF-0E73ACA2E5DB}"/>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3" name="Rectangle: Rounded Corners 72">
                    <a:extLst>
                      <a:ext uri="{FF2B5EF4-FFF2-40B4-BE49-F238E27FC236}">
                        <a16:creationId xmlns:a16="http://schemas.microsoft.com/office/drawing/2014/main" id="{FD869C04-C0E1-4EE3-8116-40D2EA3C07FB}"/>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 name="Rectangle: Rounded Corners 73">
                    <a:extLst>
                      <a:ext uri="{FF2B5EF4-FFF2-40B4-BE49-F238E27FC236}">
                        <a16:creationId xmlns:a16="http://schemas.microsoft.com/office/drawing/2014/main" id="{213A8C44-124B-4299-8131-85A03ECB68B2}"/>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 name="Rectangle: Rounded Corners 74">
                    <a:extLst>
                      <a:ext uri="{FF2B5EF4-FFF2-40B4-BE49-F238E27FC236}">
                        <a16:creationId xmlns:a16="http://schemas.microsoft.com/office/drawing/2014/main" id="{FDD9AFB9-6740-4D93-A048-81C655B6BD34}"/>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 name="Right Triangle 75">
                    <a:extLst>
                      <a:ext uri="{FF2B5EF4-FFF2-40B4-BE49-F238E27FC236}">
                        <a16:creationId xmlns:a16="http://schemas.microsoft.com/office/drawing/2014/main" id="{36295077-0635-4FB6-8ADC-7F99C4BBC5D3}"/>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 name="Rectangle 76">
                    <a:extLst>
                      <a:ext uri="{FF2B5EF4-FFF2-40B4-BE49-F238E27FC236}">
                        <a16:creationId xmlns:a16="http://schemas.microsoft.com/office/drawing/2014/main" id="{1BAF938D-FC34-472E-A81F-E375BB35CC77}"/>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8" name="Rectangle: Rounded Corners 77">
                    <a:extLst>
                      <a:ext uri="{FF2B5EF4-FFF2-40B4-BE49-F238E27FC236}">
                        <a16:creationId xmlns:a16="http://schemas.microsoft.com/office/drawing/2014/main" id="{1713A621-57C3-489D-92BA-D7F1A2C37AE3}"/>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 name="Rectangle: Rounded Corners 78">
                    <a:extLst>
                      <a:ext uri="{FF2B5EF4-FFF2-40B4-BE49-F238E27FC236}">
                        <a16:creationId xmlns:a16="http://schemas.microsoft.com/office/drawing/2014/main" id="{27EA7781-2411-4089-A4B6-EA6DC4F631AC}"/>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 name="Rectangle: Rounded Corners 79">
                    <a:extLst>
                      <a:ext uri="{FF2B5EF4-FFF2-40B4-BE49-F238E27FC236}">
                        <a16:creationId xmlns:a16="http://schemas.microsoft.com/office/drawing/2014/main" id="{ECD26F44-CE64-4819-9687-2EC3E2F3486C}"/>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1" name="Right Triangle 80">
                    <a:extLst>
                      <a:ext uri="{FF2B5EF4-FFF2-40B4-BE49-F238E27FC236}">
                        <a16:creationId xmlns:a16="http://schemas.microsoft.com/office/drawing/2014/main" id="{69D1E64F-EA16-4BA2-AB9F-B3EB7D65F36E}"/>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5" name="Rectangle: Rounded Corners 14">
              <a:extLst>
                <a:ext uri="{FF2B5EF4-FFF2-40B4-BE49-F238E27FC236}">
                  <a16:creationId xmlns:a16="http://schemas.microsoft.com/office/drawing/2014/main" id="{1A2A7368-357A-4876-9FEC-C90780BD906F}"/>
                </a:ext>
              </a:extLst>
            </p:cNvPr>
            <p:cNvSpPr/>
            <p:nvPr/>
          </p:nvSpPr>
          <p:spPr bwMode="auto">
            <a:xfrm>
              <a:off x="575619" y="4042983"/>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Data Sources</a:t>
              </a:r>
            </a:p>
          </p:txBody>
        </p:sp>
        <p:grpSp>
          <p:nvGrpSpPr>
            <p:cNvPr id="16" name="Group 15">
              <a:extLst>
                <a:ext uri="{FF2B5EF4-FFF2-40B4-BE49-F238E27FC236}">
                  <a16:creationId xmlns:a16="http://schemas.microsoft.com/office/drawing/2014/main" id="{18F09F1A-E498-44B0-8365-DAD020E42E09}"/>
                </a:ext>
              </a:extLst>
            </p:cNvPr>
            <p:cNvGrpSpPr/>
            <p:nvPr/>
          </p:nvGrpSpPr>
          <p:grpSpPr>
            <a:xfrm>
              <a:off x="274640" y="4028971"/>
              <a:ext cx="661335" cy="661334"/>
              <a:chOff x="6956981" y="588339"/>
              <a:chExt cx="963350" cy="963350"/>
            </a:xfrm>
          </p:grpSpPr>
          <p:sp>
            <p:nvSpPr>
              <p:cNvPr id="34" name="Oval 33">
                <a:extLst>
                  <a:ext uri="{FF2B5EF4-FFF2-40B4-BE49-F238E27FC236}">
                    <a16:creationId xmlns:a16="http://schemas.microsoft.com/office/drawing/2014/main" id="{017C790B-9A1A-4C67-91C9-56164585655C}"/>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5" name="Flowchart: Magnetic Disk 34">
                <a:extLst>
                  <a:ext uri="{FF2B5EF4-FFF2-40B4-BE49-F238E27FC236}">
                    <a16:creationId xmlns:a16="http://schemas.microsoft.com/office/drawing/2014/main" id="{3A75E891-B83D-4D23-9AEF-137747E25A99}"/>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6" name="Group 35">
                <a:extLst>
                  <a:ext uri="{FF2B5EF4-FFF2-40B4-BE49-F238E27FC236}">
                    <a16:creationId xmlns:a16="http://schemas.microsoft.com/office/drawing/2014/main" id="{41BF61B0-89BB-4EFB-8FAE-1747D5268F75}"/>
                  </a:ext>
                </a:extLst>
              </p:cNvPr>
              <p:cNvGrpSpPr/>
              <p:nvPr/>
            </p:nvGrpSpPr>
            <p:grpSpPr>
              <a:xfrm>
                <a:off x="7166425" y="1100362"/>
                <a:ext cx="626190" cy="240293"/>
                <a:chOff x="7166145" y="3874100"/>
                <a:chExt cx="1308060" cy="501955"/>
              </a:xfrm>
            </p:grpSpPr>
            <p:cxnSp>
              <p:nvCxnSpPr>
                <p:cNvPr id="37" name="Straight Connector 36">
                  <a:extLst>
                    <a:ext uri="{FF2B5EF4-FFF2-40B4-BE49-F238E27FC236}">
                      <a16:creationId xmlns:a16="http://schemas.microsoft.com/office/drawing/2014/main" id="{C8C988C0-F974-4212-A0D5-108A2D42CEC9}"/>
                    </a:ext>
                  </a:extLst>
                </p:cNvPr>
                <p:cNvCxnSpPr>
                  <a:cxnSpLocks/>
                  <a:stCxn id="44" idx="3"/>
                  <a:endCxn id="49"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078B8-3628-4031-8FDB-B1AADE639F5B}"/>
                    </a:ext>
                  </a:extLst>
                </p:cNvPr>
                <p:cNvCxnSpPr>
                  <a:cxnSpLocks/>
                  <a:stCxn id="39" idx="3"/>
                  <a:endCxn id="44"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C8F3D55-637B-498D-8FBB-C074BCFC23EA}"/>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0" name="Rectangle: Rounded Corners 39">
                  <a:extLst>
                    <a:ext uri="{FF2B5EF4-FFF2-40B4-BE49-F238E27FC236}">
                      <a16:creationId xmlns:a16="http://schemas.microsoft.com/office/drawing/2014/main" id="{11F3275B-4B04-4834-8D7C-F8C17661FF4C}"/>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1" name="Rectangle: Rounded Corners 40">
                  <a:extLst>
                    <a:ext uri="{FF2B5EF4-FFF2-40B4-BE49-F238E27FC236}">
                      <a16:creationId xmlns:a16="http://schemas.microsoft.com/office/drawing/2014/main" id="{A8DD2FFE-E97F-4AD7-B5D4-9331EA6CC211}"/>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2" name="Rectangle: Rounded Corners 41">
                  <a:extLst>
                    <a:ext uri="{FF2B5EF4-FFF2-40B4-BE49-F238E27FC236}">
                      <a16:creationId xmlns:a16="http://schemas.microsoft.com/office/drawing/2014/main" id="{F61B54E1-8AD0-4203-91A9-2BC47D9D0AF9}"/>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3" name="Right Triangle 42">
                  <a:extLst>
                    <a:ext uri="{FF2B5EF4-FFF2-40B4-BE49-F238E27FC236}">
                      <a16:creationId xmlns:a16="http://schemas.microsoft.com/office/drawing/2014/main" id="{29B0F46B-D743-4B69-8559-D12525843889}"/>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4" name="Rectangle 43">
                  <a:extLst>
                    <a:ext uri="{FF2B5EF4-FFF2-40B4-BE49-F238E27FC236}">
                      <a16:creationId xmlns:a16="http://schemas.microsoft.com/office/drawing/2014/main" id="{B82BA76D-46E8-4F58-8EB1-1A59489AC470}"/>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5" name="Rectangle: Rounded Corners 44">
                  <a:extLst>
                    <a:ext uri="{FF2B5EF4-FFF2-40B4-BE49-F238E27FC236}">
                      <a16:creationId xmlns:a16="http://schemas.microsoft.com/office/drawing/2014/main" id="{6414E0F3-E831-4371-937E-28DDA2C9C15D}"/>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6" name="Rectangle: Rounded Corners 45">
                  <a:extLst>
                    <a:ext uri="{FF2B5EF4-FFF2-40B4-BE49-F238E27FC236}">
                      <a16:creationId xmlns:a16="http://schemas.microsoft.com/office/drawing/2014/main" id="{F9C636CA-0F9A-4776-A612-6DE29CBA9579}"/>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7" name="Rectangle: Rounded Corners 46">
                  <a:extLst>
                    <a:ext uri="{FF2B5EF4-FFF2-40B4-BE49-F238E27FC236}">
                      <a16:creationId xmlns:a16="http://schemas.microsoft.com/office/drawing/2014/main" id="{022CC596-750A-46BC-87E5-F9B40DE7EB4F}"/>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8" name="Right Triangle 47">
                  <a:extLst>
                    <a:ext uri="{FF2B5EF4-FFF2-40B4-BE49-F238E27FC236}">
                      <a16:creationId xmlns:a16="http://schemas.microsoft.com/office/drawing/2014/main" id="{FE5C759C-A949-46CF-B82C-4EF3238A3CF5}"/>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9" name="Rectangle 48">
                  <a:extLst>
                    <a:ext uri="{FF2B5EF4-FFF2-40B4-BE49-F238E27FC236}">
                      <a16:creationId xmlns:a16="http://schemas.microsoft.com/office/drawing/2014/main" id="{BFD461D6-1807-4588-9FD6-F99E8AABA915}"/>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0" name="Rectangle: Rounded Corners 49">
                  <a:extLst>
                    <a:ext uri="{FF2B5EF4-FFF2-40B4-BE49-F238E27FC236}">
                      <a16:creationId xmlns:a16="http://schemas.microsoft.com/office/drawing/2014/main" id="{E60F15C2-3FB8-4BC9-8A4B-5A9D76C44827}"/>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1" name="Rectangle: Rounded Corners 50">
                  <a:extLst>
                    <a:ext uri="{FF2B5EF4-FFF2-40B4-BE49-F238E27FC236}">
                      <a16:creationId xmlns:a16="http://schemas.microsoft.com/office/drawing/2014/main" id="{85929060-4FBC-46EB-A64A-1611C2ABF7FA}"/>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2" name="Rectangle: Rounded Corners 51">
                  <a:extLst>
                    <a:ext uri="{FF2B5EF4-FFF2-40B4-BE49-F238E27FC236}">
                      <a16:creationId xmlns:a16="http://schemas.microsoft.com/office/drawing/2014/main" id="{4F314B12-0FB4-42F8-93B3-E7EA5F6BF0B3}"/>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3" name="Right Triangle 52">
                  <a:extLst>
                    <a:ext uri="{FF2B5EF4-FFF2-40B4-BE49-F238E27FC236}">
                      <a16:creationId xmlns:a16="http://schemas.microsoft.com/office/drawing/2014/main" id="{342DA398-642C-4F43-89AE-98C37E4C2688}"/>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sp>
          <p:nvSpPr>
            <p:cNvPr id="17" name="Rectangle: Rounded Corners 16">
              <a:extLst>
                <a:ext uri="{FF2B5EF4-FFF2-40B4-BE49-F238E27FC236}">
                  <a16:creationId xmlns:a16="http://schemas.microsoft.com/office/drawing/2014/main" id="{C2E20C03-5BB0-488E-BBEA-4F0026243816}"/>
                </a:ext>
              </a:extLst>
            </p:cNvPr>
            <p:cNvSpPr/>
            <p:nvPr/>
          </p:nvSpPr>
          <p:spPr bwMode="auto">
            <a:xfrm>
              <a:off x="5779565" y="1499386"/>
              <a:ext cx="594360" cy="4039902"/>
            </a:xfrm>
            <a:prstGeom prst="roundRect">
              <a:avLst>
                <a:gd name="adj" fmla="val 7029"/>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Operationalization</a:t>
              </a:r>
            </a:p>
          </p:txBody>
        </p:sp>
        <p:grpSp>
          <p:nvGrpSpPr>
            <p:cNvPr id="18" name="Group 17">
              <a:extLst>
                <a:ext uri="{FF2B5EF4-FFF2-40B4-BE49-F238E27FC236}">
                  <a16:creationId xmlns:a16="http://schemas.microsoft.com/office/drawing/2014/main" id="{17263152-044E-4E68-BFE7-6CEF3A2734E2}"/>
                </a:ext>
              </a:extLst>
            </p:cNvPr>
            <p:cNvGrpSpPr/>
            <p:nvPr/>
          </p:nvGrpSpPr>
          <p:grpSpPr>
            <a:xfrm>
              <a:off x="5740714" y="1317857"/>
              <a:ext cx="661334" cy="661334"/>
              <a:chOff x="1224981" y="5526425"/>
              <a:chExt cx="963350" cy="963350"/>
            </a:xfrm>
          </p:grpSpPr>
          <p:sp>
            <p:nvSpPr>
              <p:cNvPr id="19" name="Oval 18">
                <a:extLst>
                  <a:ext uri="{FF2B5EF4-FFF2-40B4-BE49-F238E27FC236}">
                    <a16:creationId xmlns:a16="http://schemas.microsoft.com/office/drawing/2014/main" id="{D06D8654-54BE-447D-912C-B2EE4ADDB590}"/>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0" name="Group 19">
                <a:extLst>
                  <a:ext uri="{FF2B5EF4-FFF2-40B4-BE49-F238E27FC236}">
                    <a16:creationId xmlns:a16="http://schemas.microsoft.com/office/drawing/2014/main" id="{04FEFDE4-7DFF-49D9-B8C4-112042F39BBC}"/>
                  </a:ext>
                </a:extLst>
              </p:cNvPr>
              <p:cNvGrpSpPr/>
              <p:nvPr/>
            </p:nvGrpSpPr>
            <p:grpSpPr>
              <a:xfrm>
                <a:off x="1342833" y="5745989"/>
                <a:ext cx="699768" cy="487204"/>
                <a:chOff x="4736543" y="4108463"/>
                <a:chExt cx="1896626" cy="1320500"/>
              </a:xfrm>
            </p:grpSpPr>
            <p:grpSp>
              <p:nvGrpSpPr>
                <p:cNvPr id="21" name="Group 20">
                  <a:extLst>
                    <a:ext uri="{FF2B5EF4-FFF2-40B4-BE49-F238E27FC236}">
                      <a16:creationId xmlns:a16="http://schemas.microsoft.com/office/drawing/2014/main" id="{2B61169E-8A3A-4A6B-9C86-1FF0A4435B0A}"/>
                    </a:ext>
                  </a:extLst>
                </p:cNvPr>
                <p:cNvGrpSpPr/>
                <p:nvPr/>
              </p:nvGrpSpPr>
              <p:grpSpPr>
                <a:xfrm>
                  <a:off x="5765903" y="4595667"/>
                  <a:ext cx="867266" cy="833296"/>
                  <a:chOff x="5722070" y="2007909"/>
                  <a:chExt cx="867266" cy="833296"/>
                </a:xfrm>
              </p:grpSpPr>
              <p:sp>
                <p:nvSpPr>
                  <p:cNvPr id="29" name="Rectangle: Rounded Corners 28">
                    <a:extLst>
                      <a:ext uri="{FF2B5EF4-FFF2-40B4-BE49-F238E27FC236}">
                        <a16:creationId xmlns:a16="http://schemas.microsoft.com/office/drawing/2014/main" id="{31129928-D616-4032-B619-960A551720B0}"/>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0" name="Group 29">
                    <a:extLst>
                      <a:ext uri="{FF2B5EF4-FFF2-40B4-BE49-F238E27FC236}">
                        <a16:creationId xmlns:a16="http://schemas.microsoft.com/office/drawing/2014/main" id="{CCD60AA1-4B20-4334-B242-5C3921FB8E08}"/>
                      </a:ext>
                    </a:extLst>
                  </p:cNvPr>
                  <p:cNvGrpSpPr/>
                  <p:nvPr/>
                </p:nvGrpSpPr>
                <p:grpSpPr>
                  <a:xfrm>
                    <a:off x="5920031" y="2114027"/>
                    <a:ext cx="458528" cy="651423"/>
                    <a:chOff x="5920031" y="2114027"/>
                    <a:chExt cx="458528" cy="651423"/>
                  </a:xfrm>
                </p:grpSpPr>
                <p:sp>
                  <p:nvSpPr>
                    <p:cNvPr id="31" name="Rectangle: Top Corners Rounded 30">
                      <a:extLst>
                        <a:ext uri="{FF2B5EF4-FFF2-40B4-BE49-F238E27FC236}">
                          <a16:creationId xmlns:a16="http://schemas.microsoft.com/office/drawing/2014/main" id="{E0D0D8E8-CF2E-47C1-B756-DA60FD274845}"/>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2" name="Rectangle: Rounded Corners 31">
                      <a:extLst>
                        <a:ext uri="{FF2B5EF4-FFF2-40B4-BE49-F238E27FC236}">
                          <a16:creationId xmlns:a16="http://schemas.microsoft.com/office/drawing/2014/main" id="{84009F1F-DDE7-4056-AC51-1B3527B75D27}"/>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 name="Rectangle: Rounded Corners 32">
                      <a:extLst>
                        <a:ext uri="{FF2B5EF4-FFF2-40B4-BE49-F238E27FC236}">
                          <a16:creationId xmlns:a16="http://schemas.microsoft.com/office/drawing/2014/main" id="{DEF10FC8-C40C-495C-9A94-8116531B8B5A}"/>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22" name="Group 21">
                  <a:extLst>
                    <a:ext uri="{FF2B5EF4-FFF2-40B4-BE49-F238E27FC236}">
                      <a16:creationId xmlns:a16="http://schemas.microsoft.com/office/drawing/2014/main" id="{A107825D-31BB-45BD-8DA9-0BA2759EB4FB}"/>
                    </a:ext>
                  </a:extLst>
                </p:cNvPr>
                <p:cNvGrpSpPr/>
                <p:nvPr/>
              </p:nvGrpSpPr>
              <p:grpSpPr>
                <a:xfrm>
                  <a:off x="4736543" y="4108463"/>
                  <a:ext cx="1318470" cy="833296"/>
                  <a:chOff x="4736543" y="4108463"/>
                  <a:chExt cx="1318470" cy="833296"/>
                </a:xfrm>
              </p:grpSpPr>
              <p:sp>
                <p:nvSpPr>
                  <p:cNvPr id="23" name="Rectangle 22">
                    <a:extLst>
                      <a:ext uri="{FF2B5EF4-FFF2-40B4-BE49-F238E27FC236}">
                        <a16:creationId xmlns:a16="http://schemas.microsoft.com/office/drawing/2014/main" id="{32B13ABB-88A7-42B0-A3B6-5FCB90B5C243}"/>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4" name="Group 23">
                    <a:extLst>
                      <a:ext uri="{FF2B5EF4-FFF2-40B4-BE49-F238E27FC236}">
                        <a16:creationId xmlns:a16="http://schemas.microsoft.com/office/drawing/2014/main" id="{EDBE1889-3203-4C29-AB17-E4653BE05FB8}"/>
                      </a:ext>
                    </a:extLst>
                  </p:cNvPr>
                  <p:cNvGrpSpPr/>
                  <p:nvPr/>
                </p:nvGrpSpPr>
                <p:grpSpPr>
                  <a:xfrm>
                    <a:off x="4977341" y="4108463"/>
                    <a:ext cx="1077672" cy="833296"/>
                    <a:chOff x="4967226" y="511066"/>
                    <a:chExt cx="952804" cy="661867"/>
                  </a:xfrm>
                </p:grpSpPr>
                <p:sp>
                  <p:nvSpPr>
                    <p:cNvPr id="26" name="Rectangle: Rounded Corners 25">
                      <a:extLst>
                        <a:ext uri="{FF2B5EF4-FFF2-40B4-BE49-F238E27FC236}">
                          <a16:creationId xmlns:a16="http://schemas.microsoft.com/office/drawing/2014/main" id="{F0356816-2445-4CEB-A995-155169B2358C}"/>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7" name="Rectangle: Rounded Corners 26">
                      <a:extLst>
                        <a:ext uri="{FF2B5EF4-FFF2-40B4-BE49-F238E27FC236}">
                          <a16:creationId xmlns:a16="http://schemas.microsoft.com/office/drawing/2014/main" id="{0A30787C-626E-411F-8BFB-260592C51775}"/>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8" name="Rectangle: Top Corners Snipped 27">
                      <a:extLst>
                        <a:ext uri="{FF2B5EF4-FFF2-40B4-BE49-F238E27FC236}">
                          <a16:creationId xmlns:a16="http://schemas.microsoft.com/office/drawing/2014/main" id="{4E297010-A4B1-4D4F-A12C-0DA5924C0438}"/>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25" name="Oval 24">
                    <a:extLst>
                      <a:ext uri="{FF2B5EF4-FFF2-40B4-BE49-F238E27FC236}">
                        <a16:creationId xmlns:a16="http://schemas.microsoft.com/office/drawing/2014/main" id="{8A1B84B8-A822-459D-A59D-5B743341644A}"/>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nvGrpSpPr>
          <p:cNvPr id="223" name="Group 222">
            <a:extLst>
              <a:ext uri="{FF2B5EF4-FFF2-40B4-BE49-F238E27FC236}">
                <a16:creationId xmlns:a16="http://schemas.microsoft.com/office/drawing/2014/main" id="{314963EF-8036-47E9-8382-DA8E76537C45}"/>
              </a:ext>
            </a:extLst>
          </p:cNvPr>
          <p:cNvGrpSpPr/>
          <p:nvPr/>
        </p:nvGrpSpPr>
        <p:grpSpPr>
          <a:xfrm>
            <a:off x="2102524" y="4490054"/>
            <a:ext cx="9757116" cy="1435676"/>
            <a:chOff x="274640" y="3413215"/>
            <a:chExt cx="9757116" cy="1435676"/>
          </a:xfrm>
        </p:grpSpPr>
        <p:grpSp>
          <p:nvGrpSpPr>
            <p:cNvPr id="224" name="Group 223">
              <a:extLst>
                <a:ext uri="{FF2B5EF4-FFF2-40B4-BE49-F238E27FC236}">
                  <a16:creationId xmlns:a16="http://schemas.microsoft.com/office/drawing/2014/main" id="{95729ADE-5B14-4CF4-AD2C-3BDA89D08B5B}"/>
                </a:ext>
              </a:extLst>
            </p:cNvPr>
            <p:cNvGrpSpPr/>
            <p:nvPr/>
          </p:nvGrpSpPr>
          <p:grpSpPr>
            <a:xfrm>
              <a:off x="274640" y="3413215"/>
              <a:ext cx="9757116" cy="1426466"/>
              <a:chOff x="479372" y="3300863"/>
              <a:chExt cx="9757116" cy="1426466"/>
            </a:xfrm>
          </p:grpSpPr>
          <p:sp>
            <p:nvSpPr>
              <p:cNvPr id="228" name="Rectangle: Rounded Corners 227">
                <a:extLst>
                  <a:ext uri="{FF2B5EF4-FFF2-40B4-BE49-F238E27FC236}">
                    <a16:creationId xmlns:a16="http://schemas.microsoft.com/office/drawing/2014/main" id="{26771A35-3A4A-429D-A0FD-71556A883194}"/>
                  </a:ext>
                </a:extLst>
              </p:cNvPr>
              <p:cNvSpPr/>
              <p:nvPr/>
            </p:nvSpPr>
            <p:spPr bwMode="auto">
              <a:xfrm>
                <a:off x="780351" y="3487092"/>
                <a:ext cx="9456137" cy="1240237"/>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170D7469-D998-459C-B106-CFABF9C3FCD2}"/>
                  </a:ext>
                </a:extLst>
              </p:cNvPr>
              <p:cNvGrpSpPr/>
              <p:nvPr/>
            </p:nvGrpSpPr>
            <p:grpSpPr>
              <a:xfrm>
                <a:off x="479372" y="3300863"/>
                <a:ext cx="661334" cy="661334"/>
                <a:chOff x="1157681" y="982896"/>
                <a:chExt cx="963350" cy="963350"/>
              </a:xfrm>
            </p:grpSpPr>
            <p:sp>
              <p:nvSpPr>
                <p:cNvPr id="231" name="Oval 230">
                  <a:extLst>
                    <a:ext uri="{FF2B5EF4-FFF2-40B4-BE49-F238E27FC236}">
                      <a16:creationId xmlns:a16="http://schemas.microsoft.com/office/drawing/2014/main" id="{FE0E8D87-0B2D-481E-A565-03078F255A55}"/>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232" name="Group 231">
                  <a:extLst>
                    <a:ext uri="{FF2B5EF4-FFF2-40B4-BE49-F238E27FC236}">
                      <a16:creationId xmlns:a16="http://schemas.microsoft.com/office/drawing/2014/main" id="{782465F1-031C-4BC7-B5E8-983641E98BC4}"/>
                    </a:ext>
                  </a:extLst>
                </p:cNvPr>
                <p:cNvGrpSpPr/>
                <p:nvPr/>
              </p:nvGrpSpPr>
              <p:grpSpPr>
                <a:xfrm>
                  <a:off x="1398906" y="1163302"/>
                  <a:ext cx="528579" cy="602537"/>
                  <a:chOff x="7101061" y="2732316"/>
                  <a:chExt cx="1042579" cy="1188456"/>
                </a:xfrm>
              </p:grpSpPr>
              <p:sp>
                <p:nvSpPr>
                  <p:cNvPr id="233" name="Rectangle: Rounded Corners 232">
                    <a:extLst>
                      <a:ext uri="{FF2B5EF4-FFF2-40B4-BE49-F238E27FC236}">
                        <a16:creationId xmlns:a16="http://schemas.microsoft.com/office/drawing/2014/main" id="{F2F87148-D68C-4603-A8CF-9EDC952AFB18}"/>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234" name="Connector: Elbow 233">
                    <a:extLst>
                      <a:ext uri="{FF2B5EF4-FFF2-40B4-BE49-F238E27FC236}">
                        <a16:creationId xmlns:a16="http://schemas.microsoft.com/office/drawing/2014/main" id="{14658465-8A2D-498C-B9CE-B510C7978869}"/>
                      </a:ext>
                    </a:extLst>
                  </p:cNvPr>
                  <p:cNvCxnSpPr>
                    <a:cxnSpLocks/>
                    <a:stCxn id="233" idx="3"/>
                    <a:endCxn id="244"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8D8BCB93-0546-4CED-9D01-E327A0EC5B4E}"/>
                      </a:ext>
                    </a:extLst>
                  </p:cNvPr>
                  <p:cNvCxnSpPr>
                    <a:cxnSpLocks/>
                    <a:stCxn id="236" idx="2"/>
                    <a:endCxn id="233"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6" name="Oval 235">
                    <a:extLst>
                      <a:ext uri="{FF2B5EF4-FFF2-40B4-BE49-F238E27FC236}">
                        <a16:creationId xmlns:a16="http://schemas.microsoft.com/office/drawing/2014/main" id="{6D6860BA-35E3-4A5A-8E9A-5022D9F8F874}"/>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37" name="Oval 236">
                    <a:extLst>
                      <a:ext uri="{FF2B5EF4-FFF2-40B4-BE49-F238E27FC236}">
                        <a16:creationId xmlns:a16="http://schemas.microsoft.com/office/drawing/2014/main" id="{70819121-22DF-42E5-9F0F-4A6D98E1A1D1}"/>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38" name="Oval 237">
                    <a:extLst>
                      <a:ext uri="{FF2B5EF4-FFF2-40B4-BE49-F238E27FC236}">
                        <a16:creationId xmlns:a16="http://schemas.microsoft.com/office/drawing/2014/main" id="{281187D1-5FAC-4CBE-973F-FC88BE25098A}"/>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239" name="Straight Connector 238">
                    <a:extLst>
                      <a:ext uri="{FF2B5EF4-FFF2-40B4-BE49-F238E27FC236}">
                        <a16:creationId xmlns:a16="http://schemas.microsoft.com/office/drawing/2014/main" id="{7BD6A011-046B-4C51-B54D-9E61277DB739}"/>
                      </a:ext>
                    </a:extLst>
                  </p:cNvPr>
                  <p:cNvCxnSpPr>
                    <a:cxnSpLocks/>
                    <a:stCxn id="237" idx="6"/>
                    <a:endCxn id="238"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F2D2571-1CC3-4D21-AFD3-3A59E0637FB2}"/>
                      </a:ext>
                    </a:extLst>
                  </p:cNvPr>
                  <p:cNvCxnSpPr>
                    <a:cxnSpLocks/>
                    <a:stCxn id="236" idx="6"/>
                    <a:endCxn id="237"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1" name="Group 240">
                    <a:extLst>
                      <a:ext uri="{FF2B5EF4-FFF2-40B4-BE49-F238E27FC236}">
                        <a16:creationId xmlns:a16="http://schemas.microsoft.com/office/drawing/2014/main" id="{135B2EC5-7430-4CD5-8B04-EB7866599AE8}"/>
                      </a:ext>
                    </a:extLst>
                  </p:cNvPr>
                  <p:cNvGrpSpPr/>
                  <p:nvPr/>
                </p:nvGrpSpPr>
                <p:grpSpPr>
                  <a:xfrm>
                    <a:off x="7184783" y="3560055"/>
                    <a:ext cx="940003" cy="360717"/>
                    <a:chOff x="7166145" y="3874100"/>
                    <a:chExt cx="1308060" cy="501955"/>
                  </a:xfrm>
                </p:grpSpPr>
                <p:cxnSp>
                  <p:nvCxnSpPr>
                    <p:cNvPr id="242" name="Straight Connector 241">
                      <a:extLst>
                        <a:ext uri="{FF2B5EF4-FFF2-40B4-BE49-F238E27FC236}">
                          <a16:creationId xmlns:a16="http://schemas.microsoft.com/office/drawing/2014/main" id="{D91DD58D-F081-4B04-9A5C-4503CF27753E}"/>
                        </a:ext>
                      </a:extLst>
                    </p:cNvPr>
                    <p:cNvCxnSpPr>
                      <a:cxnSpLocks/>
                      <a:stCxn id="249" idx="3"/>
                      <a:endCxn id="254"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BF4F5DAB-2FBA-44E5-8546-BE7F0219B9A4}"/>
                        </a:ext>
                      </a:extLst>
                    </p:cNvPr>
                    <p:cNvCxnSpPr>
                      <a:cxnSpLocks/>
                      <a:stCxn id="244" idx="3"/>
                      <a:endCxn id="249"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455F9A4F-2B23-40C1-A91C-2590D7206342}"/>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5" name="Rectangle: Rounded Corners 244">
                      <a:extLst>
                        <a:ext uri="{FF2B5EF4-FFF2-40B4-BE49-F238E27FC236}">
                          <a16:creationId xmlns:a16="http://schemas.microsoft.com/office/drawing/2014/main" id="{0DB00BC6-0974-46BB-BBA8-04E7BFFFDCD9}"/>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6" name="Rectangle: Rounded Corners 245">
                      <a:extLst>
                        <a:ext uri="{FF2B5EF4-FFF2-40B4-BE49-F238E27FC236}">
                          <a16:creationId xmlns:a16="http://schemas.microsoft.com/office/drawing/2014/main" id="{1156A2FA-F8F1-4428-944F-109E832C01D7}"/>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7" name="Rectangle: Rounded Corners 246">
                      <a:extLst>
                        <a:ext uri="{FF2B5EF4-FFF2-40B4-BE49-F238E27FC236}">
                          <a16:creationId xmlns:a16="http://schemas.microsoft.com/office/drawing/2014/main" id="{E533236D-DAE4-42C4-ABFF-B71118F11CF7}"/>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8" name="Right Triangle 247">
                      <a:extLst>
                        <a:ext uri="{FF2B5EF4-FFF2-40B4-BE49-F238E27FC236}">
                          <a16:creationId xmlns:a16="http://schemas.microsoft.com/office/drawing/2014/main" id="{83A8389A-D18E-4A62-BC14-27E43794B31E}"/>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9" name="Rectangle 248">
                      <a:extLst>
                        <a:ext uri="{FF2B5EF4-FFF2-40B4-BE49-F238E27FC236}">
                          <a16:creationId xmlns:a16="http://schemas.microsoft.com/office/drawing/2014/main" id="{7E7B0826-EC9C-4F66-9583-879F3F361992}"/>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0" name="Rectangle: Rounded Corners 249">
                      <a:extLst>
                        <a:ext uri="{FF2B5EF4-FFF2-40B4-BE49-F238E27FC236}">
                          <a16:creationId xmlns:a16="http://schemas.microsoft.com/office/drawing/2014/main" id="{4F0D9B95-2D37-408B-B6DA-4C90B57ECF44}"/>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1" name="Rectangle: Rounded Corners 250">
                      <a:extLst>
                        <a:ext uri="{FF2B5EF4-FFF2-40B4-BE49-F238E27FC236}">
                          <a16:creationId xmlns:a16="http://schemas.microsoft.com/office/drawing/2014/main" id="{E865D83E-E831-4794-A153-2CBAFFCAFB4A}"/>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2" name="Rectangle: Rounded Corners 251">
                      <a:extLst>
                        <a:ext uri="{FF2B5EF4-FFF2-40B4-BE49-F238E27FC236}">
                          <a16:creationId xmlns:a16="http://schemas.microsoft.com/office/drawing/2014/main" id="{220FCBB7-2D4C-4B67-9EE8-8BC03930B9B2}"/>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3" name="Right Triangle 252">
                      <a:extLst>
                        <a:ext uri="{FF2B5EF4-FFF2-40B4-BE49-F238E27FC236}">
                          <a16:creationId xmlns:a16="http://schemas.microsoft.com/office/drawing/2014/main" id="{0A83116F-0A10-4EEA-BBBC-06E051780BA7}"/>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4" name="Rectangle 253">
                      <a:extLst>
                        <a:ext uri="{FF2B5EF4-FFF2-40B4-BE49-F238E27FC236}">
                          <a16:creationId xmlns:a16="http://schemas.microsoft.com/office/drawing/2014/main" id="{2635D9BE-A261-4E04-835B-75430E435E13}"/>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5" name="Rectangle: Rounded Corners 254">
                      <a:extLst>
                        <a:ext uri="{FF2B5EF4-FFF2-40B4-BE49-F238E27FC236}">
                          <a16:creationId xmlns:a16="http://schemas.microsoft.com/office/drawing/2014/main" id="{FB7344B5-BE2D-43E6-A547-19081C27ACB1}"/>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6" name="Rectangle: Rounded Corners 255">
                      <a:extLst>
                        <a:ext uri="{FF2B5EF4-FFF2-40B4-BE49-F238E27FC236}">
                          <a16:creationId xmlns:a16="http://schemas.microsoft.com/office/drawing/2014/main" id="{50FC4174-F987-47B3-ACB9-10D8202913FC}"/>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7" name="Rectangle: Rounded Corners 256">
                      <a:extLst>
                        <a:ext uri="{FF2B5EF4-FFF2-40B4-BE49-F238E27FC236}">
                          <a16:creationId xmlns:a16="http://schemas.microsoft.com/office/drawing/2014/main" id="{1361F170-D7F3-46BC-BC38-1C797B298FA2}"/>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8" name="Right Triangle 257">
                      <a:extLst>
                        <a:ext uri="{FF2B5EF4-FFF2-40B4-BE49-F238E27FC236}">
                          <a16:creationId xmlns:a16="http://schemas.microsoft.com/office/drawing/2014/main" id="{64B9B4E3-1C6B-479E-98D6-31D47D8D61D8}"/>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sp>
          <p:nvSpPr>
            <p:cNvPr id="225" name="TextBox 224">
              <a:extLst>
                <a:ext uri="{FF2B5EF4-FFF2-40B4-BE49-F238E27FC236}">
                  <a16:creationId xmlns:a16="http://schemas.microsoft.com/office/drawing/2014/main" id="{4A959910-EC34-4077-B9C4-4EB0541ADFE8}"/>
                </a:ext>
              </a:extLst>
            </p:cNvPr>
            <p:cNvSpPr txBox="1"/>
            <p:nvPr/>
          </p:nvSpPr>
          <p:spPr>
            <a:xfrm>
              <a:off x="3522218" y="3568540"/>
              <a:ext cx="3780566" cy="1280351"/>
            </a:xfrm>
            <a:prstGeom prst="rect">
              <a:avLst/>
            </a:prstGeom>
            <a:noFill/>
          </p:spPr>
          <p:txBody>
            <a:bodyPr wrap="square" lIns="182880" tIns="146304" rIns="182880" bIns="146304" rtlCol="0">
              <a:spAutoFit/>
            </a:bodyPr>
            <a:lstStyle/>
            <a:p>
              <a:r>
                <a:rPr lang="en-US" sz="1600">
                  <a:solidFill>
                    <a:schemeClr val="accent2"/>
                  </a:solidFill>
                  <a:latin typeface="+mj-lt"/>
                </a:rPr>
                <a:t>Distributed Parallelized Algorithms:</a:t>
              </a:r>
            </a:p>
            <a:p>
              <a:pPr>
                <a:buFont typeface="Arial" panose="020B0604020202020204" pitchFamily="34" charset="0"/>
                <a:buChar char="•"/>
              </a:pPr>
              <a:r>
                <a:rPr lang="en-US" sz="1600" err="1">
                  <a:solidFill>
                    <a:schemeClr val="accent2"/>
                  </a:solidFill>
                  <a:latin typeface="+mj-lt"/>
                </a:rPr>
                <a:t>RevoScaleR</a:t>
              </a:r>
              <a:r>
                <a:rPr lang="en-US" sz="1600">
                  <a:solidFill>
                    <a:schemeClr val="accent2"/>
                  </a:solidFill>
                  <a:latin typeface="+mj-lt"/>
                </a:rPr>
                <a:t> library</a:t>
              </a:r>
            </a:p>
            <a:p>
              <a:pPr>
                <a:buFont typeface="Arial" panose="020B0604020202020204" pitchFamily="34" charset="0"/>
                <a:buChar char="•"/>
              </a:pPr>
              <a:r>
                <a:rPr lang="en-US" sz="1600">
                  <a:solidFill>
                    <a:schemeClr val="accent2"/>
                  </a:solidFill>
                  <a:latin typeface="+mj-lt"/>
                </a:rPr>
                <a:t>MicrosoftML library</a:t>
              </a:r>
            </a:p>
            <a:p>
              <a:pPr>
                <a:buFont typeface="Arial" panose="020B0604020202020204" pitchFamily="34" charset="0"/>
                <a:buChar char="•"/>
              </a:pPr>
              <a:r>
                <a:rPr lang="en-US" sz="1600">
                  <a:solidFill>
                    <a:schemeClr val="accent2"/>
                  </a:solidFill>
                  <a:latin typeface="+mj-lt"/>
                </a:rPr>
                <a:t>Custom parallelization frameworks</a:t>
              </a:r>
            </a:p>
          </p:txBody>
        </p:sp>
        <p:sp>
          <p:nvSpPr>
            <p:cNvPr id="226" name="TextBox 225">
              <a:extLst>
                <a:ext uri="{FF2B5EF4-FFF2-40B4-BE49-F238E27FC236}">
                  <a16:creationId xmlns:a16="http://schemas.microsoft.com/office/drawing/2014/main" id="{1BE3241F-4CA0-4CE2-B907-557CABAC3758}"/>
                </a:ext>
              </a:extLst>
            </p:cNvPr>
            <p:cNvSpPr txBox="1"/>
            <p:nvPr/>
          </p:nvSpPr>
          <p:spPr>
            <a:xfrm>
              <a:off x="863800" y="3568540"/>
              <a:ext cx="2616235"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Open source R algorithms &amp; visualizations:</a:t>
              </a:r>
            </a:p>
            <a:p>
              <a:pPr>
                <a:buFont typeface="Arial" panose="020B0604020202020204" pitchFamily="34" charset="0"/>
                <a:buChar char="•"/>
              </a:pPr>
              <a:r>
                <a:rPr lang="en-US" sz="1600">
                  <a:solidFill>
                    <a:schemeClr val="accent2"/>
                  </a:solidFill>
                  <a:latin typeface="+mj-lt"/>
                  <a:cs typeface="Calibri" panose="020F0502020204030204" pitchFamily="34" charset="0"/>
                </a:rPr>
                <a:t>CRAN</a:t>
              </a:r>
            </a:p>
            <a:p>
              <a:pPr>
                <a:buFont typeface="Arial" panose="020B0604020202020204" pitchFamily="34" charset="0"/>
                <a:buChar char="•"/>
              </a:pPr>
              <a:r>
                <a:rPr lang="en-US" sz="1600" err="1">
                  <a:solidFill>
                    <a:schemeClr val="accent2"/>
                  </a:solidFill>
                  <a:latin typeface="+mj-lt"/>
                  <a:cs typeface="Calibri" panose="020F0502020204030204" pitchFamily="34" charset="0"/>
                </a:rPr>
                <a:t>bioconductor</a:t>
              </a:r>
              <a:endParaRPr lang="en-US" sz="1600">
                <a:solidFill>
                  <a:schemeClr val="accent2"/>
                </a:solidFill>
                <a:latin typeface="+mj-lt"/>
                <a:cs typeface="Calibri" panose="020F0502020204030204" pitchFamily="34" charset="0"/>
              </a:endParaRPr>
            </a:p>
          </p:txBody>
        </p:sp>
        <p:sp>
          <p:nvSpPr>
            <p:cNvPr id="227" name="TextBox 226">
              <a:extLst>
                <a:ext uri="{FF2B5EF4-FFF2-40B4-BE49-F238E27FC236}">
                  <a16:creationId xmlns:a16="http://schemas.microsoft.com/office/drawing/2014/main" id="{AA5FAC48-0D57-4A2E-880B-D6F89EF9E88B}"/>
                </a:ext>
              </a:extLst>
            </p:cNvPr>
            <p:cNvSpPr txBox="1"/>
            <p:nvPr/>
          </p:nvSpPr>
          <p:spPr>
            <a:xfrm>
              <a:off x="7497295" y="3568540"/>
              <a:ext cx="2320173"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Plus:</a:t>
              </a:r>
            </a:p>
            <a:p>
              <a:pPr>
                <a:buFont typeface="Arial" panose="020B0604020202020204" pitchFamily="34" charset="0"/>
                <a:buChar char="•"/>
              </a:pPr>
              <a:r>
                <a:rPr lang="en-US" sz="1600">
                  <a:solidFill>
                    <a:schemeClr val="accent2"/>
                  </a:solidFill>
                  <a:latin typeface="+mj-lt"/>
                  <a:cs typeface="Calibri" panose="020F0502020204030204" pitchFamily="34" charset="0"/>
                </a:rPr>
                <a:t>Deep Learning</a:t>
              </a:r>
            </a:p>
            <a:p>
              <a:pPr>
                <a:buFont typeface="Arial" panose="020B0604020202020204" pitchFamily="34" charset="0"/>
                <a:buChar char="•"/>
              </a:pPr>
              <a:r>
                <a:rPr lang="en-US" sz="1600">
                  <a:solidFill>
                    <a:schemeClr val="accent2"/>
                  </a:solidFill>
                  <a:latin typeface="+mj-lt"/>
                  <a:cs typeface="Calibri" panose="020F0502020204030204" pitchFamily="34" charset="0"/>
                </a:rPr>
                <a:t>Pretrained Models</a:t>
              </a:r>
            </a:p>
            <a:p>
              <a:pPr>
                <a:buFont typeface="Arial" panose="020B0604020202020204" pitchFamily="34" charset="0"/>
                <a:buChar char="•"/>
              </a:pPr>
              <a:r>
                <a:rPr lang="en-US" sz="1600">
                  <a:solidFill>
                    <a:schemeClr val="accent2"/>
                  </a:solidFill>
                  <a:latin typeface="+mj-lt"/>
                  <a:cs typeface="Calibri" panose="020F0502020204030204" pitchFamily="34" charset="0"/>
                </a:rPr>
                <a:t>Prebuilt </a:t>
              </a:r>
              <a:r>
                <a:rPr lang="en-US" sz="1600" err="1">
                  <a:solidFill>
                    <a:schemeClr val="accent2"/>
                  </a:solidFill>
                  <a:latin typeface="+mj-lt"/>
                  <a:cs typeface="Calibri" panose="020F0502020204030204" pitchFamily="34" charset="0"/>
                </a:rPr>
                <a:t>Featurizers</a:t>
              </a:r>
              <a:endParaRPr lang="en-US" sz="1600">
                <a:solidFill>
                  <a:schemeClr val="accent2"/>
                </a:solidFill>
                <a:latin typeface="+mj-lt"/>
                <a:cs typeface="Calibri" panose="020F0502020204030204" pitchFamily="34" charset="0"/>
              </a:endParaRPr>
            </a:p>
          </p:txBody>
        </p:sp>
      </p:grpSp>
      <p:grpSp>
        <p:nvGrpSpPr>
          <p:cNvPr id="259" name="Group 258">
            <a:extLst>
              <a:ext uri="{FF2B5EF4-FFF2-40B4-BE49-F238E27FC236}">
                <a16:creationId xmlns:a16="http://schemas.microsoft.com/office/drawing/2014/main" id="{798F227C-494D-4EC3-B767-20C7F27F76E6}"/>
              </a:ext>
            </a:extLst>
          </p:cNvPr>
          <p:cNvGrpSpPr/>
          <p:nvPr/>
        </p:nvGrpSpPr>
        <p:grpSpPr>
          <a:xfrm>
            <a:off x="2102524" y="6035810"/>
            <a:ext cx="9757116" cy="775549"/>
            <a:chOff x="274640" y="4958971"/>
            <a:chExt cx="9757116" cy="775549"/>
          </a:xfrm>
        </p:grpSpPr>
        <p:grpSp>
          <p:nvGrpSpPr>
            <p:cNvPr id="260" name="Group 259">
              <a:extLst>
                <a:ext uri="{FF2B5EF4-FFF2-40B4-BE49-F238E27FC236}">
                  <a16:creationId xmlns:a16="http://schemas.microsoft.com/office/drawing/2014/main" id="{476DC076-B594-4F6E-8127-76AF36CB7088}"/>
                </a:ext>
              </a:extLst>
            </p:cNvPr>
            <p:cNvGrpSpPr/>
            <p:nvPr/>
          </p:nvGrpSpPr>
          <p:grpSpPr>
            <a:xfrm>
              <a:off x="274640" y="4958971"/>
              <a:ext cx="9757116" cy="775549"/>
              <a:chOff x="479372" y="4846619"/>
              <a:chExt cx="9757116" cy="775549"/>
            </a:xfrm>
          </p:grpSpPr>
          <p:sp>
            <p:nvSpPr>
              <p:cNvPr id="267" name="Rectangle: Rounded Corners 266">
                <a:extLst>
                  <a:ext uri="{FF2B5EF4-FFF2-40B4-BE49-F238E27FC236}">
                    <a16:creationId xmlns:a16="http://schemas.microsoft.com/office/drawing/2014/main" id="{B5E638A5-FC96-43C1-A31F-3C4B30C88A11}"/>
                  </a:ext>
                </a:extLst>
              </p:cNvPr>
              <p:cNvSpPr/>
              <p:nvPr/>
            </p:nvSpPr>
            <p:spPr bwMode="auto">
              <a:xfrm>
                <a:off x="780351" y="5049194"/>
                <a:ext cx="9456137" cy="572974"/>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1936B61A-4016-495E-9EF3-2D43583EC05E}"/>
                  </a:ext>
                </a:extLst>
              </p:cNvPr>
              <p:cNvGrpSpPr/>
              <p:nvPr/>
            </p:nvGrpSpPr>
            <p:grpSpPr>
              <a:xfrm>
                <a:off x="479372" y="4846619"/>
                <a:ext cx="661335" cy="661334"/>
                <a:chOff x="6956981" y="588339"/>
                <a:chExt cx="963350" cy="963350"/>
              </a:xfrm>
            </p:grpSpPr>
            <p:sp>
              <p:nvSpPr>
                <p:cNvPr id="270" name="Oval 269">
                  <a:extLst>
                    <a:ext uri="{FF2B5EF4-FFF2-40B4-BE49-F238E27FC236}">
                      <a16:creationId xmlns:a16="http://schemas.microsoft.com/office/drawing/2014/main" id="{C0017093-BB71-4730-B6D1-0C234ADAA65B}"/>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1" name="Flowchart: Magnetic Disk 270">
                  <a:extLst>
                    <a:ext uri="{FF2B5EF4-FFF2-40B4-BE49-F238E27FC236}">
                      <a16:creationId xmlns:a16="http://schemas.microsoft.com/office/drawing/2014/main" id="{8151041C-40FD-48D2-B28E-4BCED106DB9F}"/>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272" name="Group 271">
                  <a:extLst>
                    <a:ext uri="{FF2B5EF4-FFF2-40B4-BE49-F238E27FC236}">
                      <a16:creationId xmlns:a16="http://schemas.microsoft.com/office/drawing/2014/main" id="{EC467EA4-ACCF-4F2F-AF9A-CADE7FCE5193}"/>
                    </a:ext>
                  </a:extLst>
                </p:cNvPr>
                <p:cNvGrpSpPr/>
                <p:nvPr/>
              </p:nvGrpSpPr>
              <p:grpSpPr>
                <a:xfrm>
                  <a:off x="7166425" y="1100362"/>
                  <a:ext cx="626190" cy="240293"/>
                  <a:chOff x="7166145" y="3874100"/>
                  <a:chExt cx="1308060" cy="501955"/>
                </a:xfrm>
              </p:grpSpPr>
              <p:cxnSp>
                <p:nvCxnSpPr>
                  <p:cNvPr id="273" name="Straight Connector 272">
                    <a:extLst>
                      <a:ext uri="{FF2B5EF4-FFF2-40B4-BE49-F238E27FC236}">
                        <a16:creationId xmlns:a16="http://schemas.microsoft.com/office/drawing/2014/main" id="{D3905C50-1A55-4063-A58D-3661A91B3AF2}"/>
                      </a:ext>
                    </a:extLst>
                  </p:cNvPr>
                  <p:cNvCxnSpPr>
                    <a:cxnSpLocks/>
                    <a:stCxn id="280" idx="3"/>
                    <a:endCxn id="285"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4FEBAEE-2413-4E65-AF50-47EF401CF49E}"/>
                      </a:ext>
                    </a:extLst>
                  </p:cNvPr>
                  <p:cNvCxnSpPr>
                    <a:cxnSpLocks/>
                    <a:stCxn id="275" idx="3"/>
                    <a:endCxn id="280"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19FA72E3-A525-4318-8C24-66062E31A063}"/>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6" name="Rectangle: Rounded Corners 275">
                    <a:extLst>
                      <a:ext uri="{FF2B5EF4-FFF2-40B4-BE49-F238E27FC236}">
                        <a16:creationId xmlns:a16="http://schemas.microsoft.com/office/drawing/2014/main" id="{834BAB94-CA48-4A11-BFD3-5238AD3DE4B8}"/>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7" name="Rectangle: Rounded Corners 276">
                    <a:extLst>
                      <a:ext uri="{FF2B5EF4-FFF2-40B4-BE49-F238E27FC236}">
                        <a16:creationId xmlns:a16="http://schemas.microsoft.com/office/drawing/2014/main" id="{48724E85-D8B0-4AEC-8E7F-9E95744A8BD4}"/>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8" name="Rectangle: Rounded Corners 277">
                    <a:extLst>
                      <a:ext uri="{FF2B5EF4-FFF2-40B4-BE49-F238E27FC236}">
                        <a16:creationId xmlns:a16="http://schemas.microsoft.com/office/drawing/2014/main" id="{78495EA2-199B-46E6-8FB7-99492C2245B5}"/>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9" name="Right Triangle 278">
                    <a:extLst>
                      <a:ext uri="{FF2B5EF4-FFF2-40B4-BE49-F238E27FC236}">
                        <a16:creationId xmlns:a16="http://schemas.microsoft.com/office/drawing/2014/main" id="{EAD72E12-4012-4D6D-8F71-407D37C7B609}"/>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0" name="Rectangle 279">
                    <a:extLst>
                      <a:ext uri="{FF2B5EF4-FFF2-40B4-BE49-F238E27FC236}">
                        <a16:creationId xmlns:a16="http://schemas.microsoft.com/office/drawing/2014/main" id="{339DC187-7A90-41F2-9F89-131BD790400F}"/>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1" name="Rectangle: Rounded Corners 280">
                    <a:extLst>
                      <a:ext uri="{FF2B5EF4-FFF2-40B4-BE49-F238E27FC236}">
                        <a16:creationId xmlns:a16="http://schemas.microsoft.com/office/drawing/2014/main" id="{A6F9149C-2DFB-4CF6-A917-B3178D7353FB}"/>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2" name="Rectangle: Rounded Corners 281">
                    <a:extLst>
                      <a:ext uri="{FF2B5EF4-FFF2-40B4-BE49-F238E27FC236}">
                        <a16:creationId xmlns:a16="http://schemas.microsoft.com/office/drawing/2014/main" id="{4210CAE6-FF4A-4365-9ED9-BD9EB427FE63}"/>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3" name="Rectangle: Rounded Corners 282">
                    <a:extLst>
                      <a:ext uri="{FF2B5EF4-FFF2-40B4-BE49-F238E27FC236}">
                        <a16:creationId xmlns:a16="http://schemas.microsoft.com/office/drawing/2014/main" id="{C4DF6EC8-DA2B-4F2E-A30A-73080D67B0D1}"/>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4" name="Right Triangle 283">
                    <a:extLst>
                      <a:ext uri="{FF2B5EF4-FFF2-40B4-BE49-F238E27FC236}">
                        <a16:creationId xmlns:a16="http://schemas.microsoft.com/office/drawing/2014/main" id="{37985090-CECE-438D-9244-0C68ECEF5F75}"/>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5" name="Rectangle 284">
                    <a:extLst>
                      <a:ext uri="{FF2B5EF4-FFF2-40B4-BE49-F238E27FC236}">
                        <a16:creationId xmlns:a16="http://schemas.microsoft.com/office/drawing/2014/main" id="{90090D4A-C73C-461D-9A1C-4B93CE252D86}"/>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6" name="Rectangle: Rounded Corners 285">
                    <a:extLst>
                      <a:ext uri="{FF2B5EF4-FFF2-40B4-BE49-F238E27FC236}">
                        <a16:creationId xmlns:a16="http://schemas.microsoft.com/office/drawing/2014/main" id="{B687C0AB-4233-4700-B95D-1F69420F0FC6}"/>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7" name="Rectangle: Rounded Corners 286">
                    <a:extLst>
                      <a:ext uri="{FF2B5EF4-FFF2-40B4-BE49-F238E27FC236}">
                        <a16:creationId xmlns:a16="http://schemas.microsoft.com/office/drawing/2014/main" id="{E96AC393-EE9A-4B88-A86A-EB57662ECB69}"/>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8" name="Rectangle: Rounded Corners 287">
                    <a:extLst>
                      <a:ext uri="{FF2B5EF4-FFF2-40B4-BE49-F238E27FC236}">
                        <a16:creationId xmlns:a16="http://schemas.microsoft.com/office/drawing/2014/main" id="{002ED1B0-1518-432C-8A89-B92399F186B9}"/>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9" name="Right Triangle 288">
                    <a:extLst>
                      <a:ext uri="{FF2B5EF4-FFF2-40B4-BE49-F238E27FC236}">
                        <a16:creationId xmlns:a16="http://schemas.microsoft.com/office/drawing/2014/main" id="{7C037414-F5AC-4FEC-8459-DF5963DACDB8}"/>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sp>
          <p:nvSpPr>
            <p:cNvPr id="261" name="TextBox 260">
              <a:extLst>
                <a:ext uri="{FF2B5EF4-FFF2-40B4-BE49-F238E27FC236}">
                  <a16:creationId xmlns:a16="http://schemas.microsoft.com/office/drawing/2014/main" id="{61307A20-17AE-414D-8298-293AF8DBC3EC}"/>
                </a:ext>
              </a:extLst>
            </p:cNvPr>
            <p:cNvSpPr txBox="1"/>
            <p:nvPr/>
          </p:nvSpPr>
          <p:spPr>
            <a:xfrm>
              <a:off x="2046712" y="5312498"/>
              <a:ext cx="980759" cy="221599"/>
            </a:xfrm>
            <a:prstGeom prst="rect">
              <a:avLst/>
            </a:prstGeom>
            <a:noFill/>
          </p:spPr>
          <p:txBody>
            <a:bodyPr wrap="square" lIns="0" tIns="0" rIns="0" bIns="0" rtlCol="0">
              <a:spAutoFit/>
            </a:bodyPr>
            <a:lstStyle/>
            <a:p>
              <a:pPr algn="ctr">
                <a:lnSpc>
                  <a:spcPct val="90000"/>
                </a:lnSpc>
                <a:spcAft>
                  <a:spcPts val="600"/>
                </a:spcAft>
              </a:pPr>
              <a:r>
                <a:rPr lang="en-US" sz="1600">
                  <a:solidFill>
                    <a:schemeClr val="accent2"/>
                  </a:solidFill>
                  <a:latin typeface="Courier New" panose="02070309020205020404" pitchFamily="49" charset="0"/>
                  <a:cs typeface="Courier New" panose="02070309020205020404" pitchFamily="49" charset="0"/>
                </a:rPr>
                <a:t>.csv</a:t>
              </a:r>
            </a:p>
          </p:txBody>
        </p:sp>
        <p:pic>
          <p:nvPicPr>
            <p:cNvPr id="262" name="Picture 261">
              <a:extLst>
                <a:ext uri="{FF2B5EF4-FFF2-40B4-BE49-F238E27FC236}">
                  <a16:creationId xmlns:a16="http://schemas.microsoft.com/office/drawing/2014/main" id="{72669D05-F9A4-48A6-8ED6-4DF482D3A56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36603" y="5232688"/>
              <a:ext cx="997621" cy="404547"/>
            </a:xfrm>
            <a:prstGeom prst="rect">
              <a:avLst/>
            </a:prstGeom>
          </p:spPr>
        </p:pic>
        <p:pic>
          <p:nvPicPr>
            <p:cNvPr id="263" name="Picture 262">
              <a:extLst>
                <a:ext uri="{FF2B5EF4-FFF2-40B4-BE49-F238E27FC236}">
                  <a16:creationId xmlns:a16="http://schemas.microsoft.com/office/drawing/2014/main" id="{E18C978D-799E-4A93-BB27-5BAC313E48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789223" y="5198169"/>
              <a:ext cx="455464" cy="495652"/>
            </a:xfrm>
            <a:prstGeom prst="rect">
              <a:avLst/>
            </a:prstGeom>
          </p:spPr>
        </p:pic>
        <p:sp>
          <p:nvSpPr>
            <p:cNvPr id="264" name="TextBox 263">
              <a:extLst>
                <a:ext uri="{FF2B5EF4-FFF2-40B4-BE49-F238E27FC236}">
                  <a16:creationId xmlns:a16="http://schemas.microsoft.com/office/drawing/2014/main" id="{164084FB-26A1-4AAE-AF48-7F2A59BC9BA7}"/>
                </a:ext>
              </a:extLst>
            </p:cNvPr>
            <p:cNvSpPr txBox="1"/>
            <p:nvPr/>
          </p:nvSpPr>
          <p:spPr>
            <a:xfrm>
              <a:off x="3272390" y="5323313"/>
              <a:ext cx="1370521" cy="221599"/>
            </a:xfrm>
            <a:prstGeom prst="rect">
              <a:avLst/>
            </a:prstGeom>
            <a:noFill/>
          </p:spPr>
          <p:txBody>
            <a:bodyPr wrap="square" lIns="0" tIns="0" rIns="0" bIns="0" rtlCol="0">
              <a:spAutoFit/>
            </a:bodyPr>
            <a:lstStyle/>
            <a:p>
              <a:pPr algn="ctr">
                <a:lnSpc>
                  <a:spcPct val="90000"/>
                </a:lnSpc>
                <a:spcAft>
                  <a:spcPts val="600"/>
                </a:spcAft>
              </a:pPr>
              <a:r>
                <a:rPr lang="en-US" sz="1600">
                  <a:solidFill>
                    <a:schemeClr val="accent2"/>
                  </a:solidFill>
                  <a:latin typeface="+mj-lt"/>
                  <a:cs typeface="Courier New" panose="02070309020205020404" pitchFamily="49" charset="0"/>
                </a:rPr>
                <a:t>Microsoft .</a:t>
              </a:r>
              <a:r>
                <a:rPr lang="en-US" sz="1600">
                  <a:solidFill>
                    <a:schemeClr val="accent2"/>
                  </a:solidFill>
                  <a:latin typeface="Courier New" panose="02070309020205020404" pitchFamily="49" charset="0"/>
                  <a:cs typeface="Courier New" panose="02070309020205020404" pitchFamily="49" charset="0"/>
                </a:rPr>
                <a:t>XDF</a:t>
              </a:r>
              <a:endParaRPr lang="en-US" sz="1600">
                <a:solidFill>
                  <a:schemeClr val="accent2"/>
                </a:solidFill>
                <a:latin typeface="+mj-lt"/>
                <a:cs typeface="Calibri" panose="020F0502020204030204" pitchFamily="34" charset="0"/>
              </a:endParaRPr>
            </a:p>
          </p:txBody>
        </p:sp>
        <p:pic>
          <p:nvPicPr>
            <p:cNvPr id="265" name="Picture 264">
              <a:extLst>
                <a:ext uri="{FF2B5EF4-FFF2-40B4-BE49-F238E27FC236}">
                  <a16:creationId xmlns:a16="http://schemas.microsoft.com/office/drawing/2014/main" id="{4DBE4691-3429-438F-BA18-87E622186F1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503270" y="5147583"/>
              <a:ext cx="936482" cy="526616"/>
            </a:xfrm>
            <a:prstGeom prst="rect">
              <a:avLst/>
            </a:prstGeom>
          </p:spPr>
        </p:pic>
        <p:sp>
          <p:nvSpPr>
            <p:cNvPr id="266" name="TextBox 265">
              <a:extLst>
                <a:ext uri="{FF2B5EF4-FFF2-40B4-BE49-F238E27FC236}">
                  <a16:creationId xmlns:a16="http://schemas.microsoft.com/office/drawing/2014/main" id="{CDD6CBAE-5BE3-456F-943B-8434FC93E322}"/>
                </a:ext>
              </a:extLst>
            </p:cNvPr>
            <p:cNvSpPr txBox="1"/>
            <p:nvPr/>
          </p:nvSpPr>
          <p:spPr>
            <a:xfrm>
              <a:off x="4887830" y="5332353"/>
              <a:ext cx="1370521" cy="221599"/>
            </a:xfrm>
            <a:prstGeom prst="rect">
              <a:avLst/>
            </a:prstGeom>
            <a:noFill/>
          </p:spPr>
          <p:txBody>
            <a:bodyPr wrap="square" lIns="0" tIns="0" rIns="0" bIns="0" rtlCol="0">
              <a:spAutoFit/>
            </a:bodyPr>
            <a:lstStyle/>
            <a:p>
              <a:pPr algn="ctr">
                <a:lnSpc>
                  <a:spcPct val="90000"/>
                </a:lnSpc>
                <a:spcAft>
                  <a:spcPts val="600"/>
                </a:spcAft>
              </a:pPr>
              <a:r>
                <a:rPr lang="en-US" sz="1600">
                  <a:solidFill>
                    <a:schemeClr val="accent2"/>
                  </a:solidFill>
                  <a:latin typeface="+mj-lt"/>
                  <a:cs typeface="Courier New" panose="02070309020205020404" pitchFamily="49" charset="0"/>
                </a:rPr>
                <a:t>ODBC/JDBC</a:t>
              </a:r>
              <a:endParaRPr lang="en-US" sz="1600">
                <a:solidFill>
                  <a:schemeClr val="accent2"/>
                </a:solidFill>
                <a:latin typeface="+mj-lt"/>
                <a:cs typeface="Calibri" panose="020F0502020204030204" pitchFamily="34" charset="0"/>
              </a:endParaRPr>
            </a:p>
          </p:txBody>
        </p:sp>
      </p:grpSp>
    </p:spTree>
    <p:extLst>
      <p:ext uri="{BB962C8B-B14F-4D97-AF65-F5344CB8AC3E}">
        <p14:creationId xmlns:p14="http://schemas.microsoft.com/office/powerpoint/2010/main" val="22721204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p:cNvSpPr/>
          <p:nvPr/>
        </p:nvSpPr>
        <p:spPr>
          <a:xfrm>
            <a:off x="5008075" y="1914359"/>
            <a:ext cx="5634331" cy="4941612"/>
          </a:xfrm>
          <a:prstGeom prst="rect">
            <a:avLst/>
          </a:prstGeom>
          <a:solidFill>
            <a:schemeClr val="bg1">
              <a:lumMod val="95000"/>
            </a:schemeClr>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88" name="Rectangle 87">
            <a:extLst>
              <a:ext uri="{FF2B5EF4-FFF2-40B4-BE49-F238E27FC236}">
                <a16:creationId xmlns:a16="http://schemas.microsoft.com/office/drawing/2014/main" id="{7A817847-38A2-4202-AD0A-244F8AAE8317}"/>
              </a:ext>
            </a:extLst>
          </p:cNvPr>
          <p:cNvSpPr/>
          <p:nvPr/>
        </p:nvSpPr>
        <p:spPr bwMode="auto">
          <a:xfrm>
            <a:off x="10739165" y="3343850"/>
            <a:ext cx="580612" cy="315727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A6D8499E-2C2E-4A9C-97ED-288E212DA984}"/>
              </a:ext>
            </a:extLst>
          </p:cNvPr>
          <p:cNvSpPr/>
          <p:nvPr/>
        </p:nvSpPr>
        <p:spPr bwMode="auto">
          <a:xfrm>
            <a:off x="9057358" y="6043104"/>
            <a:ext cx="2264169" cy="73594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970" name="Title 1"/>
          <p:cNvSpPr>
            <a:spLocks noGrp="1"/>
          </p:cNvSpPr>
          <p:nvPr>
            <p:ph type="title"/>
          </p:nvPr>
        </p:nvSpPr>
        <p:spPr>
          <a:xfrm>
            <a:off x="307082" y="295274"/>
            <a:ext cx="11889564" cy="917575"/>
          </a:xfrm>
        </p:spPr>
        <p:txBody>
          <a:bodyPr/>
          <a:lstStyle/>
          <a:p>
            <a:r>
              <a:rPr lang="en-US"/>
              <a:t>R Server for Hadoop/Spark:  </a:t>
            </a:r>
            <a:br>
              <a:rPr lang="en-US"/>
            </a:br>
            <a:r>
              <a:rPr lang="en-US" sz="3600"/>
              <a:t>In-memory, massive parallelism for R </a:t>
            </a:r>
            <a:r>
              <a:rPr lang="en-US" sz="3600" err="1"/>
              <a:t>algo’s</a:t>
            </a:r>
            <a:r>
              <a:rPr lang="en-US" sz="3600"/>
              <a:t>.</a:t>
            </a:r>
          </a:p>
        </p:txBody>
      </p:sp>
      <p:grpSp>
        <p:nvGrpSpPr>
          <p:cNvPr id="3" name="Group 2"/>
          <p:cNvGrpSpPr/>
          <p:nvPr/>
        </p:nvGrpSpPr>
        <p:grpSpPr>
          <a:xfrm>
            <a:off x="1165248" y="3409581"/>
            <a:ext cx="1213248" cy="1115406"/>
            <a:chOff x="156262" y="1807687"/>
            <a:chExt cx="1213248" cy="1115406"/>
          </a:xfrm>
        </p:grpSpPr>
        <p:pic>
          <p:nvPicPr>
            <p:cNvPr id="77"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262" y="1807687"/>
              <a:ext cx="1213248" cy="1115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64325" y="1998502"/>
              <a:ext cx="704664" cy="617755"/>
            </a:xfrm>
            <a:prstGeom prst="rect">
              <a:avLst/>
            </a:prstGeom>
          </p:spPr>
        </p:pic>
      </p:grpSp>
      <p:sp>
        <p:nvSpPr>
          <p:cNvPr id="191" name="Rectangle 190"/>
          <p:cNvSpPr/>
          <p:nvPr/>
        </p:nvSpPr>
        <p:spPr bwMode="auto">
          <a:xfrm>
            <a:off x="531012" y="4561294"/>
            <a:ext cx="2413690" cy="57242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400">
                <a:solidFill>
                  <a:srgbClr val="0070C0"/>
                </a:solidFill>
              </a:rPr>
              <a:t>R User Workstation</a:t>
            </a:r>
          </a:p>
        </p:txBody>
      </p:sp>
      <p:cxnSp>
        <p:nvCxnSpPr>
          <p:cNvPr id="20" name="Straight Arrow Connector 19"/>
          <p:cNvCxnSpPr>
            <a:stCxn id="77" idx="3"/>
            <a:endCxn id="80" idx="2"/>
          </p:cNvCxnSpPr>
          <p:nvPr/>
        </p:nvCxnSpPr>
        <p:spPr>
          <a:xfrm>
            <a:off x="2378496" y="3967284"/>
            <a:ext cx="11635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2788201" y="1519604"/>
            <a:ext cx="3719832" cy="39475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rPr>
              <a:t>R Server for Hadoop 9.1</a:t>
            </a:r>
          </a:p>
        </p:txBody>
      </p:sp>
      <p:sp>
        <p:nvSpPr>
          <p:cNvPr id="7" name="Rounded Rectangle 6"/>
          <p:cNvSpPr/>
          <p:nvPr/>
        </p:nvSpPr>
        <p:spPr bwMode="auto">
          <a:xfrm>
            <a:off x="9864763" y="2622491"/>
            <a:ext cx="754402" cy="3096765"/>
          </a:xfrm>
          <a:prstGeom prst="roundRect">
            <a:avLst>
              <a:gd name="adj" fmla="val 12252"/>
            </a:avLst>
          </a:prstGeom>
          <a:solidFill>
            <a:schemeClr val="bg1">
              <a:lumMod val="75000"/>
            </a:schemeClr>
          </a:solidFill>
          <a:ln w="9525">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9857700" y="2888439"/>
            <a:ext cx="768527" cy="22667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a:solidFill>
                  <a:schemeClr val="tx1"/>
                </a:solidFill>
              </a:rPr>
              <a:t>Data Frames</a:t>
            </a:r>
          </a:p>
        </p:txBody>
      </p:sp>
      <p:pic>
        <p:nvPicPr>
          <p:cNvPr id="127" name="Picture 2" descr="http://spark.apache.org/images/spark-logo-trademark.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187269" y="1971925"/>
            <a:ext cx="1116745" cy="573916"/>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p:cNvSpPr/>
          <p:nvPr/>
        </p:nvSpPr>
        <p:spPr bwMode="auto">
          <a:xfrm>
            <a:off x="5115938" y="2669930"/>
            <a:ext cx="1339511" cy="1974435"/>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9" name="Picture 108" descr="2U Server photo.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93298" y="2607536"/>
            <a:ext cx="820053" cy="155810"/>
          </a:xfrm>
          <a:prstGeom prst="rect">
            <a:avLst/>
          </a:prstGeom>
        </p:spPr>
      </p:pic>
      <p:pic>
        <p:nvPicPr>
          <p:cNvPr id="164" name="Picture 2" descr="http://www.portunity.de/uploads/tx_ritbloghouse/rte/RTEmagicC_blog-bigdata-hdfs-logo-100.png.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9253917" y="6233801"/>
            <a:ext cx="492389" cy="49238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5197163" y="3042138"/>
            <a:ext cx="4598202" cy="3736914"/>
            <a:chOff x="3354906" y="2695838"/>
            <a:chExt cx="4598202" cy="3736914"/>
          </a:xfrm>
        </p:grpSpPr>
        <p:sp>
          <p:nvSpPr>
            <p:cNvPr id="157" name="Rectangle 156"/>
            <p:cNvSpPr/>
            <p:nvPr/>
          </p:nvSpPr>
          <p:spPr bwMode="auto">
            <a:xfrm>
              <a:off x="5069573" y="2695838"/>
              <a:ext cx="2011547" cy="373691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9" name="TextBox 148"/>
            <p:cNvSpPr txBox="1"/>
            <p:nvPr/>
          </p:nvSpPr>
          <p:spPr>
            <a:xfrm>
              <a:off x="5123207" y="5787779"/>
              <a:ext cx="1898397" cy="443198"/>
            </a:xfrm>
            <a:prstGeom prst="rect">
              <a:avLst/>
            </a:prstGeom>
            <a:noFill/>
          </p:spPr>
          <p:txBody>
            <a:bodyPr wrap="square" lIns="0" tIns="0" rIns="0" bIns="0" rtlCol="0">
              <a:spAutoFit/>
            </a:bodyPr>
            <a:lstStyle/>
            <a:p>
              <a:pPr algn="ctr">
                <a:lnSpc>
                  <a:spcPct val="90000"/>
                </a:lnSpc>
                <a:spcAft>
                  <a:spcPts val="600"/>
                </a:spcAft>
              </a:pPr>
              <a:r>
                <a:rPr lang="en-US" sz="1600">
                  <a:solidFill>
                    <a:schemeClr val="bg1">
                      <a:lumMod val="50000"/>
                    </a:schemeClr>
                  </a:solidFill>
                </a:rPr>
                <a:t>YARN Resource Management</a:t>
              </a:r>
            </a:p>
          </p:txBody>
        </p:sp>
        <p:pic>
          <p:nvPicPr>
            <p:cNvPr id="151" name="Picture 150" descr="2U Server photo.pn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354906" y="5633211"/>
              <a:ext cx="885856" cy="155810"/>
            </a:xfrm>
            <a:prstGeom prst="rect">
              <a:avLst/>
            </a:prstGeom>
          </p:spPr>
        </p:pic>
        <p:sp>
          <p:nvSpPr>
            <p:cNvPr id="91" name="Rectangle 90">
              <a:extLst>
                <a:ext uri="{FF2B5EF4-FFF2-40B4-BE49-F238E27FC236}">
                  <a16:creationId xmlns:a16="http://schemas.microsoft.com/office/drawing/2014/main" id="{3EC76F3F-A92C-4720-8943-15F69CB5B26B}"/>
                </a:ext>
              </a:extLst>
            </p:cNvPr>
            <p:cNvSpPr/>
            <p:nvPr/>
          </p:nvSpPr>
          <p:spPr bwMode="auto">
            <a:xfrm>
              <a:off x="5179221" y="2695838"/>
              <a:ext cx="2773887" cy="28307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8" name="Group 237"/>
          <p:cNvGrpSpPr/>
          <p:nvPr/>
        </p:nvGrpSpPr>
        <p:grpSpPr>
          <a:xfrm>
            <a:off x="6947353" y="3132203"/>
            <a:ext cx="4378566" cy="893210"/>
            <a:chOff x="6947353" y="1958319"/>
            <a:chExt cx="4378566" cy="893210"/>
          </a:xfrm>
        </p:grpSpPr>
        <p:pic>
          <p:nvPicPr>
            <p:cNvPr id="87" name="Picture 86"/>
            <p:cNvPicPr>
              <a:picLocks noChangeAspect="1"/>
            </p:cNvPicPr>
            <p:nvPr/>
          </p:nvPicPr>
          <p:blipFill>
            <a:blip r:embed="rId9"/>
            <a:stretch>
              <a:fillRect/>
            </a:stretch>
          </p:blipFill>
          <p:spPr>
            <a:xfrm>
              <a:off x="9915971" y="2290182"/>
              <a:ext cx="483592" cy="117674"/>
            </a:xfrm>
            <a:prstGeom prst="rect">
              <a:avLst/>
            </a:prstGeom>
          </p:spPr>
        </p:pic>
        <p:grpSp>
          <p:nvGrpSpPr>
            <p:cNvPr id="8" name="Group 7"/>
            <p:cNvGrpSpPr/>
            <p:nvPr/>
          </p:nvGrpSpPr>
          <p:grpSpPr>
            <a:xfrm>
              <a:off x="6947353" y="1958319"/>
              <a:ext cx="4378566" cy="852713"/>
              <a:chOff x="8031011" y="2719191"/>
              <a:chExt cx="4053320" cy="852713"/>
            </a:xfrm>
          </p:grpSpPr>
          <p:sp>
            <p:nvSpPr>
              <p:cNvPr id="10" name="Rectangle 9"/>
              <p:cNvSpPr/>
              <p:nvPr/>
            </p:nvSpPr>
            <p:spPr bwMode="auto">
              <a:xfrm>
                <a:off x="8031011" y="2797419"/>
                <a:ext cx="4053320" cy="774485"/>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8158908" y="2719191"/>
                <a:ext cx="2500001" cy="777130"/>
                <a:chOff x="8158908" y="2719191"/>
                <a:chExt cx="2500001" cy="777130"/>
              </a:xfrm>
            </p:grpSpPr>
            <p:sp>
              <p:nvSpPr>
                <p:cNvPr id="141" name="Rectangle 140"/>
                <p:cNvSpPr/>
                <p:nvPr/>
              </p:nvSpPr>
              <p:spPr>
                <a:xfrm>
                  <a:off x="8635963" y="2883738"/>
                  <a:ext cx="2022946" cy="61258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tIns="91440" rtlCol="0" anchor="ctr" anchorCtr="0"/>
                <a:lstStyle/>
                <a:p>
                  <a:r>
                    <a:rPr lang="en-US" sz="2000">
                      <a:solidFill>
                        <a:schemeClr val="bg1">
                          <a:lumMod val="65000"/>
                        </a:schemeClr>
                      </a:solidFill>
                    </a:rPr>
                    <a:t>Spark </a:t>
                  </a:r>
                </a:p>
                <a:p>
                  <a:r>
                    <a:rPr lang="en-US" sz="2000">
                      <a:solidFill>
                        <a:schemeClr val="bg1">
                          <a:lumMod val="65000"/>
                        </a:schemeClr>
                      </a:solidFill>
                    </a:rPr>
                    <a:t>Executor</a:t>
                  </a:r>
                </a:p>
              </p:txBody>
            </p:sp>
            <p:pic>
              <p:nvPicPr>
                <p:cNvPr id="111" name="Picture 110" descr="2U Server photo.pn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8908" y="2719191"/>
                  <a:ext cx="820053" cy="155810"/>
                </a:xfrm>
                <a:prstGeom prst="rect">
                  <a:avLst/>
                </a:prstGeom>
              </p:spPr>
            </p:pic>
          </p:grpSp>
        </p:grpSp>
        <p:pic>
          <p:nvPicPr>
            <p:cNvPr id="147" name="Picture 146"/>
            <p:cNvPicPr>
              <a:picLocks noChangeAspect="1"/>
            </p:cNvPicPr>
            <p:nvPr/>
          </p:nvPicPr>
          <p:blipFill>
            <a:blip r:embed="rId9"/>
            <a:stretch>
              <a:fillRect/>
            </a:stretch>
          </p:blipFill>
          <p:spPr>
            <a:xfrm>
              <a:off x="10068371" y="2442582"/>
              <a:ext cx="483592" cy="117674"/>
            </a:xfrm>
            <a:prstGeom prst="rect">
              <a:avLst/>
            </a:prstGeom>
          </p:spPr>
        </p:pic>
        <p:pic>
          <p:nvPicPr>
            <p:cNvPr id="162" name="Picture 161"/>
            <p:cNvPicPr>
              <a:picLocks noChangeAspect="1"/>
            </p:cNvPicPr>
            <p:nvPr/>
          </p:nvPicPr>
          <p:blipFill>
            <a:blip r:embed="rId10"/>
            <a:stretch>
              <a:fillRect/>
            </a:stretch>
          </p:blipFill>
          <p:spPr>
            <a:xfrm>
              <a:off x="10822773" y="2256153"/>
              <a:ext cx="374159" cy="280619"/>
            </a:xfrm>
            <a:prstGeom prst="rect">
              <a:avLst/>
            </a:prstGeom>
          </p:spPr>
        </p:pic>
        <p:grpSp>
          <p:nvGrpSpPr>
            <p:cNvPr id="197" name="Group 196"/>
            <p:cNvGrpSpPr/>
            <p:nvPr/>
          </p:nvGrpSpPr>
          <p:grpSpPr>
            <a:xfrm>
              <a:off x="8875220" y="2008089"/>
              <a:ext cx="843440" cy="843440"/>
              <a:chOff x="208127" y="4589813"/>
              <a:chExt cx="1188720" cy="1188720"/>
            </a:xfrm>
            <a:solidFill>
              <a:schemeClr val="bg1"/>
            </a:solidFill>
          </p:grpSpPr>
          <p:sp>
            <p:nvSpPr>
              <p:cNvPr id="198" name="Oval 197"/>
              <p:cNvSpPr>
                <a:spLocks noChangeAspect="1"/>
              </p:cNvSpPr>
              <p:nvPr/>
            </p:nvSpPr>
            <p:spPr bwMode="auto">
              <a:xfrm>
                <a:off x="208127" y="4589813"/>
                <a:ext cx="1188720" cy="1188720"/>
              </a:xfrm>
              <a:prstGeom prst="ellipse">
                <a:avLst/>
              </a:prstGeom>
              <a:solidFill>
                <a:schemeClr val="bg2"/>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lumMod val="75000"/>
                      </a:schemeClr>
                    </a:solidFill>
                    <a:ea typeface="Segoe UI" pitchFamily="34" charset="0"/>
                    <a:cs typeface="Segoe UI" pitchFamily="34" charset="0"/>
                  </a:rPr>
                  <a:t>Worker</a:t>
                </a:r>
                <a:br>
                  <a:rPr lang="en-US" sz="1100">
                    <a:solidFill>
                      <a:schemeClr val="tx1">
                        <a:lumMod val="75000"/>
                      </a:schemeClr>
                    </a:solidFill>
                    <a:ea typeface="Segoe UI" pitchFamily="34" charset="0"/>
                    <a:cs typeface="Segoe UI" pitchFamily="34" charset="0"/>
                  </a:rPr>
                </a:br>
                <a:r>
                  <a:rPr lang="en-US" sz="1100">
                    <a:solidFill>
                      <a:schemeClr val="tx1">
                        <a:lumMod val="75000"/>
                      </a:schemeClr>
                    </a:solidFill>
                    <a:ea typeface="Segoe UI" pitchFamily="34" charset="0"/>
                    <a:cs typeface="Segoe UI" pitchFamily="34" charset="0"/>
                  </a:rPr>
                  <a:t> Task</a:t>
                </a:r>
              </a:p>
            </p:txBody>
          </p:sp>
          <p:pic>
            <p:nvPicPr>
              <p:cNvPr id="199" name="Picture 198"/>
              <p:cNvPicPr>
                <a:picLocks noChangeAspect="1"/>
              </p:cNvPicPr>
              <p:nvPr/>
            </p:nvPicPr>
            <p:blipFill>
              <a:blip r:embed="rId11"/>
              <a:stretch>
                <a:fillRect/>
              </a:stretch>
            </p:blipFill>
            <p:spPr>
              <a:xfrm>
                <a:off x="589258" y="5220804"/>
                <a:ext cx="457163" cy="457163"/>
              </a:xfrm>
              <a:prstGeom prst="rect">
                <a:avLst/>
              </a:prstGeom>
              <a:grpFill/>
            </p:spPr>
          </p:pic>
        </p:grpSp>
      </p:grpSp>
      <p:grpSp>
        <p:nvGrpSpPr>
          <p:cNvPr id="200" name="Group 199"/>
          <p:cNvGrpSpPr/>
          <p:nvPr/>
        </p:nvGrpSpPr>
        <p:grpSpPr>
          <a:xfrm>
            <a:off x="6945157" y="4028824"/>
            <a:ext cx="4378566" cy="893210"/>
            <a:chOff x="8001999" y="1958319"/>
            <a:chExt cx="4378566" cy="893210"/>
          </a:xfrm>
        </p:grpSpPr>
        <p:grpSp>
          <p:nvGrpSpPr>
            <p:cNvPr id="201" name="Group 200"/>
            <p:cNvGrpSpPr/>
            <p:nvPr/>
          </p:nvGrpSpPr>
          <p:grpSpPr>
            <a:xfrm>
              <a:off x="8001999" y="1958319"/>
              <a:ext cx="4378566" cy="863197"/>
              <a:chOff x="8001999" y="1958319"/>
              <a:chExt cx="4378566" cy="863197"/>
            </a:xfrm>
          </p:grpSpPr>
          <p:pic>
            <p:nvPicPr>
              <p:cNvPr id="205" name="Picture 204"/>
              <p:cNvPicPr>
                <a:picLocks noChangeAspect="1"/>
              </p:cNvPicPr>
              <p:nvPr/>
            </p:nvPicPr>
            <p:blipFill>
              <a:blip r:embed="rId9"/>
              <a:stretch>
                <a:fillRect/>
              </a:stretch>
            </p:blipFill>
            <p:spPr>
              <a:xfrm>
                <a:off x="10970617" y="2290182"/>
                <a:ext cx="483592" cy="117674"/>
              </a:xfrm>
              <a:prstGeom prst="rect">
                <a:avLst/>
              </a:prstGeom>
            </p:spPr>
          </p:pic>
          <p:grpSp>
            <p:nvGrpSpPr>
              <p:cNvPr id="206" name="Group 205"/>
              <p:cNvGrpSpPr/>
              <p:nvPr/>
            </p:nvGrpSpPr>
            <p:grpSpPr>
              <a:xfrm>
                <a:off x="8001999" y="1958319"/>
                <a:ext cx="4378566" cy="863197"/>
                <a:chOff x="8031011" y="2719191"/>
                <a:chExt cx="4053320" cy="863197"/>
              </a:xfrm>
            </p:grpSpPr>
            <p:sp>
              <p:nvSpPr>
                <p:cNvPr id="211" name="Rectangle 210"/>
                <p:cNvSpPr/>
                <p:nvPr/>
              </p:nvSpPr>
              <p:spPr bwMode="auto">
                <a:xfrm>
                  <a:off x="8031011" y="2797419"/>
                  <a:ext cx="4053320" cy="784969"/>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p:cNvGrpSpPr/>
                <p:nvPr/>
              </p:nvGrpSpPr>
              <p:grpSpPr>
                <a:xfrm>
                  <a:off x="8158908" y="2719191"/>
                  <a:ext cx="2500002" cy="777130"/>
                  <a:chOff x="8158908" y="2719191"/>
                  <a:chExt cx="2500002" cy="777130"/>
                </a:xfrm>
              </p:grpSpPr>
              <p:sp>
                <p:nvSpPr>
                  <p:cNvPr id="213" name="Rectangle 212"/>
                  <p:cNvSpPr/>
                  <p:nvPr/>
                </p:nvSpPr>
                <p:spPr>
                  <a:xfrm>
                    <a:off x="8637996" y="2883738"/>
                    <a:ext cx="2020914" cy="61258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tIns="91440" rtlCol="0" anchor="ctr" anchorCtr="0"/>
                  <a:lstStyle/>
                  <a:p>
                    <a:r>
                      <a:rPr lang="en-US" sz="2000">
                        <a:solidFill>
                          <a:schemeClr val="bg1">
                            <a:lumMod val="65000"/>
                          </a:schemeClr>
                        </a:solidFill>
                      </a:rPr>
                      <a:t>Spark </a:t>
                    </a:r>
                  </a:p>
                  <a:p>
                    <a:r>
                      <a:rPr lang="en-US" sz="2000">
                        <a:solidFill>
                          <a:schemeClr val="bg1">
                            <a:lumMod val="65000"/>
                          </a:schemeClr>
                        </a:solidFill>
                      </a:rPr>
                      <a:t>Executor</a:t>
                    </a:r>
                  </a:p>
                </p:txBody>
              </p:sp>
              <p:pic>
                <p:nvPicPr>
                  <p:cNvPr id="214" name="Picture 213" descr="2U Server photo.pn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8908" y="2719191"/>
                    <a:ext cx="820053" cy="155810"/>
                  </a:xfrm>
                  <a:prstGeom prst="rect">
                    <a:avLst/>
                  </a:prstGeom>
                </p:spPr>
              </p:pic>
            </p:grpSp>
          </p:grpSp>
          <p:pic>
            <p:nvPicPr>
              <p:cNvPr id="208" name="Picture 207"/>
              <p:cNvPicPr>
                <a:picLocks noChangeAspect="1"/>
              </p:cNvPicPr>
              <p:nvPr/>
            </p:nvPicPr>
            <p:blipFill>
              <a:blip r:embed="rId9"/>
              <a:stretch>
                <a:fillRect/>
              </a:stretch>
            </p:blipFill>
            <p:spPr>
              <a:xfrm>
                <a:off x="11123017" y="2442582"/>
                <a:ext cx="483592" cy="117674"/>
              </a:xfrm>
              <a:prstGeom prst="rect">
                <a:avLst/>
              </a:prstGeom>
            </p:spPr>
          </p:pic>
          <p:pic>
            <p:nvPicPr>
              <p:cNvPr id="209" name="Picture 208"/>
              <p:cNvPicPr>
                <a:picLocks noChangeAspect="1"/>
              </p:cNvPicPr>
              <p:nvPr/>
            </p:nvPicPr>
            <p:blipFill>
              <a:blip r:embed="rId10"/>
              <a:stretch>
                <a:fillRect/>
              </a:stretch>
            </p:blipFill>
            <p:spPr>
              <a:xfrm>
                <a:off x="11877419" y="2268510"/>
                <a:ext cx="374159" cy="280619"/>
              </a:xfrm>
              <a:prstGeom prst="rect">
                <a:avLst/>
              </a:prstGeom>
            </p:spPr>
          </p:pic>
        </p:grpSp>
        <p:grpSp>
          <p:nvGrpSpPr>
            <p:cNvPr id="202" name="Group 201"/>
            <p:cNvGrpSpPr/>
            <p:nvPr/>
          </p:nvGrpSpPr>
          <p:grpSpPr>
            <a:xfrm>
              <a:off x="9929866" y="2008089"/>
              <a:ext cx="843440" cy="843440"/>
              <a:chOff x="208127" y="4589813"/>
              <a:chExt cx="1188720" cy="1188720"/>
            </a:xfrm>
            <a:solidFill>
              <a:schemeClr val="bg1"/>
            </a:solidFill>
          </p:grpSpPr>
          <p:sp>
            <p:nvSpPr>
              <p:cNvPr id="203" name="Oval 202"/>
              <p:cNvSpPr>
                <a:spLocks noChangeAspect="1"/>
              </p:cNvSpPr>
              <p:nvPr/>
            </p:nvSpPr>
            <p:spPr bwMode="auto">
              <a:xfrm>
                <a:off x="208127" y="4589813"/>
                <a:ext cx="1188720" cy="1188720"/>
              </a:xfrm>
              <a:prstGeom prst="ellipse">
                <a:avLst/>
              </a:prstGeom>
              <a:solidFill>
                <a:schemeClr val="bg2"/>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lumMod val="75000"/>
                      </a:schemeClr>
                    </a:solidFill>
                    <a:ea typeface="Segoe UI" pitchFamily="34" charset="0"/>
                    <a:cs typeface="Segoe UI" pitchFamily="34" charset="0"/>
                  </a:rPr>
                  <a:t>Worker</a:t>
                </a:r>
                <a:br>
                  <a:rPr lang="en-US" sz="1100">
                    <a:solidFill>
                      <a:schemeClr val="tx1">
                        <a:lumMod val="75000"/>
                      </a:schemeClr>
                    </a:solidFill>
                    <a:ea typeface="Segoe UI" pitchFamily="34" charset="0"/>
                    <a:cs typeface="Segoe UI" pitchFamily="34" charset="0"/>
                  </a:rPr>
                </a:br>
                <a:r>
                  <a:rPr lang="en-US" sz="1100">
                    <a:solidFill>
                      <a:schemeClr val="tx1">
                        <a:lumMod val="75000"/>
                      </a:schemeClr>
                    </a:solidFill>
                    <a:ea typeface="Segoe UI" pitchFamily="34" charset="0"/>
                    <a:cs typeface="Segoe UI" pitchFamily="34" charset="0"/>
                  </a:rPr>
                  <a:t> Task</a:t>
                </a:r>
              </a:p>
            </p:txBody>
          </p:sp>
          <p:pic>
            <p:nvPicPr>
              <p:cNvPr id="204" name="Picture 203"/>
              <p:cNvPicPr>
                <a:picLocks noChangeAspect="1"/>
              </p:cNvPicPr>
              <p:nvPr/>
            </p:nvPicPr>
            <p:blipFill>
              <a:blip r:embed="rId11"/>
              <a:stretch>
                <a:fillRect/>
              </a:stretch>
            </p:blipFill>
            <p:spPr>
              <a:xfrm>
                <a:off x="589258" y="5220804"/>
                <a:ext cx="457163" cy="457163"/>
              </a:xfrm>
              <a:prstGeom prst="rect">
                <a:avLst/>
              </a:prstGeom>
              <a:grpFill/>
            </p:spPr>
          </p:pic>
        </p:grpSp>
      </p:grpSp>
      <p:grpSp>
        <p:nvGrpSpPr>
          <p:cNvPr id="215" name="Group 214"/>
          <p:cNvGrpSpPr/>
          <p:nvPr/>
        </p:nvGrpSpPr>
        <p:grpSpPr>
          <a:xfrm>
            <a:off x="6942961" y="4947727"/>
            <a:ext cx="4378566" cy="893211"/>
            <a:chOff x="8001999" y="1958319"/>
            <a:chExt cx="4378566" cy="893211"/>
          </a:xfrm>
        </p:grpSpPr>
        <p:grpSp>
          <p:nvGrpSpPr>
            <p:cNvPr id="216" name="Group 215"/>
            <p:cNvGrpSpPr/>
            <p:nvPr/>
          </p:nvGrpSpPr>
          <p:grpSpPr>
            <a:xfrm>
              <a:off x="8001999" y="1958319"/>
              <a:ext cx="4378566" cy="893211"/>
              <a:chOff x="8001999" y="1958319"/>
              <a:chExt cx="4378566" cy="893211"/>
            </a:xfrm>
          </p:grpSpPr>
          <p:pic>
            <p:nvPicPr>
              <p:cNvPr id="220" name="Picture 219"/>
              <p:cNvPicPr>
                <a:picLocks noChangeAspect="1"/>
              </p:cNvPicPr>
              <p:nvPr/>
            </p:nvPicPr>
            <p:blipFill>
              <a:blip r:embed="rId9"/>
              <a:stretch>
                <a:fillRect/>
              </a:stretch>
            </p:blipFill>
            <p:spPr>
              <a:xfrm>
                <a:off x="10970617" y="2290182"/>
                <a:ext cx="483592" cy="117674"/>
              </a:xfrm>
              <a:prstGeom prst="rect">
                <a:avLst/>
              </a:prstGeom>
            </p:spPr>
          </p:pic>
          <p:grpSp>
            <p:nvGrpSpPr>
              <p:cNvPr id="221" name="Group 220"/>
              <p:cNvGrpSpPr/>
              <p:nvPr/>
            </p:nvGrpSpPr>
            <p:grpSpPr>
              <a:xfrm>
                <a:off x="8001999" y="1958319"/>
                <a:ext cx="4378566" cy="893211"/>
                <a:chOff x="8031011" y="2719191"/>
                <a:chExt cx="4053320" cy="893211"/>
              </a:xfrm>
            </p:grpSpPr>
            <p:sp>
              <p:nvSpPr>
                <p:cNvPr id="226" name="Rectangle 225"/>
                <p:cNvSpPr/>
                <p:nvPr/>
              </p:nvSpPr>
              <p:spPr bwMode="auto">
                <a:xfrm>
                  <a:off x="8031011" y="2797420"/>
                  <a:ext cx="4053320" cy="814982"/>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p:cNvGrpSpPr/>
                <p:nvPr/>
              </p:nvGrpSpPr>
              <p:grpSpPr>
                <a:xfrm>
                  <a:off x="8158908" y="2719191"/>
                  <a:ext cx="2500002" cy="777130"/>
                  <a:chOff x="8158908" y="2719191"/>
                  <a:chExt cx="2500002" cy="777130"/>
                </a:xfrm>
              </p:grpSpPr>
              <p:sp>
                <p:nvSpPr>
                  <p:cNvPr id="228" name="Rectangle 227"/>
                  <p:cNvSpPr/>
                  <p:nvPr/>
                </p:nvSpPr>
                <p:spPr>
                  <a:xfrm>
                    <a:off x="8640029" y="2883738"/>
                    <a:ext cx="2018881" cy="61258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tIns="91440" rtlCol="0" anchor="ctr" anchorCtr="0"/>
                  <a:lstStyle/>
                  <a:p>
                    <a:r>
                      <a:rPr lang="en-US" sz="2000">
                        <a:solidFill>
                          <a:schemeClr val="bg1">
                            <a:lumMod val="65000"/>
                          </a:schemeClr>
                        </a:solidFill>
                      </a:rPr>
                      <a:t>Spark </a:t>
                    </a:r>
                  </a:p>
                  <a:p>
                    <a:r>
                      <a:rPr lang="en-US" sz="2000">
                        <a:solidFill>
                          <a:schemeClr val="bg1">
                            <a:lumMod val="65000"/>
                          </a:schemeClr>
                        </a:solidFill>
                      </a:rPr>
                      <a:t>Executor</a:t>
                    </a:r>
                  </a:p>
                </p:txBody>
              </p:sp>
              <p:pic>
                <p:nvPicPr>
                  <p:cNvPr id="229" name="Picture 228" descr="2U Server photo.pn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8908" y="2719191"/>
                    <a:ext cx="820053" cy="155810"/>
                  </a:xfrm>
                  <a:prstGeom prst="rect">
                    <a:avLst/>
                  </a:prstGeom>
                </p:spPr>
              </p:pic>
            </p:grpSp>
          </p:grpSp>
          <p:pic>
            <p:nvPicPr>
              <p:cNvPr id="223" name="Picture 222"/>
              <p:cNvPicPr>
                <a:picLocks noChangeAspect="1"/>
              </p:cNvPicPr>
              <p:nvPr/>
            </p:nvPicPr>
            <p:blipFill>
              <a:blip r:embed="rId9"/>
              <a:stretch>
                <a:fillRect/>
              </a:stretch>
            </p:blipFill>
            <p:spPr>
              <a:xfrm>
                <a:off x="11123017" y="2442582"/>
                <a:ext cx="483592" cy="117674"/>
              </a:xfrm>
              <a:prstGeom prst="rect">
                <a:avLst/>
              </a:prstGeom>
            </p:spPr>
          </p:pic>
          <p:pic>
            <p:nvPicPr>
              <p:cNvPr id="224" name="Picture 223"/>
              <p:cNvPicPr>
                <a:picLocks noChangeAspect="1"/>
              </p:cNvPicPr>
              <p:nvPr/>
            </p:nvPicPr>
            <p:blipFill>
              <a:blip r:embed="rId10"/>
              <a:stretch>
                <a:fillRect/>
              </a:stretch>
            </p:blipFill>
            <p:spPr>
              <a:xfrm>
                <a:off x="11877419" y="2268510"/>
                <a:ext cx="374159" cy="280619"/>
              </a:xfrm>
              <a:prstGeom prst="rect">
                <a:avLst/>
              </a:prstGeom>
            </p:spPr>
          </p:pic>
        </p:grpSp>
        <p:grpSp>
          <p:nvGrpSpPr>
            <p:cNvPr id="217" name="Group 216"/>
            <p:cNvGrpSpPr/>
            <p:nvPr/>
          </p:nvGrpSpPr>
          <p:grpSpPr>
            <a:xfrm>
              <a:off x="9929866" y="2008089"/>
              <a:ext cx="843440" cy="843440"/>
              <a:chOff x="208127" y="4589813"/>
              <a:chExt cx="1188720" cy="1188720"/>
            </a:xfrm>
            <a:solidFill>
              <a:schemeClr val="bg1"/>
            </a:solidFill>
          </p:grpSpPr>
          <p:sp>
            <p:nvSpPr>
              <p:cNvPr id="218" name="Oval 217"/>
              <p:cNvSpPr>
                <a:spLocks noChangeAspect="1"/>
              </p:cNvSpPr>
              <p:nvPr/>
            </p:nvSpPr>
            <p:spPr bwMode="auto">
              <a:xfrm>
                <a:off x="208127" y="4589813"/>
                <a:ext cx="1188720" cy="1188720"/>
              </a:xfrm>
              <a:prstGeom prst="ellipse">
                <a:avLst/>
              </a:prstGeom>
              <a:solidFill>
                <a:schemeClr val="bg2"/>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lumMod val="75000"/>
                      </a:schemeClr>
                    </a:solidFill>
                    <a:ea typeface="Segoe UI" pitchFamily="34" charset="0"/>
                    <a:cs typeface="Segoe UI" pitchFamily="34" charset="0"/>
                  </a:rPr>
                  <a:t>Worker</a:t>
                </a:r>
                <a:br>
                  <a:rPr lang="en-US" sz="1100">
                    <a:solidFill>
                      <a:schemeClr val="tx1">
                        <a:lumMod val="75000"/>
                      </a:schemeClr>
                    </a:solidFill>
                    <a:ea typeface="Segoe UI" pitchFamily="34" charset="0"/>
                    <a:cs typeface="Segoe UI" pitchFamily="34" charset="0"/>
                  </a:rPr>
                </a:br>
                <a:r>
                  <a:rPr lang="en-US" sz="1100">
                    <a:solidFill>
                      <a:schemeClr val="tx1">
                        <a:lumMod val="75000"/>
                      </a:schemeClr>
                    </a:solidFill>
                    <a:ea typeface="Segoe UI" pitchFamily="34" charset="0"/>
                    <a:cs typeface="Segoe UI" pitchFamily="34" charset="0"/>
                  </a:rPr>
                  <a:t> Task</a:t>
                </a:r>
              </a:p>
            </p:txBody>
          </p:sp>
          <p:pic>
            <p:nvPicPr>
              <p:cNvPr id="219" name="Picture 218"/>
              <p:cNvPicPr>
                <a:picLocks noChangeAspect="1"/>
              </p:cNvPicPr>
              <p:nvPr/>
            </p:nvPicPr>
            <p:blipFill>
              <a:blip r:embed="rId11"/>
              <a:stretch>
                <a:fillRect/>
              </a:stretch>
            </p:blipFill>
            <p:spPr>
              <a:xfrm>
                <a:off x="589258" y="5220804"/>
                <a:ext cx="457163" cy="457163"/>
              </a:xfrm>
              <a:prstGeom prst="rect">
                <a:avLst/>
              </a:prstGeom>
              <a:grpFill/>
            </p:spPr>
          </p:pic>
        </p:grpSp>
      </p:grpSp>
      <p:sp>
        <p:nvSpPr>
          <p:cNvPr id="83" name="Rectangle 82"/>
          <p:cNvSpPr/>
          <p:nvPr/>
        </p:nvSpPr>
        <p:spPr bwMode="auto">
          <a:xfrm>
            <a:off x="3401287" y="2673889"/>
            <a:ext cx="1466011" cy="1980504"/>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4" name="Picture 83" descr="2U Server photo.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481637" y="2601467"/>
            <a:ext cx="820053" cy="155810"/>
          </a:xfrm>
          <a:prstGeom prst="rect">
            <a:avLst/>
          </a:prstGeom>
        </p:spPr>
      </p:pic>
      <p:cxnSp>
        <p:nvCxnSpPr>
          <p:cNvPr id="97" name="Straight Arrow Connector 96"/>
          <p:cNvCxnSpPr>
            <a:stCxn id="80" idx="6"/>
            <a:endCxn id="140" idx="1"/>
          </p:cNvCxnSpPr>
          <p:nvPr/>
        </p:nvCxnSpPr>
        <p:spPr>
          <a:xfrm>
            <a:off x="4788932" y="3967284"/>
            <a:ext cx="404366" cy="0"/>
          </a:xfrm>
          <a:prstGeom prst="straightConnector1">
            <a:avLst/>
          </a:prstGeom>
          <a:ln w="28575">
            <a:solidFill>
              <a:schemeClr val="bg1">
                <a:lumMod val="6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cxnSpLocks/>
            <a:stCxn id="142" idx="7"/>
            <a:endCxn id="141" idx="1"/>
          </p:cNvCxnSpPr>
          <p:nvPr/>
        </p:nvCxnSpPr>
        <p:spPr>
          <a:xfrm flipV="1">
            <a:off x="6524847" y="3603042"/>
            <a:ext cx="1076001" cy="185607"/>
          </a:xfrm>
          <a:prstGeom prst="straightConnector1">
            <a:avLst/>
          </a:prstGeom>
          <a:ln w="28575">
            <a:solidFill>
              <a:schemeClr val="bg1">
                <a:lumMod val="65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cxnSpLocks/>
            <a:stCxn id="142" idx="6"/>
            <a:endCxn id="213" idx="1"/>
          </p:cNvCxnSpPr>
          <p:nvPr/>
        </p:nvCxnSpPr>
        <p:spPr>
          <a:xfrm>
            <a:off x="6571684" y="3967284"/>
            <a:ext cx="1029164" cy="532379"/>
          </a:xfrm>
          <a:prstGeom prst="straightConnector1">
            <a:avLst/>
          </a:prstGeom>
          <a:ln w="28575">
            <a:solidFill>
              <a:schemeClr val="bg1">
                <a:lumMod val="65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3079108" y="1557387"/>
            <a:ext cx="8323102" cy="5330664"/>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9223979" y="5975417"/>
            <a:ext cx="2040093" cy="632566"/>
            <a:chOff x="3354906" y="5633211"/>
            <a:chExt cx="2003073" cy="632566"/>
          </a:xfrm>
        </p:grpSpPr>
        <p:sp>
          <p:nvSpPr>
            <p:cNvPr id="114" name="TextBox 113"/>
            <p:cNvSpPr txBox="1"/>
            <p:nvPr/>
          </p:nvSpPr>
          <p:spPr>
            <a:xfrm>
              <a:off x="3946644" y="5822579"/>
              <a:ext cx="1411335" cy="443198"/>
            </a:xfrm>
            <a:prstGeom prst="rect">
              <a:avLst/>
            </a:prstGeom>
            <a:noFill/>
          </p:spPr>
          <p:txBody>
            <a:bodyPr wrap="square" lIns="0" tIns="0" rIns="0" bIns="0" rtlCol="0">
              <a:spAutoFit/>
            </a:bodyPr>
            <a:lstStyle/>
            <a:p>
              <a:pPr algn="ctr">
                <a:lnSpc>
                  <a:spcPct val="90000"/>
                </a:lnSpc>
                <a:spcAft>
                  <a:spcPts val="600"/>
                </a:spcAft>
              </a:pPr>
              <a:r>
                <a:rPr lang="en-US" sz="1600">
                  <a:solidFill>
                    <a:schemeClr val="bg1"/>
                  </a:solidFill>
                </a:rPr>
                <a:t>.csv, </a:t>
              </a:r>
              <a:r>
                <a:rPr lang="en-US" sz="1600" err="1">
                  <a:solidFill>
                    <a:schemeClr val="bg1"/>
                  </a:solidFill>
                </a:rPr>
                <a:t>xdf</a:t>
              </a:r>
              <a:r>
                <a:rPr lang="en-US" sz="1600">
                  <a:solidFill>
                    <a:schemeClr val="bg1"/>
                  </a:solidFill>
                </a:rPr>
                <a:t>, hive, parquet, ORC</a:t>
              </a:r>
            </a:p>
          </p:txBody>
        </p:sp>
        <p:pic>
          <p:nvPicPr>
            <p:cNvPr id="116" name="Picture 115" descr="2U Server photo.pn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3354906" y="5633211"/>
              <a:ext cx="885856" cy="155810"/>
            </a:xfrm>
            <a:prstGeom prst="rect">
              <a:avLst/>
            </a:prstGeom>
          </p:spPr>
        </p:pic>
      </p:grpSp>
      <p:grpSp>
        <p:nvGrpSpPr>
          <p:cNvPr id="245" name="Group 244"/>
          <p:cNvGrpSpPr/>
          <p:nvPr/>
        </p:nvGrpSpPr>
        <p:grpSpPr>
          <a:xfrm>
            <a:off x="3542064" y="3343850"/>
            <a:ext cx="1246868" cy="1246868"/>
            <a:chOff x="3542064" y="2811032"/>
            <a:chExt cx="1246868" cy="1246868"/>
          </a:xfrm>
        </p:grpSpPr>
        <p:sp>
          <p:nvSpPr>
            <p:cNvPr id="80" name="Oval 79"/>
            <p:cNvSpPr/>
            <p:nvPr/>
          </p:nvSpPr>
          <p:spPr bwMode="auto">
            <a:xfrm>
              <a:off x="3542064" y="2811032"/>
              <a:ext cx="1246868" cy="1246868"/>
            </a:xfrm>
            <a:prstGeom prst="ellipse">
              <a:avLst/>
            </a:prstGeom>
            <a:solidFill>
              <a:schemeClr val="bg2"/>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lumMod val="75000"/>
                    </a:schemeClr>
                  </a:solidFill>
                  <a:ea typeface="Segoe UI" pitchFamily="34" charset="0"/>
                  <a:cs typeface="Segoe UI" pitchFamily="34" charset="0"/>
                </a:rPr>
                <a:t>ScaleR </a:t>
              </a:r>
              <a:br>
                <a:rPr lang="en-US" sz="1100">
                  <a:solidFill>
                    <a:schemeClr val="tx1">
                      <a:lumMod val="75000"/>
                    </a:schemeClr>
                  </a:solidFill>
                  <a:ea typeface="Segoe UI" pitchFamily="34" charset="0"/>
                  <a:cs typeface="Segoe UI" pitchFamily="34" charset="0"/>
                </a:rPr>
              </a:br>
              <a:r>
                <a:rPr lang="en-US" sz="1100">
                  <a:solidFill>
                    <a:schemeClr val="tx1">
                      <a:lumMod val="75000"/>
                    </a:schemeClr>
                  </a:solidFill>
                  <a:ea typeface="Segoe UI" pitchFamily="34" charset="0"/>
                  <a:cs typeface="Segoe UI" pitchFamily="34" charset="0"/>
                </a:rPr>
                <a:t>Master Task</a:t>
              </a:r>
            </a:p>
          </p:txBody>
        </p:sp>
        <p:sp>
          <p:nvSpPr>
            <p:cNvPr id="81" name="Rectangle 80"/>
            <p:cNvSpPr/>
            <p:nvPr/>
          </p:nvSpPr>
          <p:spPr>
            <a:xfrm>
              <a:off x="3789594" y="3660530"/>
              <a:ext cx="731918" cy="214906"/>
            </a:xfrm>
            <a:prstGeom prst="rect">
              <a:avLst/>
            </a:prstGeom>
            <a:solidFill>
              <a:schemeClr val="tx1">
                <a:lumMod val="50000"/>
              </a:schemeClr>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a:solidFill>
                    <a:schemeClr val="bg1"/>
                  </a:solidFill>
                </a:rPr>
                <a:t>Finalizer</a:t>
              </a:r>
            </a:p>
          </p:txBody>
        </p:sp>
        <p:sp>
          <p:nvSpPr>
            <p:cNvPr id="82" name="Rectangle 81"/>
            <p:cNvSpPr/>
            <p:nvPr/>
          </p:nvSpPr>
          <p:spPr>
            <a:xfrm>
              <a:off x="3797834" y="3379612"/>
              <a:ext cx="731918" cy="214907"/>
            </a:xfrm>
            <a:prstGeom prst="rect">
              <a:avLst/>
            </a:prstGeom>
            <a:solidFill>
              <a:schemeClr val="tx1">
                <a:lumMod val="50000"/>
              </a:schemeClr>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a:solidFill>
                    <a:schemeClr val="bg1"/>
                  </a:solidFill>
                </a:rPr>
                <a:t>Initiator</a:t>
              </a:r>
            </a:p>
          </p:txBody>
        </p:sp>
      </p:grpSp>
      <p:cxnSp>
        <p:nvCxnSpPr>
          <p:cNvPr id="128" name="Straight Arrow Connector 127"/>
          <p:cNvCxnSpPr>
            <a:cxnSpLocks/>
            <a:stCxn id="142" idx="5"/>
            <a:endCxn id="228" idx="1"/>
          </p:cNvCxnSpPr>
          <p:nvPr/>
        </p:nvCxnSpPr>
        <p:spPr>
          <a:xfrm>
            <a:off x="6524847" y="4145919"/>
            <a:ext cx="1076001" cy="1272647"/>
          </a:xfrm>
          <a:prstGeom prst="straightConnector1">
            <a:avLst/>
          </a:prstGeom>
          <a:ln w="28575">
            <a:solidFill>
              <a:schemeClr val="bg1">
                <a:lumMod val="65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3509783" y="2753603"/>
            <a:ext cx="888064" cy="193899"/>
          </a:xfrm>
          <a:prstGeom prst="rect">
            <a:avLst/>
          </a:prstGeom>
          <a:noFill/>
        </p:spPr>
        <p:txBody>
          <a:bodyPr wrap="none" lIns="0" tIns="0" rIns="0" bIns="0" rtlCol="0">
            <a:spAutoFit/>
          </a:bodyPr>
          <a:lstStyle/>
          <a:p>
            <a:pPr>
              <a:lnSpc>
                <a:spcPct val="90000"/>
              </a:lnSpc>
              <a:spcAft>
                <a:spcPts val="600"/>
              </a:spcAft>
            </a:pPr>
            <a:r>
              <a:rPr lang="en-US" sz="1400">
                <a:solidFill>
                  <a:schemeClr val="bg1">
                    <a:lumMod val="65000"/>
                  </a:schemeClr>
                </a:solidFill>
              </a:rPr>
              <a:t>Edge Node</a:t>
            </a:r>
          </a:p>
        </p:txBody>
      </p:sp>
      <p:grpSp>
        <p:nvGrpSpPr>
          <p:cNvPr id="250" name="Group 249"/>
          <p:cNvGrpSpPr/>
          <p:nvPr/>
        </p:nvGrpSpPr>
        <p:grpSpPr>
          <a:xfrm>
            <a:off x="5193298" y="3460002"/>
            <a:ext cx="1378386" cy="1014564"/>
            <a:chOff x="5193298" y="2927184"/>
            <a:chExt cx="1378386" cy="1014564"/>
          </a:xfrm>
        </p:grpSpPr>
        <p:sp>
          <p:nvSpPr>
            <p:cNvPr id="140" name="Rectangle 139"/>
            <p:cNvSpPr/>
            <p:nvPr/>
          </p:nvSpPr>
          <p:spPr>
            <a:xfrm>
              <a:off x="5193298" y="2927184"/>
              <a:ext cx="1232283" cy="1014564"/>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tIns="91440" rtlCol="0" anchor="ctr" anchorCtr="1"/>
            <a:lstStyle/>
            <a:p>
              <a:pPr algn="ctr"/>
              <a:r>
                <a:rPr lang="en-US" sz="2000"/>
                <a:t>Spark Driver</a:t>
              </a:r>
            </a:p>
          </p:txBody>
        </p:sp>
        <p:sp>
          <p:nvSpPr>
            <p:cNvPr id="142" name="Oval 141"/>
            <p:cNvSpPr/>
            <p:nvPr/>
          </p:nvSpPr>
          <p:spPr bwMode="auto">
            <a:xfrm>
              <a:off x="6251864" y="3181838"/>
              <a:ext cx="319820" cy="505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chemeClr val="tx1">
                    <a:lumMod val="75000"/>
                  </a:schemeClr>
                </a:solidFill>
                <a:ea typeface="Segoe UI" pitchFamily="34" charset="0"/>
                <a:cs typeface="Segoe UI" pitchFamily="34" charset="0"/>
              </a:endParaRPr>
            </a:p>
          </p:txBody>
        </p:sp>
      </p:grpSp>
      <p:sp>
        <p:nvSpPr>
          <p:cNvPr id="89" name="Rectangle 88">
            <a:extLst>
              <a:ext uri="{FF2B5EF4-FFF2-40B4-BE49-F238E27FC236}">
                <a16:creationId xmlns:a16="http://schemas.microsoft.com/office/drawing/2014/main" id="{526D69D2-F904-452C-AA51-0CA210112FDC}"/>
              </a:ext>
            </a:extLst>
          </p:cNvPr>
          <p:cNvSpPr/>
          <p:nvPr/>
        </p:nvSpPr>
        <p:spPr bwMode="auto">
          <a:xfrm>
            <a:off x="6382657" y="2044858"/>
            <a:ext cx="1973026" cy="39475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r>
              <a:rPr lang="en-US" b="1">
                <a:solidFill>
                  <a:schemeClr val="bg1">
                    <a:lumMod val="65000"/>
                  </a:schemeClr>
                </a:solidFill>
              </a:rPr>
              <a:t>Ver. 1.6 or 2.0</a:t>
            </a:r>
          </a:p>
        </p:txBody>
      </p:sp>
      <p:pic>
        <p:nvPicPr>
          <p:cNvPr id="90" name="Picture 6" descr="http://www.dataiku.com/static/img/blog/spark/hadoop-logo.png">
            <a:extLst>
              <a:ext uri="{FF2B5EF4-FFF2-40B4-BE49-F238E27FC236}">
                <a16:creationId xmlns:a16="http://schemas.microsoft.com/office/drawing/2014/main" id="{2D46370B-139D-4CB0-96C3-6D23DDB468B4}"/>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195219" y="6161083"/>
            <a:ext cx="1636264" cy="728317"/>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C6D9CBC3-9E86-4B05-81FB-4144FA4649C6}"/>
              </a:ext>
            </a:extLst>
          </p:cNvPr>
          <p:cNvSpPr/>
          <p:nvPr/>
        </p:nvSpPr>
        <p:spPr bwMode="auto">
          <a:xfrm>
            <a:off x="352093" y="6000495"/>
            <a:ext cx="534206" cy="534206"/>
          </a:xfrm>
          <a:prstGeom prst="ellipse">
            <a:avLst/>
          </a:prstGeom>
          <a:solidFill>
            <a:schemeClr val="bg2"/>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chemeClr val="tx1">
                  <a:lumMod val="75000"/>
                </a:schemeClr>
              </a:soli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E4D81AF3-483A-46FD-90B5-361C550E6AA5}"/>
              </a:ext>
            </a:extLst>
          </p:cNvPr>
          <p:cNvSpPr/>
          <p:nvPr/>
        </p:nvSpPr>
        <p:spPr bwMode="auto">
          <a:xfrm>
            <a:off x="1136546" y="6043104"/>
            <a:ext cx="1973026" cy="39475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r>
              <a:rPr lang="en-US" b="1">
                <a:solidFill>
                  <a:schemeClr val="bg1">
                    <a:lumMod val="65000"/>
                  </a:schemeClr>
                </a:solidFill>
              </a:rPr>
              <a:t>R Server components installed</a:t>
            </a:r>
          </a:p>
        </p:txBody>
      </p:sp>
    </p:spTree>
    <p:extLst>
      <p:ext uri="{BB962C8B-B14F-4D97-AF65-F5344CB8AC3E}">
        <p14:creationId xmlns:p14="http://schemas.microsoft.com/office/powerpoint/2010/main" val="33232586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p:cNvSpPr/>
          <p:nvPr/>
        </p:nvSpPr>
        <p:spPr>
          <a:xfrm>
            <a:off x="6189618" y="1667560"/>
            <a:ext cx="5259727" cy="3864306"/>
          </a:xfrm>
          <a:prstGeom prst="rect">
            <a:avLst/>
          </a:prstGeom>
          <a:solidFill>
            <a:schemeClr val="bg1">
              <a:lumMod val="95000"/>
            </a:schemeClr>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83970" name="Title 1"/>
          <p:cNvSpPr>
            <a:spLocks noGrp="1"/>
          </p:cNvSpPr>
          <p:nvPr>
            <p:ph type="title"/>
          </p:nvPr>
        </p:nvSpPr>
        <p:spPr/>
        <p:txBody>
          <a:bodyPr/>
          <a:lstStyle/>
          <a:p>
            <a:r>
              <a:rPr lang="en-US"/>
              <a:t>Tool Options for R Server w/ Hadoop/</a:t>
            </a:r>
          </a:p>
        </p:txBody>
      </p:sp>
      <p:sp>
        <p:nvSpPr>
          <p:cNvPr id="110" name="Rectangle 109"/>
          <p:cNvSpPr/>
          <p:nvPr/>
        </p:nvSpPr>
        <p:spPr bwMode="auto">
          <a:xfrm>
            <a:off x="3431299" y="1125099"/>
            <a:ext cx="3719832" cy="39475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rPr>
              <a:t>R Server for Hadoop 9.1</a:t>
            </a:r>
          </a:p>
        </p:txBody>
      </p:sp>
      <p:sp>
        <p:nvSpPr>
          <p:cNvPr id="7" name="Rounded Rectangle 6"/>
          <p:cNvSpPr/>
          <p:nvPr/>
        </p:nvSpPr>
        <p:spPr bwMode="auto">
          <a:xfrm>
            <a:off x="9864763" y="1722127"/>
            <a:ext cx="754402" cy="3686738"/>
          </a:xfrm>
          <a:prstGeom prst="roundRect">
            <a:avLst>
              <a:gd name="adj" fmla="val 12252"/>
            </a:avLst>
          </a:prstGeom>
          <a:solidFill>
            <a:schemeClr val="bg1">
              <a:lumMod val="75000"/>
            </a:schemeClr>
          </a:solidFill>
          <a:ln w="9525">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9857700" y="1873481"/>
            <a:ext cx="768527" cy="22667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a:solidFill>
                  <a:schemeClr val="tx1"/>
                </a:solidFill>
              </a:rPr>
              <a:t>Data Frames</a:t>
            </a:r>
          </a:p>
        </p:txBody>
      </p:sp>
      <p:pic>
        <p:nvPicPr>
          <p:cNvPr id="127" name="Picture 2" descr="http://spark.apache.org/images/spark-logo-trademark.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343592" y="1698755"/>
            <a:ext cx="703055" cy="361313"/>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p:cNvSpPr/>
          <p:nvPr/>
        </p:nvSpPr>
        <p:spPr bwMode="auto">
          <a:xfrm>
            <a:off x="6417441" y="2359538"/>
            <a:ext cx="1313394" cy="1974435"/>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9" name="Picture 108" descr="2U Server photo.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0437" y="2296045"/>
            <a:ext cx="820053" cy="155810"/>
          </a:xfrm>
          <a:prstGeom prst="rect">
            <a:avLst/>
          </a:prstGeom>
        </p:spPr>
      </p:pic>
      <p:grpSp>
        <p:nvGrpSpPr>
          <p:cNvPr id="238" name="Group 237"/>
          <p:cNvGrpSpPr/>
          <p:nvPr/>
        </p:nvGrpSpPr>
        <p:grpSpPr>
          <a:xfrm>
            <a:off x="7827058" y="2192998"/>
            <a:ext cx="3498860" cy="1049624"/>
            <a:chOff x="7827058" y="1970572"/>
            <a:chExt cx="3498860" cy="1049624"/>
          </a:xfrm>
        </p:grpSpPr>
        <p:pic>
          <p:nvPicPr>
            <p:cNvPr id="87" name="Picture 86"/>
            <p:cNvPicPr>
              <a:picLocks noChangeAspect="1"/>
            </p:cNvPicPr>
            <p:nvPr/>
          </p:nvPicPr>
          <p:blipFill>
            <a:blip r:embed="rId5"/>
            <a:stretch>
              <a:fillRect/>
            </a:stretch>
          </p:blipFill>
          <p:spPr>
            <a:xfrm>
              <a:off x="9915971" y="2290182"/>
              <a:ext cx="483592" cy="117674"/>
            </a:xfrm>
            <a:prstGeom prst="rect">
              <a:avLst/>
            </a:prstGeom>
          </p:spPr>
        </p:pic>
        <p:grpSp>
          <p:nvGrpSpPr>
            <p:cNvPr id="8" name="Group 7"/>
            <p:cNvGrpSpPr/>
            <p:nvPr/>
          </p:nvGrpSpPr>
          <p:grpSpPr>
            <a:xfrm>
              <a:off x="7827058" y="1970572"/>
              <a:ext cx="3498860" cy="1049624"/>
              <a:chOff x="8845371" y="2731444"/>
              <a:chExt cx="3238960" cy="1049624"/>
            </a:xfrm>
          </p:grpSpPr>
          <p:sp>
            <p:nvSpPr>
              <p:cNvPr id="10" name="Rectangle 9"/>
              <p:cNvSpPr/>
              <p:nvPr/>
            </p:nvSpPr>
            <p:spPr bwMode="auto">
              <a:xfrm>
                <a:off x="8845371" y="2797419"/>
                <a:ext cx="3238960" cy="983649"/>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descr="2U Server photo.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926950" y="2731444"/>
                <a:ext cx="820054" cy="155810"/>
              </a:xfrm>
              <a:prstGeom prst="rect">
                <a:avLst/>
              </a:prstGeom>
            </p:spPr>
          </p:pic>
        </p:grpSp>
        <p:pic>
          <p:nvPicPr>
            <p:cNvPr id="147" name="Picture 146"/>
            <p:cNvPicPr>
              <a:picLocks noChangeAspect="1"/>
            </p:cNvPicPr>
            <p:nvPr/>
          </p:nvPicPr>
          <p:blipFill>
            <a:blip r:embed="rId5"/>
            <a:stretch>
              <a:fillRect/>
            </a:stretch>
          </p:blipFill>
          <p:spPr>
            <a:xfrm>
              <a:off x="10068371" y="2442582"/>
              <a:ext cx="483592" cy="117674"/>
            </a:xfrm>
            <a:prstGeom prst="rect">
              <a:avLst/>
            </a:prstGeom>
          </p:spPr>
        </p:pic>
        <p:pic>
          <p:nvPicPr>
            <p:cNvPr id="162" name="Picture 161"/>
            <p:cNvPicPr>
              <a:picLocks noChangeAspect="1"/>
            </p:cNvPicPr>
            <p:nvPr/>
          </p:nvPicPr>
          <p:blipFill>
            <a:blip r:embed="rId7"/>
            <a:stretch>
              <a:fillRect/>
            </a:stretch>
          </p:blipFill>
          <p:spPr>
            <a:xfrm>
              <a:off x="10822773" y="2256153"/>
              <a:ext cx="374159" cy="280619"/>
            </a:xfrm>
            <a:prstGeom prst="rect">
              <a:avLst/>
            </a:prstGeom>
          </p:spPr>
        </p:pic>
        <p:grpSp>
          <p:nvGrpSpPr>
            <p:cNvPr id="197" name="Group 196"/>
            <p:cNvGrpSpPr/>
            <p:nvPr/>
          </p:nvGrpSpPr>
          <p:grpSpPr>
            <a:xfrm>
              <a:off x="8875220" y="2008089"/>
              <a:ext cx="843440" cy="843440"/>
              <a:chOff x="208127" y="4589813"/>
              <a:chExt cx="1188720" cy="1188720"/>
            </a:xfrm>
            <a:solidFill>
              <a:schemeClr val="bg1"/>
            </a:solidFill>
          </p:grpSpPr>
          <p:sp>
            <p:nvSpPr>
              <p:cNvPr id="198" name="Oval 197"/>
              <p:cNvSpPr>
                <a:spLocks noChangeAspect="1"/>
              </p:cNvSpPr>
              <p:nvPr/>
            </p:nvSpPr>
            <p:spPr bwMode="auto">
              <a:xfrm>
                <a:off x="208127" y="4589813"/>
                <a:ext cx="1188720" cy="1188720"/>
              </a:xfrm>
              <a:prstGeom prst="ellipse">
                <a:avLst/>
              </a:prstGeom>
              <a:solidFill>
                <a:schemeClr val="bg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lumMod val="75000"/>
                      </a:schemeClr>
                    </a:solidFill>
                    <a:ea typeface="Segoe UI" pitchFamily="34" charset="0"/>
                    <a:cs typeface="Segoe UI" pitchFamily="34" charset="0"/>
                  </a:rPr>
                  <a:t>Worker</a:t>
                </a:r>
                <a:br>
                  <a:rPr lang="en-US" sz="1100">
                    <a:solidFill>
                      <a:schemeClr val="tx1">
                        <a:lumMod val="75000"/>
                      </a:schemeClr>
                    </a:solidFill>
                    <a:ea typeface="Segoe UI" pitchFamily="34" charset="0"/>
                    <a:cs typeface="Segoe UI" pitchFamily="34" charset="0"/>
                  </a:rPr>
                </a:br>
                <a:r>
                  <a:rPr lang="en-US" sz="1100">
                    <a:solidFill>
                      <a:schemeClr val="tx1">
                        <a:lumMod val="75000"/>
                      </a:schemeClr>
                    </a:solidFill>
                    <a:ea typeface="Segoe UI" pitchFamily="34" charset="0"/>
                    <a:cs typeface="Segoe UI" pitchFamily="34" charset="0"/>
                  </a:rPr>
                  <a:t> Task</a:t>
                </a:r>
              </a:p>
            </p:txBody>
          </p:sp>
          <p:pic>
            <p:nvPicPr>
              <p:cNvPr id="199" name="Picture 198"/>
              <p:cNvPicPr>
                <a:picLocks noChangeAspect="1"/>
              </p:cNvPicPr>
              <p:nvPr/>
            </p:nvPicPr>
            <p:blipFill>
              <a:blip r:embed="rId8"/>
              <a:stretch>
                <a:fillRect/>
              </a:stretch>
            </p:blipFill>
            <p:spPr>
              <a:xfrm>
                <a:off x="589258" y="5220804"/>
                <a:ext cx="457163" cy="457163"/>
              </a:xfrm>
              <a:prstGeom prst="rect">
                <a:avLst/>
              </a:prstGeom>
              <a:grpFill/>
            </p:spPr>
          </p:pic>
        </p:grpSp>
      </p:grpSp>
      <p:grpSp>
        <p:nvGrpSpPr>
          <p:cNvPr id="200" name="Group 199"/>
          <p:cNvGrpSpPr/>
          <p:nvPr/>
        </p:nvGrpSpPr>
        <p:grpSpPr>
          <a:xfrm>
            <a:off x="7827057" y="3272096"/>
            <a:ext cx="3496664" cy="1061877"/>
            <a:chOff x="8883899" y="1958319"/>
            <a:chExt cx="3496664" cy="1061877"/>
          </a:xfrm>
        </p:grpSpPr>
        <p:grpSp>
          <p:nvGrpSpPr>
            <p:cNvPr id="201" name="Group 200"/>
            <p:cNvGrpSpPr/>
            <p:nvPr/>
          </p:nvGrpSpPr>
          <p:grpSpPr>
            <a:xfrm>
              <a:off x="8883899" y="1958319"/>
              <a:ext cx="3496664" cy="1061877"/>
              <a:chOff x="8883899" y="1958319"/>
              <a:chExt cx="3496664" cy="1061877"/>
            </a:xfrm>
          </p:grpSpPr>
          <p:pic>
            <p:nvPicPr>
              <p:cNvPr id="205" name="Picture 204"/>
              <p:cNvPicPr>
                <a:picLocks noChangeAspect="1"/>
              </p:cNvPicPr>
              <p:nvPr/>
            </p:nvPicPr>
            <p:blipFill>
              <a:blip r:embed="rId5"/>
              <a:stretch>
                <a:fillRect/>
              </a:stretch>
            </p:blipFill>
            <p:spPr>
              <a:xfrm>
                <a:off x="10970617" y="2290182"/>
                <a:ext cx="483592" cy="117674"/>
              </a:xfrm>
              <a:prstGeom prst="rect">
                <a:avLst/>
              </a:prstGeom>
            </p:spPr>
          </p:pic>
          <p:grpSp>
            <p:nvGrpSpPr>
              <p:cNvPr id="206" name="Group 205"/>
              <p:cNvGrpSpPr/>
              <p:nvPr/>
            </p:nvGrpSpPr>
            <p:grpSpPr>
              <a:xfrm>
                <a:off x="8883899" y="1958319"/>
                <a:ext cx="3496664" cy="1061877"/>
                <a:chOff x="8847403" y="2719191"/>
                <a:chExt cx="3236927" cy="1061877"/>
              </a:xfrm>
            </p:grpSpPr>
            <p:sp>
              <p:nvSpPr>
                <p:cNvPr id="211" name="Rectangle 210"/>
                <p:cNvSpPr/>
                <p:nvPr/>
              </p:nvSpPr>
              <p:spPr bwMode="auto">
                <a:xfrm>
                  <a:off x="8847403" y="2797419"/>
                  <a:ext cx="3236927" cy="983649"/>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14" name="Picture 213" descr="2U Server photo.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923588" y="2719191"/>
                  <a:ext cx="820053" cy="155810"/>
                </a:xfrm>
                <a:prstGeom prst="rect">
                  <a:avLst/>
                </a:prstGeom>
              </p:spPr>
            </p:pic>
          </p:grpSp>
          <p:pic>
            <p:nvPicPr>
              <p:cNvPr id="208" name="Picture 207"/>
              <p:cNvPicPr>
                <a:picLocks noChangeAspect="1"/>
              </p:cNvPicPr>
              <p:nvPr/>
            </p:nvPicPr>
            <p:blipFill>
              <a:blip r:embed="rId5"/>
              <a:stretch>
                <a:fillRect/>
              </a:stretch>
            </p:blipFill>
            <p:spPr>
              <a:xfrm>
                <a:off x="11123017" y="2442582"/>
                <a:ext cx="483592" cy="117674"/>
              </a:xfrm>
              <a:prstGeom prst="rect">
                <a:avLst/>
              </a:prstGeom>
            </p:spPr>
          </p:pic>
          <p:pic>
            <p:nvPicPr>
              <p:cNvPr id="209" name="Picture 208"/>
              <p:cNvPicPr>
                <a:picLocks noChangeAspect="1"/>
              </p:cNvPicPr>
              <p:nvPr/>
            </p:nvPicPr>
            <p:blipFill>
              <a:blip r:embed="rId7"/>
              <a:stretch>
                <a:fillRect/>
              </a:stretch>
            </p:blipFill>
            <p:spPr>
              <a:xfrm>
                <a:off x="11877419" y="2268510"/>
                <a:ext cx="374159" cy="280619"/>
              </a:xfrm>
              <a:prstGeom prst="rect">
                <a:avLst/>
              </a:prstGeom>
            </p:spPr>
          </p:pic>
        </p:grpSp>
        <p:grpSp>
          <p:nvGrpSpPr>
            <p:cNvPr id="202" name="Group 201"/>
            <p:cNvGrpSpPr/>
            <p:nvPr/>
          </p:nvGrpSpPr>
          <p:grpSpPr>
            <a:xfrm>
              <a:off x="9929866" y="2008089"/>
              <a:ext cx="843440" cy="843440"/>
              <a:chOff x="208127" y="4589813"/>
              <a:chExt cx="1188720" cy="1188720"/>
            </a:xfrm>
            <a:solidFill>
              <a:schemeClr val="bg1"/>
            </a:solidFill>
          </p:grpSpPr>
          <p:sp>
            <p:nvSpPr>
              <p:cNvPr id="203" name="Oval 202"/>
              <p:cNvSpPr>
                <a:spLocks noChangeAspect="1"/>
              </p:cNvSpPr>
              <p:nvPr/>
            </p:nvSpPr>
            <p:spPr bwMode="auto">
              <a:xfrm>
                <a:off x="208127" y="4589813"/>
                <a:ext cx="1188720" cy="1188720"/>
              </a:xfrm>
              <a:prstGeom prst="ellipse">
                <a:avLst/>
              </a:prstGeom>
              <a:solidFill>
                <a:schemeClr val="bg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lumMod val="75000"/>
                      </a:schemeClr>
                    </a:solidFill>
                    <a:ea typeface="Segoe UI" pitchFamily="34" charset="0"/>
                    <a:cs typeface="Segoe UI" pitchFamily="34" charset="0"/>
                  </a:rPr>
                  <a:t>Worker</a:t>
                </a:r>
                <a:br>
                  <a:rPr lang="en-US" sz="1100">
                    <a:solidFill>
                      <a:schemeClr val="tx1">
                        <a:lumMod val="75000"/>
                      </a:schemeClr>
                    </a:solidFill>
                    <a:ea typeface="Segoe UI" pitchFamily="34" charset="0"/>
                    <a:cs typeface="Segoe UI" pitchFamily="34" charset="0"/>
                  </a:rPr>
                </a:br>
                <a:r>
                  <a:rPr lang="en-US" sz="1100">
                    <a:solidFill>
                      <a:schemeClr val="tx1">
                        <a:lumMod val="75000"/>
                      </a:schemeClr>
                    </a:solidFill>
                    <a:ea typeface="Segoe UI" pitchFamily="34" charset="0"/>
                    <a:cs typeface="Segoe UI" pitchFamily="34" charset="0"/>
                  </a:rPr>
                  <a:t> Task</a:t>
                </a:r>
              </a:p>
            </p:txBody>
          </p:sp>
          <p:pic>
            <p:nvPicPr>
              <p:cNvPr id="204" name="Picture 203"/>
              <p:cNvPicPr>
                <a:picLocks noChangeAspect="1"/>
              </p:cNvPicPr>
              <p:nvPr/>
            </p:nvPicPr>
            <p:blipFill>
              <a:blip r:embed="rId8"/>
              <a:stretch>
                <a:fillRect/>
              </a:stretch>
            </p:blipFill>
            <p:spPr>
              <a:xfrm>
                <a:off x="589258" y="5220804"/>
                <a:ext cx="457163" cy="457163"/>
              </a:xfrm>
              <a:prstGeom prst="rect">
                <a:avLst/>
              </a:prstGeom>
              <a:grpFill/>
            </p:spPr>
          </p:pic>
        </p:grpSp>
      </p:grpSp>
      <p:grpSp>
        <p:nvGrpSpPr>
          <p:cNvPr id="215" name="Group 214"/>
          <p:cNvGrpSpPr/>
          <p:nvPr/>
        </p:nvGrpSpPr>
        <p:grpSpPr>
          <a:xfrm>
            <a:off x="7827057" y="4398118"/>
            <a:ext cx="3494465" cy="1027206"/>
            <a:chOff x="8886095" y="1992990"/>
            <a:chExt cx="3494465" cy="1027206"/>
          </a:xfrm>
        </p:grpSpPr>
        <p:grpSp>
          <p:nvGrpSpPr>
            <p:cNvPr id="216" name="Group 215"/>
            <p:cNvGrpSpPr/>
            <p:nvPr/>
          </p:nvGrpSpPr>
          <p:grpSpPr>
            <a:xfrm>
              <a:off x="8886095" y="1992990"/>
              <a:ext cx="3494465" cy="1027206"/>
              <a:chOff x="8886095" y="1992990"/>
              <a:chExt cx="3494465" cy="1027206"/>
            </a:xfrm>
          </p:grpSpPr>
          <p:pic>
            <p:nvPicPr>
              <p:cNvPr id="220" name="Picture 219"/>
              <p:cNvPicPr>
                <a:picLocks noChangeAspect="1"/>
              </p:cNvPicPr>
              <p:nvPr/>
            </p:nvPicPr>
            <p:blipFill>
              <a:blip r:embed="rId5"/>
              <a:stretch>
                <a:fillRect/>
              </a:stretch>
            </p:blipFill>
            <p:spPr>
              <a:xfrm>
                <a:off x="10970617" y="2290182"/>
                <a:ext cx="483592" cy="117674"/>
              </a:xfrm>
              <a:prstGeom prst="rect">
                <a:avLst/>
              </a:prstGeom>
            </p:spPr>
          </p:pic>
          <p:grpSp>
            <p:nvGrpSpPr>
              <p:cNvPr id="221" name="Group 220"/>
              <p:cNvGrpSpPr/>
              <p:nvPr/>
            </p:nvGrpSpPr>
            <p:grpSpPr>
              <a:xfrm>
                <a:off x="8886095" y="1992990"/>
                <a:ext cx="3494465" cy="1027206"/>
                <a:chOff x="8849437" y="2753862"/>
                <a:chExt cx="3234892" cy="1027206"/>
              </a:xfrm>
            </p:grpSpPr>
            <p:sp>
              <p:nvSpPr>
                <p:cNvPr id="226" name="Rectangle 225"/>
                <p:cNvSpPr/>
                <p:nvPr/>
              </p:nvSpPr>
              <p:spPr bwMode="auto">
                <a:xfrm>
                  <a:off x="8849437" y="2797419"/>
                  <a:ext cx="3234892" cy="983649"/>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9" name="Picture 228" descr="2U Server photo.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923579" y="2753862"/>
                  <a:ext cx="820053" cy="155810"/>
                </a:xfrm>
                <a:prstGeom prst="rect">
                  <a:avLst/>
                </a:prstGeom>
              </p:spPr>
            </p:pic>
          </p:grpSp>
          <p:pic>
            <p:nvPicPr>
              <p:cNvPr id="223" name="Picture 222"/>
              <p:cNvPicPr>
                <a:picLocks noChangeAspect="1"/>
              </p:cNvPicPr>
              <p:nvPr/>
            </p:nvPicPr>
            <p:blipFill>
              <a:blip r:embed="rId5"/>
              <a:stretch>
                <a:fillRect/>
              </a:stretch>
            </p:blipFill>
            <p:spPr>
              <a:xfrm>
                <a:off x="11123017" y="2442582"/>
                <a:ext cx="483592" cy="117674"/>
              </a:xfrm>
              <a:prstGeom prst="rect">
                <a:avLst/>
              </a:prstGeom>
            </p:spPr>
          </p:pic>
          <p:pic>
            <p:nvPicPr>
              <p:cNvPr id="224" name="Picture 223"/>
              <p:cNvPicPr>
                <a:picLocks noChangeAspect="1"/>
              </p:cNvPicPr>
              <p:nvPr/>
            </p:nvPicPr>
            <p:blipFill>
              <a:blip r:embed="rId7"/>
              <a:stretch>
                <a:fillRect/>
              </a:stretch>
            </p:blipFill>
            <p:spPr>
              <a:xfrm>
                <a:off x="11877419" y="2268510"/>
                <a:ext cx="374159" cy="280619"/>
              </a:xfrm>
              <a:prstGeom prst="rect">
                <a:avLst/>
              </a:prstGeom>
            </p:spPr>
          </p:pic>
        </p:grpSp>
        <p:grpSp>
          <p:nvGrpSpPr>
            <p:cNvPr id="217" name="Group 216"/>
            <p:cNvGrpSpPr/>
            <p:nvPr/>
          </p:nvGrpSpPr>
          <p:grpSpPr>
            <a:xfrm>
              <a:off x="9929866" y="2008089"/>
              <a:ext cx="843440" cy="843440"/>
              <a:chOff x="208127" y="4589813"/>
              <a:chExt cx="1188720" cy="1188720"/>
            </a:xfrm>
            <a:solidFill>
              <a:schemeClr val="bg1"/>
            </a:solidFill>
          </p:grpSpPr>
          <p:sp>
            <p:nvSpPr>
              <p:cNvPr id="218" name="Oval 217"/>
              <p:cNvSpPr>
                <a:spLocks noChangeAspect="1"/>
              </p:cNvSpPr>
              <p:nvPr/>
            </p:nvSpPr>
            <p:spPr bwMode="auto">
              <a:xfrm>
                <a:off x="208127" y="4589813"/>
                <a:ext cx="1188720" cy="1188720"/>
              </a:xfrm>
              <a:prstGeom prst="ellipse">
                <a:avLst/>
              </a:prstGeom>
              <a:solidFill>
                <a:schemeClr val="bg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lumMod val="75000"/>
                      </a:schemeClr>
                    </a:solidFill>
                    <a:ea typeface="Segoe UI" pitchFamily="34" charset="0"/>
                    <a:cs typeface="Segoe UI" pitchFamily="34" charset="0"/>
                  </a:rPr>
                  <a:t>Worker</a:t>
                </a:r>
                <a:br>
                  <a:rPr lang="en-US" sz="1100">
                    <a:solidFill>
                      <a:schemeClr val="tx1">
                        <a:lumMod val="75000"/>
                      </a:schemeClr>
                    </a:solidFill>
                    <a:ea typeface="Segoe UI" pitchFamily="34" charset="0"/>
                    <a:cs typeface="Segoe UI" pitchFamily="34" charset="0"/>
                  </a:rPr>
                </a:br>
                <a:r>
                  <a:rPr lang="en-US" sz="1100">
                    <a:solidFill>
                      <a:schemeClr val="tx1">
                        <a:lumMod val="75000"/>
                      </a:schemeClr>
                    </a:solidFill>
                    <a:ea typeface="Segoe UI" pitchFamily="34" charset="0"/>
                    <a:cs typeface="Segoe UI" pitchFamily="34" charset="0"/>
                  </a:rPr>
                  <a:t> Task</a:t>
                </a:r>
              </a:p>
            </p:txBody>
          </p:sp>
          <p:pic>
            <p:nvPicPr>
              <p:cNvPr id="219" name="Picture 218"/>
              <p:cNvPicPr>
                <a:picLocks noChangeAspect="1"/>
              </p:cNvPicPr>
              <p:nvPr/>
            </p:nvPicPr>
            <p:blipFill>
              <a:blip r:embed="rId8"/>
              <a:stretch>
                <a:fillRect/>
              </a:stretch>
            </p:blipFill>
            <p:spPr>
              <a:xfrm>
                <a:off x="589258" y="5220804"/>
                <a:ext cx="457163" cy="457163"/>
              </a:xfrm>
              <a:prstGeom prst="rect">
                <a:avLst/>
              </a:prstGeom>
              <a:grpFill/>
            </p:spPr>
          </p:pic>
        </p:grpSp>
      </p:grpSp>
      <p:cxnSp>
        <p:nvCxnSpPr>
          <p:cNvPr id="97" name="Straight Arrow Connector 96"/>
          <p:cNvCxnSpPr>
            <a:cxnSpLocks/>
          </p:cNvCxnSpPr>
          <p:nvPr/>
        </p:nvCxnSpPr>
        <p:spPr>
          <a:xfrm>
            <a:off x="5567485" y="3285448"/>
            <a:ext cx="1397979" cy="0"/>
          </a:xfrm>
          <a:prstGeom prst="straightConnector1">
            <a:avLst/>
          </a:prstGeom>
          <a:ln w="28575">
            <a:solidFill>
              <a:schemeClr val="bg1">
                <a:lumMod val="6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cxnSpLocks/>
            <a:endCxn id="198" idx="2"/>
          </p:cNvCxnSpPr>
          <p:nvPr/>
        </p:nvCxnSpPr>
        <p:spPr>
          <a:xfrm flipV="1">
            <a:off x="7046647" y="2652235"/>
            <a:ext cx="1828573" cy="633213"/>
          </a:xfrm>
          <a:prstGeom prst="straightConnector1">
            <a:avLst/>
          </a:prstGeom>
          <a:ln w="28575">
            <a:solidFill>
              <a:schemeClr val="bg1">
                <a:lumMod val="65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cxnSpLocks/>
            <a:endCxn id="203" idx="2"/>
          </p:cNvCxnSpPr>
          <p:nvPr/>
        </p:nvCxnSpPr>
        <p:spPr>
          <a:xfrm>
            <a:off x="7218485" y="3321866"/>
            <a:ext cx="1654539" cy="421720"/>
          </a:xfrm>
          <a:prstGeom prst="straightConnector1">
            <a:avLst/>
          </a:prstGeom>
          <a:ln w="28575">
            <a:solidFill>
              <a:schemeClr val="bg1">
                <a:lumMod val="65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cxnSpLocks/>
            <a:endCxn id="218" idx="2"/>
          </p:cNvCxnSpPr>
          <p:nvPr/>
        </p:nvCxnSpPr>
        <p:spPr>
          <a:xfrm>
            <a:off x="7046647" y="3350324"/>
            <a:ext cx="1824181" cy="1484613"/>
          </a:xfrm>
          <a:prstGeom prst="straightConnector1">
            <a:avLst/>
          </a:prstGeom>
          <a:ln w="28575">
            <a:solidFill>
              <a:schemeClr val="bg1">
                <a:lumMod val="65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D95EE497-2C16-46EB-AF7A-A780E9DB74F1}"/>
              </a:ext>
            </a:extLst>
          </p:cNvPr>
          <p:cNvSpPr/>
          <p:nvPr/>
        </p:nvSpPr>
        <p:spPr bwMode="auto">
          <a:xfrm>
            <a:off x="4168651" y="1671050"/>
            <a:ext cx="1852788" cy="4754464"/>
          </a:xfrm>
          <a:prstGeom prst="rec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descr="2U Server photo.png">
            <a:extLst>
              <a:ext uri="{FF2B5EF4-FFF2-40B4-BE49-F238E27FC236}">
                <a16:creationId xmlns:a16="http://schemas.microsoft.com/office/drawing/2014/main" id="{B381B0CE-53F4-4480-B052-D5A070CEC5C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30103" y="1566317"/>
            <a:ext cx="820053" cy="155810"/>
          </a:xfrm>
          <a:prstGeom prst="rect">
            <a:avLst/>
          </a:prstGeom>
        </p:spPr>
      </p:pic>
      <p:grpSp>
        <p:nvGrpSpPr>
          <p:cNvPr id="90" name="Group 89">
            <a:extLst>
              <a:ext uri="{FF2B5EF4-FFF2-40B4-BE49-F238E27FC236}">
                <a16:creationId xmlns:a16="http://schemas.microsoft.com/office/drawing/2014/main" id="{A764BC8C-3F5E-445B-9E70-30CB73CB2ADA}"/>
              </a:ext>
            </a:extLst>
          </p:cNvPr>
          <p:cNvGrpSpPr/>
          <p:nvPr/>
        </p:nvGrpSpPr>
        <p:grpSpPr>
          <a:xfrm>
            <a:off x="4727036" y="2644145"/>
            <a:ext cx="1246868" cy="1246868"/>
            <a:chOff x="4408723" y="2517429"/>
            <a:chExt cx="1246868" cy="1246868"/>
          </a:xfrm>
        </p:grpSpPr>
        <p:sp>
          <p:nvSpPr>
            <p:cNvPr id="91" name="Oval 90">
              <a:extLst>
                <a:ext uri="{FF2B5EF4-FFF2-40B4-BE49-F238E27FC236}">
                  <a16:creationId xmlns:a16="http://schemas.microsoft.com/office/drawing/2014/main" id="{CF20E4C2-8C0F-4942-9A0C-FF2379208874}"/>
                </a:ext>
              </a:extLst>
            </p:cNvPr>
            <p:cNvSpPr/>
            <p:nvPr/>
          </p:nvSpPr>
          <p:spPr bwMode="auto">
            <a:xfrm>
              <a:off x="4408723" y="2517429"/>
              <a:ext cx="1246868" cy="1246868"/>
            </a:xfrm>
            <a:prstGeom prst="ellipse">
              <a:avLst/>
            </a:prstGeom>
            <a:solidFill>
              <a:schemeClr val="bg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lumMod val="75000"/>
                    </a:schemeClr>
                  </a:solidFill>
                  <a:ea typeface="Segoe UI" pitchFamily="34" charset="0"/>
                  <a:cs typeface="Segoe UI" pitchFamily="34" charset="0"/>
                </a:rPr>
                <a:t>ScaleR </a:t>
              </a:r>
              <a:br>
                <a:rPr lang="en-US" sz="1100">
                  <a:solidFill>
                    <a:schemeClr val="tx1">
                      <a:lumMod val="75000"/>
                    </a:schemeClr>
                  </a:solidFill>
                  <a:ea typeface="Segoe UI" pitchFamily="34" charset="0"/>
                  <a:cs typeface="Segoe UI" pitchFamily="34" charset="0"/>
                </a:rPr>
              </a:br>
              <a:r>
                <a:rPr lang="en-US" sz="1100">
                  <a:solidFill>
                    <a:schemeClr val="tx1">
                      <a:lumMod val="75000"/>
                    </a:schemeClr>
                  </a:solidFill>
                  <a:ea typeface="Segoe UI" pitchFamily="34" charset="0"/>
                  <a:cs typeface="Segoe UI" pitchFamily="34" charset="0"/>
                </a:rPr>
                <a:t>Master Task</a:t>
              </a:r>
            </a:p>
          </p:txBody>
        </p:sp>
        <p:sp>
          <p:nvSpPr>
            <p:cNvPr id="93" name="Rectangle 92">
              <a:extLst>
                <a:ext uri="{FF2B5EF4-FFF2-40B4-BE49-F238E27FC236}">
                  <a16:creationId xmlns:a16="http://schemas.microsoft.com/office/drawing/2014/main" id="{946C1CED-1E0F-4CE4-B6C4-D77C1F26237E}"/>
                </a:ext>
              </a:extLst>
            </p:cNvPr>
            <p:cNvSpPr/>
            <p:nvPr/>
          </p:nvSpPr>
          <p:spPr>
            <a:xfrm>
              <a:off x="4656253" y="3355910"/>
              <a:ext cx="731918" cy="214906"/>
            </a:xfrm>
            <a:prstGeom prst="rect">
              <a:avLst/>
            </a:prstGeom>
            <a:solidFill>
              <a:schemeClr val="tx1">
                <a:lumMod val="50000"/>
              </a:schemeClr>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a:solidFill>
                    <a:schemeClr val="bg1"/>
                  </a:solidFill>
                </a:rPr>
                <a:t>Finalizer</a:t>
              </a:r>
            </a:p>
          </p:txBody>
        </p:sp>
        <p:sp>
          <p:nvSpPr>
            <p:cNvPr id="94" name="Rectangle 93">
              <a:extLst>
                <a:ext uri="{FF2B5EF4-FFF2-40B4-BE49-F238E27FC236}">
                  <a16:creationId xmlns:a16="http://schemas.microsoft.com/office/drawing/2014/main" id="{80CBFD92-81AF-4D18-96D3-567294228D86}"/>
                </a:ext>
              </a:extLst>
            </p:cNvPr>
            <p:cNvSpPr/>
            <p:nvPr/>
          </p:nvSpPr>
          <p:spPr>
            <a:xfrm>
              <a:off x="4664493" y="3074992"/>
              <a:ext cx="731918" cy="214907"/>
            </a:xfrm>
            <a:prstGeom prst="rect">
              <a:avLst/>
            </a:prstGeom>
            <a:solidFill>
              <a:schemeClr val="tx1">
                <a:lumMod val="50000"/>
              </a:schemeClr>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a:solidFill>
                    <a:schemeClr val="bg1"/>
                  </a:solidFill>
                </a:rPr>
                <a:t>Initiator</a:t>
              </a:r>
            </a:p>
          </p:txBody>
        </p:sp>
      </p:grpSp>
      <p:sp>
        <p:nvSpPr>
          <p:cNvPr id="96" name="Rectangle 95">
            <a:extLst>
              <a:ext uri="{FF2B5EF4-FFF2-40B4-BE49-F238E27FC236}">
                <a16:creationId xmlns:a16="http://schemas.microsoft.com/office/drawing/2014/main" id="{8209ACCC-2AAD-4AF6-8A65-AE17FA495C4B}"/>
              </a:ext>
            </a:extLst>
          </p:cNvPr>
          <p:cNvSpPr/>
          <p:nvPr/>
        </p:nvSpPr>
        <p:spPr bwMode="auto">
          <a:xfrm>
            <a:off x="1192984" y="1440684"/>
            <a:ext cx="2703649" cy="57242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a:solidFill>
                  <a:schemeClr val="tx1">
                    <a:lumMod val="75000"/>
                  </a:schemeClr>
                </a:solidFill>
              </a:rPr>
              <a:t>Remote Execution:</a:t>
            </a:r>
            <a:br>
              <a:rPr lang="en-US" sz="1400">
                <a:solidFill>
                  <a:schemeClr val="tx1">
                    <a:lumMod val="75000"/>
                  </a:schemeClr>
                </a:solidFill>
              </a:rPr>
            </a:br>
            <a:r>
              <a:rPr lang="en-US" sz="1400">
                <a:solidFill>
                  <a:schemeClr val="tx1">
                    <a:lumMod val="75000"/>
                  </a:schemeClr>
                </a:solidFill>
              </a:rPr>
              <a:t> </a:t>
            </a:r>
            <a:r>
              <a:rPr lang="en-US" sz="1400" err="1">
                <a:solidFill>
                  <a:schemeClr val="tx1">
                    <a:lumMod val="75000"/>
                  </a:schemeClr>
                </a:solidFill>
              </a:rPr>
              <a:t>ssh</a:t>
            </a:r>
            <a:endParaRPr lang="en-US" sz="1400">
              <a:solidFill>
                <a:schemeClr val="tx1">
                  <a:lumMod val="75000"/>
                </a:schemeClr>
              </a:solidFill>
            </a:endParaRPr>
          </a:p>
        </p:txBody>
      </p:sp>
      <p:sp>
        <p:nvSpPr>
          <p:cNvPr id="98" name="Rectangle 97">
            <a:extLst>
              <a:ext uri="{FF2B5EF4-FFF2-40B4-BE49-F238E27FC236}">
                <a16:creationId xmlns:a16="http://schemas.microsoft.com/office/drawing/2014/main" id="{D07A6AD9-CCC5-4E8B-9DAA-881F1373DC42}"/>
              </a:ext>
            </a:extLst>
          </p:cNvPr>
          <p:cNvSpPr/>
          <p:nvPr/>
        </p:nvSpPr>
        <p:spPr bwMode="auto">
          <a:xfrm>
            <a:off x="1845132" y="5377895"/>
            <a:ext cx="1593320" cy="57242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a:solidFill>
                  <a:schemeClr val="tx1">
                    <a:lumMod val="75000"/>
                  </a:schemeClr>
                </a:solidFill>
              </a:rPr>
              <a:t>Web Services</a:t>
            </a:r>
          </a:p>
        </p:txBody>
      </p:sp>
      <p:grpSp>
        <p:nvGrpSpPr>
          <p:cNvPr id="99" name="Group 98">
            <a:extLst>
              <a:ext uri="{FF2B5EF4-FFF2-40B4-BE49-F238E27FC236}">
                <a16:creationId xmlns:a16="http://schemas.microsoft.com/office/drawing/2014/main" id="{685470F8-99CF-49D4-8ACD-93417E82D852}"/>
              </a:ext>
            </a:extLst>
          </p:cNvPr>
          <p:cNvGrpSpPr/>
          <p:nvPr/>
        </p:nvGrpSpPr>
        <p:grpSpPr>
          <a:xfrm>
            <a:off x="3651178" y="5357951"/>
            <a:ext cx="918992" cy="918992"/>
            <a:chOff x="4648200" y="2252611"/>
            <a:chExt cx="918992" cy="918992"/>
          </a:xfrm>
        </p:grpSpPr>
        <p:sp>
          <p:nvSpPr>
            <p:cNvPr id="100" name="Oval 99">
              <a:extLst>
                <a:ext uri="{FF2B5EF4-FFF2-40B4-BE49-F238E27FC236}">
                  <a16:creationId xmlns:a16="http://schemas.microsoft.com/office/drawing/2014/main" id="{81BB4E47-448A-40B3-8E6B-1ECE10798D13}"/>
                </a:ext>
              </a:extLst>
            </p:cNvPr>
            <p:cNvSpPr/>
            <p:nvPr/>
          </p:nvSpPr>
          <p:spPr bwMode="auto">
            <a:xfrm>
              <a:off x="4648200" y="2252611"/>
              <a:ext cx="918992" cy="918992"/>
            </a:xfrm>
            <a:prstGeom prst="ellipse">
              <a:avLst/>
            </a:prstGeom>
            <a:solidFill>
              <a:schemeClr val="bg2"/>
            </a:solidFill>
            <a:ln w="28575" cap="flat" cmpd="sng" algn="ctr">
              <a:solidFill>
                <a:schemeClr val="bg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err="1">
                  <a:ln>
                    <a:noFill/>
                  </a:ln>
                  <a:solidFill>
                    <a:srgbClr val="0070C0"/>
                  </a:solidFill>
                  <a:effectLst/>
                  <a:uLnTx/>
                  <a:uFillTx/>
                  <a:latin typeface="Segoe UI"/>
                  <a:ea typeface="Segoe UI" pitchFamily="34" charset="0"/>
                  <a:cs typeface="Segoe UI" pitchFamily="34" charset="0"/>
                </a:rPr>
                <a:t>MRSDeploy</a:t>
              </a:r>
              <a:endParaRPr kumimoji="0" lang="en-US" sz="1000" b="0" i="0" u="none" strike="noStrike" kern="0" cap="none" spc="0" normalizeH="0" baseline="0" noProof="0">
                <a:ln>
                  <a:noFill/>
                </a:ln>
                <a:solidFill>
                  <a:srgbClr val="0070C0"/>
                </a:solidFill>
                <a:effectLst/>
                <a:uLnTx/>
                <a:uFillTx/>
                <a:latin typeface="Segoe UI"/>
                <a:ea typeface="Segoe UI" pitchFamily="34" charset="0"/>
                <a:cs typeface="Segoe UI" pitchFamily="34" charset="0"/>
              </a:endParaRPr>
            </a:p>
          </p:txBody>
        </p:sp>
        <p:sp>
          <p:nvSpPr>
            <p:cNvPr id="103" name="Freeform 127">
              <a:extLst>
                <a:ext uri="{FF2B5EF4-FFF2-40B4-BE49-F238E27FC236}">
                  <a16:creationId xmlns:a16="http://schemas.microsoft.com/office/drawing/2014/main" id="{68DE3100-43C5-47FA-862A-AB4EE05148A4}"/>
                </a:ext>
              </a:extLst>
            </p:cNvPr>
            <p:cNvSpPr>
              <a:spLocks noChangeAspect="1" noEditPoints="1"/>
            </p:cNvSpPr>
            <p:nvPr/>
          </p:nvSpPr>
          <p:spPr bwMode="auto">
            <a:xfrm>
              <a:off x="4875267" y="2615038"/>
              <a:ext cx="464857" cy="358837"/>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a:extLst>
              <a:ext uri="{FF2B5EF4-FFF2-40B4-BE49-F238E27FC236}">
                <a16:creationId xmlns:a16="http://schemas.microsoft.com/office/drawing/2014/main" id="{A5BB673E-9F28-480C-9E7B-FEA5BC63EF91}"/>
              </a:ext>
            </a:extLst>
          </p:cNvPr>
          <p:cNvGrpSpPr/>
          <p:nvPr/>
        </p:nvGrpSpPr>
        <p:grpSpPr>
          <a:xfrm>
            <a:off x="3651178" y="4190858"/>
            <a:ext cx="918992" cy="918992"/>
            <a:chOff x="4019970" y="713094"/>
            <a:chExt cx="918992" cy="918992"/>
          </a:xfrm>
        </p:grpSpPr>
        <p:sp>
          <p:nvSpPr>
            <p:cNvPr id="105" name="Oval 104">
              <a:extLst>
                <a:ext uri="{FF2B5EF4-FFF2-40B4-BE49-F238E27FC236}">
                  <a16:creationId xmlns:a16="http://schemas.microsoft.com/office/drawing/2014/main" id="{5B6A8E64-B8E5-4E51-BCE2-5DEDA265463E}"/>
                </a:ext>
              </a:extLst>
            </p:cNvPr>
            <p:cNvSpPr/>
            <p:nvPr/>
          </p:nvSpPr>
          <p:spPr bwMode="auto">
            <a:xfrm>
              <a:off x="4019970" y="713094"/>
              <a:ext cx="918992" cy="918992"/>
            </a:xfrm>
            <a:prstGeom prst="ellipse">
              <a:avLst/>
            </a:prstGeom>
            <a:solidFill>
              <a:schemeClr val="bg2"/>
            </a:solid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0070C0"/>
                </a:solidFill>
                <a:effectLst/>
                <a:uLnTx/>
                <a:uFillTx/>
                <a:latin typeface="Segoe UI"/>
                <a:ea typeface="Segoe UI" pitchFamily="34" charset="0"/>
                <a:cs typeface="Segoe UI" pitchFamily="34" charset="0"/>
              </a:endParaRPr>
            </a:p>
          </p:txBody>
        </p:sp>
        <p:pic>
          <p:nvPicPr>
            <p:cNvPr id="107" name="Picture 16" descr="http://blog.jupyter.org/content/images/2015/02/jupyter-sq-text.png">
              <a:extLst>
                <a:ext uri="{FF2B5EF4-FFF2-40B4-BE49-F238E27FC236}">
                  <a16:creationId xmlns:a16="http://schemas.microsoft.com/office/drawing/2014/main" id="{A902D534-EC96-470B-924F-5FC4DD7BD9A6}"/>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123682" y="812858"/>
              <a:ext cx="711568" cy="7115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FB8D664B-0709-40C0-AFF5-FECE09F40F70}"/>
              </a:ext>
            </a:extLst>
          </p:cNvPr>
          <p:cNvGrpSpPr/>
          <p:nvPr/>
        </p:nvGrpSpPr>
        <p:grpSpPr>
          <a:xfrm>
            <a:off x="3651178" y="2804069"/>
            <a:ext cx="918992" cy="918992"/>
            <a:chOff x="4389029" y="2614941"/>
            <a:chExt cx="918992" cy="918992"/>
          </a:xfrm>
        </p:grpSpPr>
        <p:sp>
          <p:nvSpPr>
            <p:cNvPr id="113" name="Oval 112">
              <a:extLst>
                <a:ext uri="{FF2B5EF4-FFF2-40B4-BE49-F238E27FC236}">
                  <a16:creationId xmlns:a16="http://schemas.microsoft.com/office/drawing/2014/main" id="{77273FDF-DB6A-456C-90E8-9AE434B9AEEE}"/>
                </a:ext>
              </a:extLst>
            </p:cNvPr>
            <p:cNvSpPr/>
            <p:nvPr/>
          </p:nvSpPr>
          <p:spPr bwMode="auto">
            <a:xfrm>
              <a:off x="4389029" y="2614941"/>
              <a:ext cx="918992" cy="918992"/>
            </a:xfrm>
            <a:prstGeom prst="ellipse">
              <a:avLst/>
            </a:prstGeom>
            <a:solidFill>
              <a:schemeClr val="bg2"/>
            </a:solid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0070C0"/>
                </a:solidFill>
                <a:effectLst/>
                <a:uLnTx/>
                <a:uFillTx/>
                <a:latin typeface="Segoe UI"/>
                <a:ea typeface="Segoe UI" pitchFamily="34" charset="0"/>
                <a:cs typeface="Segoe UI" pitchFamily="34" charset="0"/>
              </a:endParaRPr>
            </a:p>
          </p:txBody>
        </p:sp>
        <p:pic>
          <p:nvPicPr>
            <p:cNvPr id="115" name="Picture 2" descr="&lt;b&gt;RStudio logo&lt;/b&gt;">
              <a:extLst>
                <a:ext uri="{FF2B5EF4-FFF2-40B4-BE49-F238E27FC236}">
                  <a16:creationId xmlns:a16="http://schemas.microsoft.com/office/drawing/2014/main" id="{1E70EC45-2459-4DDA-AACE-333C6CB93D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3860" y="2784280"/>
              <a:ext cx="609600" cy="6096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7" name="Straight Arrow Connector 116">
            <a:extLst>
              <a:ext uri="{FF2B5EF4-FFF2-40B4-BE49-F238E27FC236}">
                <a16:creationId xmlns:a16="http://schemas.microsoft.com/office/drawing/2014/main" id="{A17265C4-12FD-4A41-BE61-ED224F1F7D91}"/>
              </a:ext>
            </a:extLst>
          </p:cNvPr>
          <p:cNvCxnSpPr>
            <a:stCxn id="145" idx="3"/>
            <a:endCxn id="113" idx="2"/>
          </p:cNvCxnSpPr>
          <p:nvPr/>
        </p:nvCxnSpPr>
        <p:spPr>
          <a:xfrm>
            <a:off x="1523785" y="3263565"/>
            <a:ext cx="21273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84B169BB-C457-466E-BD87-0CF555413F17}"/>
              </a:ext>
            </a:extLst>
          </p:cNvPr>
          <p:cNvGrpSpPr/>
          <p:nvPr/>
        </p:nvGrpSpPr>
        <p:grpSpPr>
          <a:xfrm>
            <a:off x="-147721" y="1513908"/>
            <a:ext cx="2738929" cy="1199359"/>
            <a:chOff x="-334284" y="1318283"/>
            <a:chExt cx="3325853" cy="1456368"/>
          </a:xfrm>
        </p:grpSpPr>
        <p:grpSp>
          <p:nvGrpSpPr>
            <p:cNvPr id="119" name="Group 118">
              <a:extLst>
                <a:ext uri="{FF2B5EF4-FFF2-40B4-BE49-F238E27FC236}">
                  <a16:creationId xmlns:a16="http://schemas.microsoft.com/office/drawing/2014/main" id="{6BF07676-A84E-4E9B-AB95-1A0BD31E3D96}"/>
                </a:ext>
              </a:extLst>
            </p:cNvPr>
            <p:cNvGrpSpPr/>
            <p:nvPr/>
          </p:nvGrpSpPr>
          <p:grpSpPr>
            <a:xfrm>
              <a:off x="524630" y="1318283"/>
              <a:ext cx="1213248" cy="1115406"/>
              <a:chOff x="156262" y="1807687"/>
              <a:chExt cx="1213248" cy="1115406"/>
            </a:xfrm>
          </p:grpSpPr>
          <p:pic>
            <p:nvPicPr>
              <p:cNvPr id="121" name="Picture 79">
                <a:extLst>
                  <a:ext uri="{FF2B5EF4-FFF2-40B4-BE49-F238E27FC236}">
                    <a16:creationId xmlns:a16="http://schemas.microsoft.com/office/drawing/2014/main" id="{E983B924-9C01-4C03-9D72-70822057FF9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6262" y="1807687"/>
                <a:ext cx="1213248" cy="1115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 name="Picture 121">
                <a:extLst>
                  <a:ext uri="{FF2B5EF4-FFF2-40B4-BE49-F238E27FC236}">
                    <a16:creationId xmlns:a16="http://schemas.microsoft.com/office/drawing/2014/main" id="{56B98A70-2030-4B5A-89C9-CA955D5D5059}"/>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364325" y="1998502"/>
                <a:ext cx="704664" cy="617755"/>
              </a:xfrm>
              <a:prstGeom prst="rect">
                <a:avLst/>
              </a:prstGeom>
            </p:spPr>
          </p:pic>
        </p:grpSp>
        <p:sp>
          <p:nvSpPr>
            <p:cNvPr id="120" name="Rectangle 119">
              <a:extLst>
                <a:ext uri="{FF2B5EF4-FFF2-40B4-BE49-F238E27FC236}">
                  <a16:creationId xmlns:a16="http://schemas.microsoft.com/office/drawing/2014/main" id="{E523C9BE-45B6-4237-AAA2-4D5B79933D44}"/>
                </a:ext>
              </a:extLst>
            </p:cNvPr>
            <p:cNvSpPr/>
            <p:nvPr/>
          </p:nvSpPr>
          <p:spPr bwMode="auto">
            <a:xfrm>
              <a:off x="-334284" y="2202229"/>
              <a:ext cx="3325853" cy="57242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a:solidFill>
                    <a:srgbClr val="0070C0"/>
                  </a:solidFill>
                </a:rPr>
                <a:t>R Tools for Visual Studio</a:t>
              </a:r>
            </a:p>
          </p:txBody>
        </p:sp>
      </p:grpSp>
      <p:grpSp>
        <p:nvGrpSpPr>
          <p:cNvPr id="123" name="Group 122">
            <a:extLst>
              <a:ext uri="{FF2B5EF4-FFF2-40B4-BE49-F238E27FC236}">
                <a16:creationId xmlns:a16="http://schemas.microsoft.com/office/drawing/2014/main" id="{337B3246-DDEA-48AF-B1C6-6259D83B3AF7}"/>
              </a:ext>
            </a:extLst>
          </p:cNvPr>
          <p:cNvGrpSpPr/>
          <p:nvPr/>
        </p:nvGrpSpPr>
        <p:grpSpPr>
          <a:xfrm>
            <a:off x="119782" y="5505391"/>
            <a:ext cx="1776098" cy="1188963"/>
            <a:chOff x="13819" y="5177224"/>
            <a:chExt cx="2156697" cy="1443746"/>
          </a:xfrm>
        </p:grpSpPr>
        <p:grpSp>
          <p:nvGrpSpPr>
            <p:cNvPr id="124" name="Group 123">
              <a:extLst>
                <a:ext uri="{FF2B5EF4-FFF2-40B4-BE49-F238E27FC236}">
                  <a16:creationId xmlns:a16="http://schemas.microsoft.com/office/drawing/2014/main" id="{99BD211E-22AE-4591-965D-28E24F907BC7}"/>
                </a:ext>
              </a:extLst>
            </p:cNvPr>
            <p:cNvGrpSpPr/>
            <p:nvPr/>
          </p:nvGrpSpPr>
          <p:grpSpPr>
            <a:xfrm>
              <a:off x="13819" y="5177224"/>
              <a:ext cx="2156697" cy="1443746"/>
              <a:chOff x="-73274" y="5136084"/>
              <a:chExt cx="2156697" cy="1443746"/>
            </a:xfrm>
          </p:grpSpPr>
          <p:sp>
            <p:nvSpPr>
              <p:cNvPr id="130" name="Rectangle 129">
                <a:extLst>
                  <a:ext uri="{FF2B5EF4-FFF2-40B4-BE49-F238E27FC236}">
                    <a16:creationId xmlns:a16="http://schemas.microsoft.com/office/drawing/2014/main" id="{608CAFEC-6B0E-4117-95D9-97473A911B21}"/>
                  </a:ext>
                </a:extLst>
              </p:cNvPr>
              <p:cNvSpPr/>
              <p:nvPr/>
            </p:nvSpPr>
            <p:spPr bwMode="auto">
              <a:xfrm>
                <a:off x="-73274" y="6007406"/>
                <a:ext cx="2156697" cy="57242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a:solidFill>
                      <a:srgbClr val="0070C0"/>
                    </a:solidFill>
                  </a:rPr>
                  <a:t>BI Tools &amp; Applications</a:t>
                </a:r>
              </a:p>
            </p:txBody>
          </p:sp>
          <p:pic>
            <p:nvPicPr>
              <p:cNvPr id="131" name="Picture 79">
                <a:extLst>
                  <a:ext uri="{FF2B5EF4-FFF2-40B4-BE49-F238E27FC236}">
                    <a16:creationId xmlns:a16="http://schemas.microsoft.com/office/drawing/2014/main" id="{71CFD7B1-8D59-4096-8634-CEE567A5AD7C}"/>
                  </a:ext>
                </a:extLst>
              </p:cNvPr>
              <p:cNvPicPr>
                <a:picLocks noChangeAspect="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405945" y="5136084"/>
                <a:ext cx="847051" cy="778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25" name="Group 108">
              <a:extLst>
                <a:ext uri="{FF2B5EF4-FFF2-40B4-BE49-F238E27FC236}">
                  <a16:creationId xmlns:a16="http://schemas.microsoft.com/office/drawing/2014/main" id="{552E0751-F3AA-42C7-B5FF-409B5FF923A7}"/>
                </a:ext>
              </a:extLst>
            </p:cNvPr>
            <p:cNvGrpSpPr>
              <a:grpSpLocks/>
            </p:cNvGrpSpPr>
            <p:nvPr/>
          </p:nvGrpSpPr>
          <p:grpSpPr bwMode="auto">
            <a:xfrm>
              <a:off x="832495" y="5461726"/>
              <a:ext cx="931863" cy="197736"/>
              <a:chOff x="4849748" y="-279118"/>
              <a:chExt cx="5630082" cy="1196173"/>
            </a:xfrm>
          </p:grpSpPr>
          <p:sp>
            <p:nvSpPr>
              <p:cNvPr id="126" name="Rectangle 125">
                <a:extLst>
                  <a:ext uri="{FF2B5EF4-FFF2-40B4-BE49-F238E27FC236}">
                    <a16:creationId xmlns:a16="http://schemas.microsoft.com/office/drawing/2014/main" id="{F85962BD-9BC5-49D1-A482-ECC1597E3FFD}"/>
                  </a:ext>
                </a:extLst>
              </p:cNvPr>
              <p:cNvSpPr/>
              <p:nvPr/>
            </p:nvSpPr>
            <p:spPr>
              <a:xfrm>
                <a:off x="4849748" y="-216136"/>
                <a:ext cx="5601305" cy="1133191"/>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29" name="Picture 110">
                <a:extLst>
                  <a:ext uri="{FF2B5EF4-FFF2-40B4-BE49-F238E27FC236}">
                    <a16:creationId xmlns:a16="http://schemas.microsoft.com/office/drawing/2014/main" id="{ED786D17-2A40-4F22-9E9D-AE5DB649CC92}"/>
                  </a:ext>
                </a:extLst>
              </p:cNvPr>
              <p:cNvPicPr>
                <a:picLocks noChangeAspect="1"/>
              </p:cNvPicPr>
              <p:nvPr/>
            </p:nvPicPr>
            <p:blipFill>
              <a:blip r:embed="rId14" cstate="screen">
                <a:alphaModFix amt="71000"/>
                <a:extLst>
                  <a:ext uri="{28A0092B-C50C-407E-A947-70E740481C1C}">
                    <a14:useLocalDpi xmlns:a14="http://schemas.microsoft.com/office/drawing/2010/main" val="0"/>
                  </a:ext>
                </a:extLst>
              </a:blip>
              <a:srcRect/>
              <a:stretch>
                <a:fillRect/>
              </a:stretch>
            </p:blipFill>
            <p:spPr bwMode="auto">
              <a:xfrm>
                <a:off x="4861075" y="-279118"/>
                <a:ext cx="5618755" cy="1142799"/>
              </a:xfrm>
              <a:prstGeom prst="rect">
                <a:avLst/>
              </a:prstGeom>
              <a:noFill/>
              <a:ln>
                <a:noFill/>
              </a:ln>
              <a:extLst>
                <a:ext uri="{909E8E84-426E-40dd-AFC4-6F175D3DCCD1}">
                  <a14:hiddenFill xmlns="" xmlns:a14="http://schemas.microsoft.com/office/drawing/2010/main">
                    <a:solidFill>
                      <a:srgbClr val="FFFFFF">
                        <a:alpha val="70979"/>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132" name="Rectangle 131">
            <a:extLst>
              <a:ext uri="{FF2B5EF4-FFF2-40B4-BE49-F238E27FC236}">
                <a16:creationId xmlns:a16="http://schemas.microsoft.com/office/drawing/2014/main" id="{54E462CA-3F14-4E20-BA02-BD3A7563D8EE}"/>
              </a:ext>
            </a:extLst>
          </p:cNvPr>
          <p:cNvSpPr/>
          <p:nvPr/>
        </p:nvSpPr>
        <p:spPr bwMode="auto">
          <a:xfrm>
            <a:off x="-288600" y="4921528"/>
            <a:ext cx="2725491" cy="47140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err="1">
                <a:solidFill>
                  <a:srgbClr val="0070C0"/>
                </a:solidFill>
              </a:rPr>
              <a:t>Jupyter</a:t>
            </a:r>
            <a:r>
              <a:rPr lang="en-US" sz="1600">
                <a:solidFill>
                  <a:srgbClr val="0070C0"/>
                </a:solidFill>
              </a:rPr>
              <a:t> Notebooks</a:t>
            </a:r>
          </a:p>
        </p:txBody>
      </p:sp>
      <p:grpSp>
        <p:nvGrpSpPr>
          <p:cNvPr id="133" name="Group 132">
            <a:extLst>
              <a:ext uri="{FF2B5EF4-FFF2-40B4-BE49-F238E27FC236}">
                <a16:creationId xmlns:a16="http://schemas.microsoft.com/office/drawing/2014/main" id="{A196BBD5-7E01-40F9-84FB-1E48F07AA354}"/>
              </a:ext>
            </a:extLst>
          </p:cNvPr>
          <p:cNvGrpSpPr/>
          <p:nvPr/>
        </p:nvGrpSpPr>
        <p:grpSpPr>
          <a:xfrm>
            <a:off x="537278" y="4191071"/>
            <a:ext cx="999142" cy="918567"/>
            <a:chOff x="497783" y="3688384"/>
            <a:chExt cx="1213248" cy="1115406"/>
          </a:xfrm>
        </p:grpSpPr>
        <p:pic>
          <p:nvPicPr>
            <p:cNvPr id="137" name="Picture 79">
              <a:extLst>
                <a:ext uri="{FF2B5EF4-FFF2-40B4-BE49-F238E27FC236}">
                  <a16:creationId xmlns:a16="http://schemas.microsoft.com/office/drawing/2014/main" id="{744EF762-712B-4242-BC93-C5874F9480D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97783" y="3688384"/>
              <a:ext cx="1213248" cy="1115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8" name="Picture 137">
              <a:extLst>
                <a:ext uri="{FF2B5EF4-FFF2-40B4-BE49-F238E27FC236}">
                  <a16:creationId xmlns:a16="http://schemas.microsoft.com/office/drawing/2014/main" id="{58142D60-F258-4750-829F-F4A07762751A}"/>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568892" y="3888643"/>
              <a:ext cx="1066892" cy="560881"/>
            </a:xfrm>
            <a:prstGeom prst="rect">
              <a:avLst/>
            </a:prstGeom>
          </p:spPr>
        </p:pic>
      </p:grpSp>
      <p:sp>
        <p:nvSpPr>
          <p:cNvPr id="143" name="Rectangle 142">
            <a:extLst>
              <a:ext uri="{FF2B5EF4-FFF2-40B4-BE49-F238E27FC236}">
                <a16:creationId xmlns:a16="http://schemas.microsoft.com/office/drawing/2014/main" id="{2B7FD749-A709-41BE-BE2B-05674470339B}"/>
              </a:ext>
            </a:extLst>
          </p:cNvPr>
          <p:cNvSpPr/>
          <p:nvPr/>
        </p:nvSpPr>
        <p:spPr bwMode="auto">
          <a:xfrm>
            <a:off x="8083" y="3541681"/>
            <a:ext cx="1971935" cy="47140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a:solidFill>
                  <a:srgbClr val="0070C0"/>
                </a:solidFill>
              </a:rPr>
              <a:t>Thin Client IDEs</a:t>
            </a:r>
          </a:p>
        </p:txBody>
      </p:sp>
      <p:grpSp>
        <p:nvGrpSpPr>
          <p:cNvPr id="144" name="Group 143">
            <a:extLst>
              <a:ext uri="{FF2B5EF4-FFF2-40B4-BE49-F238E27FC236}">
                <a16:creationId xmlns:a16="http://schemas.microsoft.com/office/drawing/2014/main" id="{D0976C31-7ED1-4CC1-B427-A648BF46AE62}"/>
              </a:ext>
            </a:extLst>
          </p:cNvPr>
          <p:cNvGrpSpPr/>
          <p:nvPr/>
        </p:nvGrpSpPr>
        <p:grpSpPr>
          <a:xfrm>
            <a:off x="524643" y="2804282"/>
            <a:ext cx="999142" cy="918566"/>
            <a:chOff x="497783" y="3688384"/>
            <a:chExt cx="1213248" cy="1115406"/>
          </a:xfrm>
        </p:grpSpPr>
        <p:pic>
          <p:nvPicPr>
            <p:cNvPr id="145" name="Picture 79">
              <a:extLst>
                <a:ext uri="{FF2B5EF4-FFF2-40B4-BE49-F238E27FC236}">
                  <a16:creationId xmlns:a16="http://schemas.microsoft.com/office/drawing/2014/main" id="{BF8F544E-CE2D-42D7-BC01-AC2FBF1485D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97783" y="3688384"/>
              <a:ext cx="1213248" cy="1115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6" name="Picture 145">
              <a:extLst>
                <a:ext uri="{FF2B5EF4-FFF2-40B4-BE49-F238E27FC236}">
                  <a16:creationId xmlns:a16="http://schemas.microsoft.com/office/drawing/2014/main" id="{9F8229D8-967F-46E4-8C9F-8F4BD3E1963F}"/>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568892" y="3888643"/>
              <a:ext cx="1066892" cy="560881"/>
            </a:xfrm>
            <a:prstGeom prst="rect">
              <a:avLst/>
            </a:prstGeom>
          </p:spPr>
        </p:pic>
      </p:grpSp>
      <p:sp>
        <p:nvSpPr>
          <p:cNvPr id="148" name="Rectangle 147">
            <a:extLst>
              <a:ext uri="{FF2B5EF4-FFF2-40B4-BE49-F238E27FC236}">
                <a16:creationId xmlns:a16="http://schemas.microsoft.com/office/drawing/2014/main" id="{92542D7C-7BF4-464C-A93A-691E2D098134}"/>
              </a:ext>
            </a:extLst>
          </p:cNvPr>
          <p:cNvSpPr/>
          <p:nvPr/>
        </p:nvSpPr>
        <p:spPr bwMode="auto">
          <a:xfrm>
            <a:off x="2031095" y="2797799"/>
            <a:ext cx="1068067" cy="57242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a:solidFill>
                  <a:schemeClr val="tx1">
                    <a:lumMod val="75000"/>
                  </a:schemeClr>
                </a:solidFill>
              </a:rPr>
              <a:t>https://</a:t>
            </a:r>
          </a:p>
        </p:txBody>
      </p:sp>
      <p:cxnSp>
        <p:nvCxnSpPr>
          <p:cNvPr id="150" name="Connector: Elbow 149">
            <a:extLst>
              <a:ext uri="{FF2B5EF4-FFF2-40B4-BE49-F238E27FC236}">
                <a16:creationId xmlns:a16="http://schemas.microsoft.com/office/drawing/2014/main" id="{36DE5CFC-3296-46AE-8CF4-EB2FF58A25BE}"/>
              </a:ext>
            </a:extLst>
          </p:cNvPr>
          <p:cNvCxnSpPr>
            <a:cxnSpLocks/>
            <a:stCxn id="121" idx="3"/>
            <a:endCxn id="91" idx="0"/>
          </p:cNvCxnSpPr>
          <p:nvPr/>
        </p:nvCxnSpPr>
        <p:spPr>
          <a:xfrm>
            <a:off x="1558760" y="1973192"/>
            <a:ext cx="3791710" cy="67095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FC83D363-617F-4FD5-B69F-8B3E1E9FE749}"/>
              </a:ext>
            </a:extLst>
          </p:cNvPr>
          <p:cNvCxnSpPr>
            <a:cxnSpLocks/>
            <a:stCxn id="105" idx="6"/>
            <a:endCxn id="91" idx="4"/>
          </p:cNvCxnSpPr>
          <p:nvPr/>
        </p:nvCxnSpPr>
        <p:spPr>
          <a:xfrm flipV="1">
            <a:off x="4570170" y="3891013"/>
            <a:ext cx="780300" cy="75934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85A18ED8-E0ED-4D54-83EC-F0DEFE1BF12B}"/>
              </a:ext>
            </a:extLst>
          </p:cNvPr>
          <p:cNvCxnSpPr>
            <a:stCxn id="100" idx="6"/>
            <a:endCxn id="91" idx="4"/>
          </p:cNvCxnSpPr>
          <p:nvPr/>
        </p:nvCxnSpPr>
        <p:spPr>
          <a:xfrm flipV="1">
            <a:off x="4570170" y="3891013"/>
            <a:ext cx="780300" cy="192643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F44F3846-533B-476C-9D44-027E3756C4CC}"/>
              </a:ext>
            </a:extLst>
          </p:cNvPr>
          <p:cNvCxnSpPr>
            <a:stCxn id="129" idx="3"/>
            <a:endCxn id="100" idx="2"/>
          </p:cNvCxnSpPr>
          <p:nvPr/>
        </p:nvCxnSpPr>
        <p:spPr>
          <a:xfrm flipV="1">
            <a:off x="1561398" y="5817447"/>
            <a:ext cx="2089780" cy="3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358CDF29-1EFD-490D-9F08-F9DAA983B51C}"/>
              </a:ext>
            </a:extLst>
          </p:cNvPr>
          <p:cNvCxnSpPr>
            <a:stCxn id="137" idx="3"/>
            <a:endCxn id="105" idx="2"/>
          </p:cNvCxnSpPr>
          <p:nvPr/>
        </p:nvCxnSpPr>
        <p:spPr>
          <a:xfrm flipV="1">
            <a:off x="1536420" y="4650354"/>
            <a:ext cx="2114758"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52B7919B-AD4F-4C5E-9C83-1B33C2F1D8B7}"/>
              </a:ext>
            </a:extLst>
          </p:cNvPr>
          <p:cNvSpPr/>
          <p:nvPr/>
        </p:nvSpPr>
        <p:spPr bwMode="auto">
          <a:xfrm>
            <a:off x="2029253" y="4190858"/>
            <a:ext cx="1068067" cy="57242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a:solidFill>
                  <a:schemeClr val="tx1">
                    <a:lumMod val="75000"/>
                  </a:schemeClr>
                </a:solidFill>
              </a:rPr>
              <a:t>https://</a:t>
            </a:r>
          </a:p>
        </p:txBody>
      </p:sp>
      <p:cxnSp>
        <p:nvCxnSpPr>
          <p:cNvPr id="159" name="Connector: Elbow 158">
            <a:extLst>
              <a:ext uri="{FF2B5EF4-FFF2-40B4-BE49-F238E27FC236}">
                <a16:creationId xmlns:a16="http://schemas.microsoft.com/office/drawing/2014/main" id="{B89AED2E-A879-4DFC-9584-782A7C7A538C}"/>
              </a:ext>
            </a:extLst>
          </p:cNvPr>
          <p:cNvCxnSpPr>
            <a:cxnSpLocks/>
            <a:stCxn id="113" idx="6"/>
          </p:cNvCxnSpPr>
          <p:nvPr/>
        </p:nvCxnSpPr>
        <p:spPr>
          <a:xfrm>
            <a:off x="4570170" y="3263565"/>
            <a:ext cx="156866" cy="40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E0446FCC-0FAC-4FA8-BF7A-915598EFE9D7}"/>
              </a:ext>
            </a:extLst>
          </p:cNvPr>
          <p:cNvSpPr txBox="1"/>
          <p:nvPr/>
        </p:nvSpPr>
        <p:spPr>
          <a:xfrm>
            <a:off x="4596946" y="1768590"/>
            <a:ext cx="888064" cy="193899"/>
          </a:xfrm>
          <a:prstGeom prst="rect">
            <a:avLst/>
          </a:prstGeom>
          <a:noFill/>
        </p:spPr>
        <p:txBody>
          <a:bodyPr wrap="none" lIns="0" tIns="0" rIns="0" bIns="0" rtlCol="0">
            <a:spAutoFit/>
          </a:bodyPr>
          <a:lstStyle/>
          <a:p>
            <a:pPr>
              <a:lnSpc>
                <a:spcPct val="90000"/>
              </a:lnSpc>
              <a:spcAft>
                <a:spcPts val="600"/>
              </a:spcAft>
            </a:pPr>
            <a:r>
              <a:rPr lang="en-US" sz="1400">
                <a:solidFill>
                  <a:schemeClr val="bg1">
                    <a:lumMod val="65000"/>
                  </a:schemeClr>
                </a:solidFill>
              </a:rPr>
              <a:t>Edge Node</a:t>
            </a:r>
          </a:p>
        </p:txBody>
      </p:sp>
    </p:spTree>
    <p:extLst>
      <p:ext uri="{BB962C8B-B14F-4D97-AF65-F5344CB8AC3E}">
        <p14:creationId xmlns:p14="http://schemas.microsoft.com/office/powerpoint/2010/main" val="22511713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 Server on Spark scales to billions and TBs</a:t>
            </a:r>
          </a:p>
        </p:txBody>
      </p:sp>
      <p:sp>
        <p:nvSpPr>
          <p:cNvPr id="18" name="TextBox 17"/>
          <p:cNvSpPr txBox="1"/>
          <p:nvPr/>
        </p:nvSpPr>
        <p:spPr>
          <a:xfrm>
            <a:off x="305436" y="2580031"/>
            <a:ext cx="4404041" cy="2585323"/>
          </a:xfrm>
          <a:prstGeom prst="rect">
            <a:avLst/>
          </a:prstGeom>
          <a:noFill/>
        </p:spPr>
        <p:txBody>
          <a:bodyPr wrap="square" rtlCol="0">
            <a:spAutoFit/>
          </a:bodyPr>
          <a:lstStyle/>
          <a:p>
            <a:r>
              <a:rPr lang="en-US"/>
              <a:t>Configuration:</a:t>
            </a:r>
          </a:p>
          <a:p>
            <a:pPr marL="174862" indent="-174862">
              <a:buFont typeface="Arial" panose="020B0604020202020204" pitchFamily="34" charset="0"/>
              <a:buChar char="•"/>
            </a:pPr>
            <a:r>
              <a:rPr lang="en-US"/>
              <a:t>HDI cluster size: 100 nodes</a:t>
            </a:r>
          </a:p>
          <a:p>
            <a:pPr marL="174862" indent="-174862">
              <a:buFontTx/>
              <a:buChar char="-"/>
            </a:pPr>
            <a:r>
              <a:rPr lang="en-US"/>
              <a:t>Edge node: D14 V2 (16 cores, 112GB)</a:t>
            </a:r>
          </a:p>
          <a:p>
            <a:pPr marL="174862" indent="-174862">
              <a:buFontTx/>
              <a:buChar char="-"/>
            </a:pPr>
            <a:r>
              <a:rPr lang="en-US"/>
              <a:t>Worker Nodes: D12 (4 cores, 28GB)</a:t>
            </a:r>
          </a:p>
          <a:p>
            <a:pPr marL="174862" indent="-174862">
              <a:buFont typeface="Arial" panose="020B0604020202020204" pitchFamily="34" charset="0"/>
              <a:buChar char="•"/>
            </a:pPr>
            <a:r>
              <a:rPr lang="en-US"/>
              <a:t>Dataset: NYC Taxi dataset, filtered, transformed, and duplicated</a:t>
            </a:r>
          </a:p>
          <a:p>
            <a:pPr marL="174862" indent="-174862">
              <a:buFont typeface="Arial" panose="020B0604020202020204" pitchFamily="34" charset="0"/>
              <a:buChar char="•"/>
            </a:pPr>
            <a:r>
              <a:rPr lang="en-US"/>
              <a:t>Number of columns: 19</a:t>
            </a:r>
          </a:p>
          <a:p>
            <a:pPr marL="174862" indent="-174862">
              <a:buFont typeface="Arial" panose="020B0604020202020204" pitchFamily="34" charset="0"/>
              <a:buChar char="•"/>
            </a:pPr>
            <a:r>
              <a:rPr lang="en-US"/>
              <a:t>Format: CSV</a:t>
            </a:r>
          </a:p>
          <a:p>
            <a:pPr marL="174862" indent="-174862">
              <a:buFont typeface="Arial" panose="020B0604020202020204" pitchFamily="34" charset="0"/>
              <a:buChar char="•"/>
            </a:pPr>
            <a:r>
              <a:rPr lang="en-US" err="1"/>
              <a:t>fs.azure.selfthrottling.read.factor</a:t>
            </a:r>
            <a:r>
              <a:rPr lang="en-US"/>
              <a:t>=1</a:t>
            </a:r>
          </a:p>
        </p:txBody>
      </p:sp>
      <p:grpSp>
        <p:nvGrpSpPr>
          <p:cNvPr id="7" name="Group 6"/>
          <p:cNvGrpSpPr/>
          <p:nvPr/>
        </p:nvGrpSpPr>
        <p:grpSpPr>
          <a:xfrm>
            <a:off x="4846637" y="2090012"/>
            <a:ext cx="6968045" cy="3918392"/>
            <a:chOff x="274639" y="1212849"/>
            <a:chExt cx="6968045" cy="3918392"/>
          </a:xfrm>
        </p:grpSpPr>
        <p:graphicFrame>
          <p:nvGraphicFramePr>
            <p:cNvPr id="17" name="Chart 16"/>
            <p:cNvGraphicFramePr>
              <a:graphicFrameLocks/>
            </p:cNvGraphicFramePr>
            <p:nvPr>
              <p:extLst/>
            </p:nvPr>
          </p:nvGraphicFramePr>
          <p:xfrm>
            <a:off x="274639" y="1212849"/>
            <a:ext cx="6968045" cy="391839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5059997" y="2588622"/>
              <a:ext cx="1554480" cy="813816"/>
            </a:xfrm>
            <a:prstGeom prst="rect">
              <a:avLst/>
            </a:prstGeom>
            <a:noFill/>
          </p:spPr>
          <p:txBody>
            <a:bodyPr wrap="square" lIns="182880" tIns="146304" rIns="182880" bIns="146304" rtlCol="0">
              <a:noAutofit/>
            </a:bodyPr>
            <a:lstStyle/>
            <a:p>
              <a:pPr>
                <a:lnSpc>
                  <a:spcPct val="90000"/>
                </a:lnSpc>
                <a:spcAft>
                  <a:spcPts val="2400"/>
                </a:spcAft>
                <a:buClr>
                  <a:srgbClr val="A80000"/>
                </a:buClr>
              </a:pPr>
              <a:r>
                <a:rPr lang="en-US">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2.2 TB</a:t>
              </a:r>
            </a:p>
          </p:txBody>
        </p:sp>
        <p:cxnSp>
          <p:nvCxnSpPr>
            <p:cNvPr id="5" name="Straight Arrow Connector 4"/>
            <p:cNvCxnSpPr>
              <a:cxnSpLocks/>
              <a:stCxn id="2" idx="0"/>
            </p:cNvCxnSpPr>
            <p:nvPr/>
          </p:nvCxnSpPr>
          <p:spPr>
            <a:xfrm flipV="1">
              <a:off x="5837237" y="2235592"/>
              <a:ext cx="322150" cy="35303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895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212850"/>
            <a:ext cx="11887200" cy="2025650"/>
          </a:xfrm>
        </p:spPr>
        <p:txBody>
          <a:bodyPr/>
          <a:lstStyle/>
          <a:p>
            <a:endParaRPr lang="en-US"/>
          </a:p>
          <a:p>
            <a:endParaRPr lang="en-US"/>
          </a:p>
        </p:txBody>
      </p:sp>
      <p:sp>
        <p:nvSpPr>
          <p:cNvPr id="2" name="Title 1"/>
          <p:cNvSpPr>
            <a:spLocks noGrp="1"/>
          </p:cNvSpPr>
          <p:nvPr>
            <p:ph type="title"/>
          </p:nvPr>
        </p:nvSpPr>
        <p:spPr/>
        <p:txBody>
          <a:bodyPr/>
          <a:lstStyle/>
          <a:p>
            <a:r>
              <a:rPr lang="en-US"/>
              <a:t>R &amp; Spark Compared to R &amp; MapReduce</a:t>
            </a:r>
          </a:p>
        </p:txBody>
      </p:sp>
      <p:sp>
        <p:nvSpPr>
          <p:cNvPr id="5" name="TextBox 4"/>
          <p:cNvSpPr txBox="1"/>
          <p:nvPr/>
        </p:nvSpPr>
        <p:spPr>
          <a:xfrm>
            <a:off x="9633897" y="5653622"/>
            <a:ext cx="2677349" cy="1102586"/>
          </a:xfrm>
          <a:prstGeom prst="rect">
            <a:avLst/>
          </a:prstGeom>
          <a:noFill/>
        </p:spPr>
        <p:txBody>
          <a:bodyPr wrap="square" rtlCol="0">
            <a:spAutoFit/>
          </a:bodyPr>
          <a:lstStyle/>
          <a:p>
            <a:r>
              <a:rPr lang="en-US" sz="1071"/>
              <a:t>Configuration:</a:t>
            </a:r>
          </a:p>
          <a:p>
            <a:pPr marL="174862" indent="-174862">
              <a:buFont typeface="Arial" panose="020B0604020202020204" pitchFamily="34" charset="0"/>
              <a:buChar char="•"/>
            </a:pPr>
            <a:r>
              <a:rPr lang="en-US" sz="1071"/>
              <a:t>HDI cluster size: 5 nodes</a:t>
            </a:r>
          </a:p>
          <a:p>
            <a:pPr marL="174862" indent="-174862">
              <a:buFontTx/>
              <a:buChar char="-"/>
            </a:pPr>
            <a:r>
              <a:rPr lang="en-US" sz="1071"/>
              <a:t>Edge node:D14 V2 (16 cores, 112GB)</a:t>
            </a:r>
          </a:p>
          <a:p>
            <a:pPr marL="174862" indent="-174862">
              <a:buFontTx/>
              <a:buChar char="-"/>
            </a:pPr>
            <a:r>
              <a:rPr lang="en-US" sz="1071"/>
              <a:t>Worker Nodes: D12 (4 cores, 28GB)</a:t>
            </a:r>
          </a:p>
          <a:p>
            <a:pPr marL="174862" indent="-174862">
              <a:buFont typeface="Arial" panose="020B0604020202020204" pitchFamily="34" charset="0"/>
              <a:buChar char="•"/>
            </a:pPr>
            <a:r>
              <a:rPr lang="en-US" sz="1071"/>
              <a:t>Dataset: Airlines dataset</a:t>
            </a:r>
          </a:p>
          <a:p>
            <a:pPr marL="174862" indent="-174862">
              <a:buFont typeface="Arial" panose="020B0604020202020204" pitchFamily="34" charset="0"/>
              <a:buChar char="•"/>
            </a:pPr>
            <a:r>
              <a:rPr lang="en-US" sz="1071"/>
              <a:t>Number of columns: 44</a:t>
            </a:r>
            <a:endParaRPr lang="en-US" sz="1836"/>
          </a:p>
        </p:txBody>
      </p:sp>
      <p:graphicFrame>
        <p:nvGraphicFramePr>
          <p:cNvPr id="9" name="Chart 8"/>
          <p:cNvGraphicFramePr>
            <a:graphicFrameLocks/>
          </p:cNvGraphicFramePr>
          <p:nvPr>
            <p:extLst/>
          </p:nvPr>
        </p:nvGraphicFramePr>
        <p:xfrm>
          <a:off x="711992" y="1913779"/>
          <a:ext cx="8262768" cy="453284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8437056" y="5386804"/>
            <a:ext cx="1183360" cy="270285"/>
          </a:xfrm>
          <a:prstGeom prst="rect">
            <a:avLst/>
          </a:prstGeom>
          <a:noFill/>
        </p:spPr>
        <p:txBody>
          <a:bodyPr wrap="square" rtlCol="0">
            <a:spAutoFit/>
          </a:bodyPr>
          <a:lstStyle/>
          <a:p>
            <a:r>
              <a:rPr lang="en-US" sz="1122"/>
              <a:t>Local compute</a:t>
            </a:r>
            <a:endParaRPr lang="en-US" sz="1836"/>
          </a:p>
        </p:txBody>
      </p:sp>
      <p:sp>
        <p:nvSpPr>
          <p:cNvPr id="11" name="TextBox 10"/>
          <p:cNvSpPr txBox="1"/>
          <p:nvPr/>
        </p:nvSpPr>
        <p:spPr>
          <a:xfrm>
            <a:off x="7959755" y="5008243"/>
            <a:ext cx="954601" cy="270285"/>
          </a:xfrm>
          <a:prstGeom prst="rect">
            <a:avLst/>
          </a:prstGeom>
          <a:noFill/>
        </p:spPr>
        <p:txBody>
          <a:bodyPr wrap="square" rtlCol="0">
            <a:spAutoFit/>
          </a:bodyPr>
          <a:lstStyle/>
          <a:p>
            <a:r>
              <a:rPr lang="en-US" sz="1122"/>
              <a:t>MapReduce</a:t>
            </a:r>
            <a:endParaRPr lang="en-US" sz="1836"/>
          </a:p>
        </p:txBody>
      </p:sp>
      <p:sp>
        <p:nvSpPr>
          <p:cNvPr id="12" name="TextBox 11"/>
          <p:cNvSpPr txBox="1"/>
          <p:nvPr/>
        </p:nvSpPr>
        <p:spPr>
          <a:xfrm>
            <a:off x="8582449" y="2574138"/>
            <a:ext cx="814411" cy="270285"/>
          </a:xfrm>
          <a:prstGeom prst="rect">
            <a:avLst/>
          </a:prstGeom>
          <a:noFill/>
        </p:spPr>
        <p:txBody>
          <a:bodyPr wrap="square" rtlCol="0">
            <a:spAutoFit/>
          </a:bodyPr>
          <a:lstStyle/>
          <a:p>
            <a:r>
              <a:rPr lang="en-US" sz="1122">
                <a:solidFill>
                  <a:srgbClr val="00B050"/>
                </a:solidFill>
              </a:rPr>
              <a:t>  Spark</a:t>
            </a:r>
            <a:endParaRPr lang="en-US" sz="1836">
              <a:solidFill>
                <a:srgbClr val="00B050"/>
              </a:solidFill>
            </a:endParaRPr>
          </a:p>
        </p:txBody>
      </p:sp>
      <p:sp>
        <p:nvSpPr>
          <p:cNvPr id="14" name="TextBox 13"/>
          <p:cNvSpPr txBox="1"/>
          <p:nvPr/>
        </p:nvSpPr>
        <p:spPr>
          <a:xfrm>
            <a:off x="8819379" y="3513711"/>
            <a:ext cx="2657137" cy="960263"/>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accent2"/>
                </a:solidFill>
              </a:rPr>
              <a:t>6x Faster than MapReduce</a:t>
            </a:r>
          </a:p>
        </p:txBody>
      </p:sp>
      <p:cxnSp>
        <p:nvCxnSpPr>
          <p:cNvPr id="6" name="Straight Arrow Connector 5"/>
          <p:cNvCxnSpPr/>
          <p:nvPr/>
        </p:nvCxnSpPr>
        <p:spPr>
          <a:xfrm>
            <a:off x="8706338" y="2881749"/>
            <a:ext cx="0" cy="2069904"/>
          </a:xfrm>
          <a:prstGeom prst="straightConnector1">
            <a:avLst/>
          </a:prstGeom>
          <a:ln w="38100">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87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212850"/>
            <a:ext cx="11887200" cy="2025650"/>
          </a:xfrm>
        </p:spPr>
        <p:txBody>
          <a:bodyPr/>
          <a:lstStyle/>
          <a:p>
            <a:endParaRPr lang="en-US"/>
          </a:p>
          <a:p>
            <a:endParaRPr lang="en-US"/>
          </a:p>
        </p:txBody>
      </p:sp>
      <p:sp>
        <p:nvSpPr>
          <p:cNvPr id="2" name="Title 1"/>
          <p:cNvSpPr>
            <a:spLocks noGrp="1"/>
          </p:cNvSpPr>
          <p:nvPr>
            <p:ph type="title"/>
          </p:nvPr>
        </p:nvSpPr>
        <p:spPr/>
        <p:txBody>
          <a:bodyPr/>
          <a:lstStyle/>
          <a:p>
            <a:r>
              <a:rPr lang="en-US"/>
              <a:t>R &amp; Spark Compared to Open Source R</a:t>
            </a:r>
          </a:p>
        </p:txBody>
      </p:sp>
      <p:graphicFrame>
        <p:nvGraphicFramePr>
          <p:cNvPr id="4" name="Chart 3"/>
          <p:cNvGraphicFramePr>
            <a:graphicFrameLocks/>
          </p:cNvGraphicFramePr>
          <p:nvPr>
            <p:extLst/>
          </p:nvPr>
        </p:nvGraphicFramePr>
        <p:xfrm>
          <a:off x="855768" y="2454219"/>
          <a:ext cx="8066201" cy="384571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053791" y="3117522"/>
            <a:ext cx="1948240" cy="446397"/>
          </a:xfrm>
          <a:prstGeom prst="rect">
            <a:avLst/>
          </a:prstGeom>
          <a:noFill/>
        </p:spPr>
        <p:txBody>
          <a:bodyPr wrap="square" rtlCol="0">
            <a:spAutoFit/>
          </a:bodyPr>
          <a:lstStyle/>
          <a:p>
            <a:r>
              <a:rPr lang="en-US" sz="1122">
                <a:solidFill>
                  <a:srgbClr val="00B050"/>
                </a:solidFill>
              </a:rPr>
              <a:t>rxLogit in HDInsight</a:t>
            </a:r>
          </a:p>
          <a:p>
            <a:r>
              <a:rPr lang="en-US" sz="1122">
                <a:solidFill>
                  <a:srgbClr val="00B050"/>
                </a:solidFill>
              </a:rPr>
              <a:t>(Spark CC)</a:t>
            </a:r>
            <a:endParaRPr lang="en-US" sz="1836">
              <a:solidFill>
                <a:srgbClr val="00B050"/>
              </a:solidFill>
            </a:endParaRPr>
          </a:p>
        </p:txBody>
      </p:sp>
      <p:sp>
        <p:nvSpPr>
          <p:cNvPr id="9" name="TextBox 8"/>
          <p:cNvSpPr txBox="1"/>
          <p:nvPr/>
        </p:nvSpPr>
        <p:spPr>
          <a:xfrm>
            <a:off x="8116984" y="5510458"/>
            <a:ext cx="1139985" cy="270285"/>
          </a:xfrm>
          <a:prstGeom prst="rect">
            <a:avLst/>
          </a:prstGeom>
          <a:noFill/>
        </p:spPr>
        <p:txBody>
          <a:bodyPr wrap="square" rtlCol="0">
            <a:spAutoFit/>
          </a:bodyPr>
          <a:lstStyle/>
          <a:p>
            <a:r>
              <a:rPr lang="en-US" sz="1122">
                <a:solidFill>
                  <a:srgbClr val="FF0000"/>
                </a:solidFill>
              </a:rPr>
              <a:t>CRAN R glm</a:t>
            </a:r>
            <a:endParaRPr lang="en-US" sz="1836">
              <a:solidFill>
                <a:srgbClr val="FF0000"/>
              </a:solidFill>
            </a:endParaRPr>
          </a:p>
        </p:txBody>
      </p:sp>
      <p:sp>
        <p:nvSpPr>
          <p:cNvPr id="12" name="TextBox 11"/>
          <p:cNvSpPr txBox="1"/>
          <p:nvPr/>
        </p:nvSpPr>
        <p:spPr>
          <a:xfrm>
            <a:off x="9579062" y="5643867"/>
            <a:ext cx="2677349" cy="1102586"/>
          </a:xfrm>
          <a:prstGeom prst="rect">
            <a:avLst/>
          </a:prstGeom>
          <a:noFill/>
        </p:spPr>
        <p:txBody>
          <a:bodyPr wrap="square" rtlCol="0">
            <a:spAutoFit/>
          </a:bodyPr>
          <a:lstStyle/>
          <a:p>
            <a:r>
              <a:rPr lang="en-US" sz="1071"/>
              <a:t>Configuration:</a:t>
            </a:r>
          </a:p>
          <a:p>
            <a:pPr marL="174862" indent="-174862">
              <a:buFont typeface="Arial" panose="020B0604020202020204" pitchFamily="34" charset="0"/>
              <a:buChar char="•"/>
            </a:pPr>
            <a:r>
              <a:rPr lang="en-US" sz="1071"/>
              <a:t>HDI cluster size: 5 nodes</a:t>
            </a:r>
          </a:p>
          <a:p>
            <a:pPr marL="174862" indent="-174862">
              <a:buFontTx/>
              <a:buChar char="-"/>
            </a:pPr>
            <a:r>
              <a:rPr lang="en-US" sz="1071"/>
              <a:t>Edge node:D14 V2 (16 cores, 112GB)</a:t>
            </a:r>
          </a:p>
          <a:p>
            <a:pPr marL="174862" indent="-174862">
              <a:buFontTx/>
              <a:buChar char="-"/>
            </a:pPr>
            <a:r>
              <a:rPr lang="en-US" sz="1071"/>
              <a:t>Worker Nodes: D12 (4 cores, 28GB)</a:t>
            </a:r>
          </a:p>
          <a:p>
            <a:pPr marL="174862" indent="-174862">
              <a:buFont typeface="Arial" panose="020B0604020202020204" pitchFamily="34" charset="0"/>
              <a:buChar char="•"/>
            </a:pPr>
            <a:r>
              <a:rPr lang="en-US" sz="1071"/>
              <a:t>Dataset: Airlines dataset (text format)</a:t>
            </a:r>
          </a:p>
          <a:p>
            <a:pPr marL="174862" indent="-174862">
              <a:buFont typeface="Arial" panose="020B0604020202020204" pitchFamily="34" charset="0"/>
              <a:buChar char="•"/>
            </a:pPr>
            <a:r>
              <a:rPr lang="en-US" sz="1071"/>
              <a:t>Number of columns: 44</a:t>
            </a:r>
            <a:endParaRPr lang="en-US" sz="1836"/>
          </a:p>
        </p:txBody>
      </p:sp>
      <p:sp>
        <p:nvSpPr>
          <p:cNvPr id="11" name="TextBox 10"/>
          <p:cNvSpPr txBox="1"/>
          <p:nvPr/>
        </p:nvSpPr>
        <p:spPr>
          <a:xfrm>
            <a:off x="8686976" y="3724658"/>
            <a:ext cx="2657137" cy="1625060"/>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accent2"/>
                </a:solidFill>
              </a:rPr>
              <a:t>5 Spark Nodes is 122X Faster than Single CRAN R for GLM</a:t>
            </a:r>
          </a:p>
        </p:txBody>
      </p:sp>
      <p:cxnSp>
        <p:nvCxnSpPr>
          <p:cNvPr id="13" name="Straight Arrow Connector 12"/>
          <p:cNvCxnSpPr/>
          <p:nvPr/>
        </p:nvCxnSpPr>
        <p:spPr>
          <a:xfrm>
            <a:off x="7987323" y="3439022"/>
            <a:ext cx="0" cy="2069904"/>
          </a:xfrm>
          <a:prstGeom prst="straightConnector1">
            <a:avLst/>
          </a:prstGeom>
          <a:ln w="38100">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2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745915"/>
          </a:xfrm>
        </p:spPr>
        <p:txBody>
          <a:bodyPr/>
          <a:lstStyle/>
          <a:p>
            <a:r>
              <a:rPr lang="en-US"/>
              <a:t>Higher Utilization</a:t>
            </a:r>
          </a:p>
          <a:p>
            <a:pPr lvl="1"/>
            <a:r>
              <a:rPr lang="en-US"/>
              <a:t>5x MapReduce on Similar Hardware</a:t>
            </a:r>
          </a:p>
          <a:p>
            <a:r>
              <a:rPr lang="en-US"/>
              <a:t>Resource Management Flexibility</a:t>
            </a:r>
          </a:p>
          <a:p>
            <a:pPr lvl="1"/>
            <a:r>
              <a:rPr lang="en-US"/>
              <a:t>Multiple Spark clusters per Hadoop cluster</a:t>
            </a:r>
          </a:p>
          <a:p>
            <a:r>
              <a:rPr lang="en-US"/>
              <a:t>Best of open source R, Apache &amp; Microsoft</a:t>
            </a:r>
          </a:p>
          <a:p>
            <a:pPr lvl="1"/>
            <a:r>
              <a:rPr lang="en-US"/>
              <a:t>R + CRAN</a:t>
            </a:r>
          </a:p>
          <a:p>
            <a:pPr lvl="1"/>
            <a:r>
              <a:rPr lang="en-US"/>
              <a:t>R Server Parallel Algorithms (ScaleR &amp; MicrosoftML)</a:t>
            </a:r>
          </a:p>
          <a:p>
            <a:pPr lvl="1"/>
            <a:r>
              <a:rPr lang="en-US"/>
              <a:t>Web Services Deployment (</a:t>
            </a:r>
            <a:r>
              <a:rPr lang="en-US" err="1"/>
              <a:t>MRSDeploy</a:t>
            </a:r>
            <a:r>
              <a:rPr lang="en-US"/>
              <a:t>)</a:t>
            </a:r>
          </a:p>
          <a:p>
            <a:pPr lvl="1"/>
            <a:r>
              <a:rPr lang="en-US"/>
              <a:t>Plus:  SparklyR library to access Spark, MLLIB &amp; other services</a:t>
            </a:r>
          </a:p>
          <a:p>
            <a:pPr lvl="1"/>
            <a:r>
              <a:rPr lang="en-US"/>
              <a:t>Plus:  Third Party Ecosystem on Spark</a:t>
            </a:r>
          </a:p>
        </p:txBody>
      </p:sp>
      <p:sp>
        <p:nvSpPr>
          <p:cNvPr id="2" name="Title 1"/>
          <p:cNvSpPr>
            <a:spLocks noGrp="1"/>
          </p:cNvSpPr>
          <p:nvPr>
            <p:ph type="title"/>
          </p:nvPr>
        </p:nvSpPr>
        <p:spPr/>
        <p:txBody>
          <a:bodyPr/>
          <a:lstStyle/>
          <a:p>
            <a:r>
              <a:rPr lang="en-US"/>
              <a:t>R Server &amp; Spark Additional Advantages</a:t>
            </a:r>
          </a:p>
        </p:txBody>
      </p:sp>
    </p:spTree>
    <p:extLst>
      <p:ext uri="{BB962C8B-B14F-4D97-AF65-F5344CB8AC3E}">
        <p14:creationId xmlns:p14="http://schemas.microsoft.com/office/powerpoint/2010/main" val="6510305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189"/>
          <p:cNvSpPr/>
          <p:nvPr/>
        </p:nvSpPr>
        <p:spPr bwMode="auto">
          <a:xfrm>
            <a:off x="7589838" y="0"/>
            <a:ext cx="4846637" cy="699452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txBox="1">
            <a:spLocks/>
          </p:cNvSpPr>
          <p:nvPr/>
        </p:nvSpPr>
        <p:spPr>
          <a:xfrm>
            <a:off x="231096" y="295275"/>
            <a:ext cx="1153169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a:solidFill>
                <a:schemeClr val="tx1"/>
              </a:solidFill>
            </a:endParaRPr>
          </a:p>
        </p:txBody>
      </p:sp>
      <p:sp>
        <p:nvSpPr>
          <p:cNvPr id="195" name="Rectangle 194"/>
          <p:cNvSpPr/>
          <p:nvPr/>
        </p:nvSpPr>
        <p:spPr bwMode="auto">
          <a:xfrm>
            <a:off x="2096926" y="2125663"/>
            <a:ext cx="5195414" cy="1423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9735">
                      <a:schemeClr val="tx1"/>
                    </a:gs>
                    <a:gs pos="37000">
                      <a:schemeClr val="tx1"/>
                    </a:gs>
                  </a:gsLst>
                  <a:lin ang="5400000" scaled="0"/>
                </a:gradFill>
                <a:ea typeface="Segoe UI" pitchFamily="34" charset="0"/>
                <a:cs typeface="Segoe UI" pitchFamily="34" charset="0"/>
              </a:rPr>
              <a:t>10x–50x faster analytics performance with parallelization and in-cluster execution</a:t>
            </a:r>
          </a:p>
        </p:txBody>
      </p:sp>
      <p:sp>
        <p:nvSpPr>
          <p:cNvPr id="196" name="Rectangle 195"/>
          <p:cNvSpPr/>
          <p:nvPr/>
        </p:nvSpPr>
        <p:spPr bwMode="auto">
          <a:xfrm>
            <a:off x="2096926" y="3608456"/>
            <a:ext cx="5195414" cy="1423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9735">
                      <a:schemeClr val="tx1"/>
                    </a:gs>
                    <a:gs pos="37000">
                      <a:schemeClr val="tx1"/>
                    </a:gs>
                  </a:gsLst>
                  <a:lin ang="5400000" scaled="0"/>
                </a:gradFill>
                <a:ea typeface="Segoe UI" pitchFamily="34" charset="0"/>
                <a:cs typeface="Segoe UI" pitchFamily="34" charset="0"/>
              </a:rPr>
              <a:t>Work with data within the data lake </a:t>
            </a:r>
          </a:p>
          <a:p>
            <a:pPr defTabSz="932472" fontAlgn="base">
              <a:lnSpc>
                <a:spcPct val="90000"/>
              </a:lnSpc>
              <a:spcBef>
                <a:spcPts val="600"/>
              </a:spcBef>
              <a:spcAft>
                <a:spcPct val="0"/>
              </a:spcAft>
            </a:pPr>
            <a:r>
              <a:rPr lang="en-US" sz="2000">
                <a:gradFill>
                  <a:gsLst>
                    <a:gs pos="9735">
                      <a:schemeClr val="tx1"/>
                    </a:gs>
                    <a:gs pos="37000">
                      <a:schemeClr val="tx1"/>
                    </a:gs>
                  </a:gsLst>
                  <a:lin ang="5400000" scaled="0"/>
                </a:gradFill>
                <a:ea typeface="Segoe UI" pitchFamily="34" charset="0"/>
                <a:cs typeface="Segoe UI" pitchFamily="34" charset="0"/>
              </a:rPr>
              <a:t>Reduce data movement and duplication</a:t>
            </a:r>
          </a:p>
        </p:txBody>
      </p:sp>
      <p:sp>
        <p:nvSpPr>
          <p:cNvPr id="197" name="Rectangle 196"/>
          <p:cNvSpPr/>
          <p:nvPr/>
        </p:nvSpPr>
        <p:spPr bwMode="auto">
          <a:xfrm>
            <a:off x="2098656" y="5091250"/>
            <a:ext cx="5195414" cy="1423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9735">
                      <a:schemeClr val="tx1"/>
                    </a:gs>
                    <a:gs pos="37000">
                      <a:schemeClr val="tx1"/>
                    </a:gs>
                  </a:gsLst>
                  <a:lin ang="5400000" scaled="0"/>
                </a:gradFill>
                <a:ea typeface="Segoe UI" pitchFamily="34" charset="0"/>
                <a:cs typeface="Segoe UI" pitchFamily="34" charset="0"/>
              </a:rPr>
              <a:t>Rapid deployment in a managed cloud service. Use computation resources </a:t>
            </a:r>
            <a:br>
              <a:rPr lang="en-US" sz="2000">
                <a:gradFill>
                  <a:gsLst>
                    <a:gs pos="9735">
                      <a:schemeClr val="tx1"/>
                    </a:gs>
                    <a:gs pos="37000">
                      <a:schemeClr val="tx1"/>
                    </a:gs>
                  </a:gsLst>
                  <a:lin ang="5400000" scaled="0"/>
                </a:gradFill>
                <a:ea typeface="Segoe UI" pitchFamily="34" charset="0"/>
                <a:cs typeface="Segoe UI" pitchFamily="34" charset="0"/>
              </a:rPr>
            </a:br>
            <a:r>
              <a:rPr lang="en-US" sz="2000">
                <a:gradFill>
                  <a:gsLst>
                    <a:gs pos="9735">
                      <a:schemeClr val="tx1"/>
                    </a:gs>
                    <a:gs pos="37000">
                      <a:schemeClr val="tx1"/>
                    </a:gs>
                  </a:gsLst>
                  <a:lin ang="5400000" scaled="0"/>
                </a:gradFill>
                <a:ea typeface="Segoe UI" pitchFamily="34" charset="0"/>
                <a:cs typeface="Segoe UI" pitchFamily="34" charset="0"/>
              </a:rPr>
              <a:t>more efficiently</a:t>
            </a:r>
          </a:p>
        </p:txBody>
      </p:sp>
      <p:sp>
        <p:nvSpPr>
          <p:cNvPr id="198" name="Rectangle 197"/>
          <p:cNvSpPr/>
          <p:nvPr/>
        </p:nvSpPr>
        <p:spPr bwMode="auto">
          <a:xfrm>
            <a:off x="287721" y="2125663"/>
            <a:ext cx="1822286" cy="1423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9" name="Rectangle 198"/>
          <p:cNvSpPr/>
          <p:nvPr/>
        </p:nvSpPr>
        <p:spPr bwMode="auto">
          <a:xfrm>
            <a:off x="287721" y="3615861"/>
            <a:ext cx="1822286" cy="141644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0" name="Rectangle 199"/>
          <p:cNvSpPr/>
          <p:nvPr/>
        </p:nvSpPr>
        <p:spPr bwMode="auto">
          <a:xfrm>
            <a:off x="274640" y="5091250"/>
            <a:ext cx="1822286" cy="1423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3" name="Freeform 26"/>
          <p:cNvSpPr/>
          <p:nvPr/>
        </p:nvSpPr>
        <p:spPr bwMode="auto">
          <a:xfrm>
            <a:off x="756722" y="5670795"/>
            <a:ext cx="864631" cy="433707"/>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3" name="Rectangle 192"/>
          <p:cNvSpPr/>
          <p:nvPr/>
        </p:nvSpPr>
        <p:spPr bwMode="auto">
          <a:xfrm>
            <a:off x="7589837" y="5183140"/>
            <a:ext cx="4846637" cy="1181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spAutoFit/>
          </a:bodyPr>
          <a:lstStyle/>
          <a:p>
            <a:pPr algn="ctr" defTabSz="932472" fontAlgn="base">
              <a:lnSpc>
                <a:spcPct val="90000"/>
              </a:lnSpc>
              <a:spcBef>
                <a:spcPct val="0"/>
              </a:spcBef>
              <a:spcAft>
                <a:spcPct val="0"/>
              </a:spcAft>
            </a:pPr>
            <a:r>
              <a:rPr lang="en-US" sz="3200">
                <a:gradFill>
                  <a:gsLst>
                    <a:gs pos="3540">
                      <a:schemeClr val="tx1"/>
                    </a:gs>
                    <a:gs pos="27434">
                      <a:schemeClr val="tx1"/>
                    </a:gs>
                  </a:gsLst>
                  <a:lin ang="5400000" scaled="0"/>
                </a:gradFill>
                <a:latin typeface="+mj-lt"/>
                <a:ea typeface="Segoe UI" pitchFamily="34" charset="0"/>
                <a:cs typeface="Segoe UI" pitchFamily="34" charset="0"/>
              </a:rPr>
              <a:t>R Server for Hadoop/Spark</a:t>
            </a:r>
          </a:p>
        </p:txBody>
      </p:sp>
      <p:sp>
        <p:nvSpPr>
          <p:cNvPr id="101" name="Freeform 26"/>
          <p:cNvSpPr/>
          <p:nvPr/>
        </p:nvSpPr>
        <p:spPr bwMode="auto">
          <a:xfrm>
            <a:off x="9233577" y="2080622"/>
            <a:ext cx="1649646" cy="847378"/>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a:t>HDInsight:</a:t>
            </a:r>
            <a:br>
              <a:rPr lang="en-US"/>
            </a:br>
            <a:r>
              <a:rPr lang="en-US" sz="3600"/>
              <a:t>R Server Option takes R Analytics to Spark in the Cloud</a:t>
            </a:r>
            <a:endParaRPr lang="en-US"/>
          </a:p>
        </p:txBody>
      </p:sp>
      <p:grpSp>
        <p:nvGrpSpPr>
          <p:cNvPr id="14" name="Group 10"/>
          <p:cNvGrpSpPr>
            <a:grpSpLocks noChangeAspect="1"/>
          </p:cNvGrpSpPr>
          <p:nvPr/>
        </p:nvGrpSpPr>
        <p:grpSpPr bwMode="auto">
          <a:xfrm rot="16200000">
            <a:off x="9895682" y="3185961"/>
            <a:ext cx="325437" cy="368300"/>
            <a:chOff x="6235" y="2091"/>
            <a:chExt cx="205" cy="232"/>
          </a:xfrm>
        </p:grpSpPr>
        <p:sp>
          <p:nvSpPr>
            <p:cNvPr id="16" name="Line 11"/>
            <p:cNvSpPr>
              <a:spLocks noChangeShapeType="1"/>
            </p:cNvSpPr>
            <p:nvPr/>
          </p:nvSpPr>
          <p:spPr bwMode="auto">
            <a:xfrm>
              <a:off x="6235" y="2169"/>
              <a:ext cx="145" cy="0"/>
            </a:xfrm>
            <a:prstGeom prst="line">
              <a:avLst/>
            </a:prstGeom>
            <a:noFill/>
            <a:ln w="381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p:nvSpPr>
          <p:spPr bwMode="auto">
            <a:xfrm>
              <a:off x="6303" y="2091"/>
              <a:ext cx="77" cy="232"/>
            </a:xfrm>
            <a:custGeom>
              <a:avLst/>
              <a:gdLst>
                <a:gd name="T0" fmla="*/ 0 w 77"/>
                <a:gd name="T1" fmla="*/ 0 h 232"/>
                <a:gd name="T2" fmla="*/ 77 w 77"/>
                <a:gd name="T3" fmla="*/ 78 h 232"/>
                <a:gd name="T4" fmla="*/ 0 w 77"/>
                <a:gd name="T5" fmla="*/ 155 h 232"/>
                <a:gd name="T6" fmla="*/ 77 w 77"/>
                <a:gd name="T7" fmla="*/ 232 h 232"/>
              </a:gdLst>
              <a:ahLst/>
              <a:cxnLst>
                <a:cxn ang="0">
                  <a:pos x="T0" y="T1"/>
                </a:cxn>
                <a:cxn ang="0">
                  <a:pos x="T2" y="T3"/>
                </a:cxn>
                <a:cxn ang="0">
                  <a:pos x="T4" y="T5"/>
                </a:cxn>
                <a:cxn ang="0">
                  <a:pos x="T6" y="T7"/>
                </a:cxn>
              </a:cxnLst>
              <a:rect l="0" t="0" r="r" b="b"/>
              <a:pathLst>
                <a:path w="77" h="232">
                  <a:moveTo>
                    <a:pt x="0" y="0"/>
                  </a:moveTo>
                  <a:lnTo>
                    <a:pt x="77" y="78"/>
                  </a:lnTo>
                  <a:lnTo>
                    <a:pt x="0" y="155"/>
                  </a:lnTo>
                  <a:lnTo>
                    <a:pt x="77" y="232"/>
                  </a:lnTo>
                </a:path>
              </a:pathLst>
            </a:cu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p:cNvSpPr>
              <a:spLocks noChangeShapeType="1"/>
            </p:cNvSpPr>
            <p:nvPr/>
          </p:nvSpPr>
          <p:spPr bwMode="auto">
            <a:xfrm flipH="1">
              <a:off x="6312" y="2246"/>
              <a:ext cx="128" cy="0"/>
            </a:xfrm>
            <a:prstGeom prst="line">
              <a:avLst/>
            </a:prstGeom>
            <a:noFill/>
            <a:ln w="381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6"/>
          <p:cNvGrpSpPr>
            <a:grpSpLocks noChangeAspect="1"/>
          </p:cNvGrpSpPr>
          <p:nvPr/>
        </p:nvGrpSpPr>
        <p:grpSpPr bwMode="auto">
          <a:xfrm>
            <a:off x="9749632" y="3746800"/>
            <a:ext cx="617537" cy="990600"/>
            <a:chOff x="6154" y="2531"/>
            <a:chExt cx="389" cy="624"/>
          </a:xfrm>
        </p:grpSpPr>
        <p:sp>
          <p:nvSpPr>
            <p:cNvPr id="22" name="Rectangle 17"/>
            <p:cNvSpPr>
              <a:spLocks noChangeArrowheads="1"/>
            </p:cNvSpPr>
            <p:nvPr/>
          </p:nvSpPr>
          <p:spPr bwMode="auto">
            <a:xfrm>
              <a:off x="6197" y="2531"/>
              <a:ext cx="346" cy="62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p:cNvSpPr>
              <a:spLocks noChangeArrowheads="1"/>
            </p:cNvSpPr>
            <p:nvPr/>
          </p:nvSpPr>
          <p:spPr bwMode="auto">
            <a:xfrm>
              <a:off x="6249" y="2578"/>
              <a:ext cx="242" cy="6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p:cNvSpPr>
              <a:spLocks noChangeArrowheads="1"/>
            </p:cNvSpPr>
            <p:nvPr/>
          </p:nvSpPr>
          <p:spPr bwMode="auto">
            <a:xfrm>
              <a:off x="6249" y="2711"/>
              <a:ext cx="242" cy="6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p:cNvSpPr>
              <a:spLocks noChangeArrowheads="1"/>
            </p:cNvSpPr>
            <p:nvPr/>
          </p:nvSpPr>
          <p:spPr bwMode="auto">
            <a:xfrm>
              <a:off x="6249" y="2843"/>
              <a:ext cx="242" cy="6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Oval 23"/>
            <p:cNvSpPr>
              <a:spLocks noChangeArrowheads="1"/>
            </p:cNvSpPr>
            <p:nvPr/>
          </p:nvSpPr>
          <p:spPr bwMode="auto">
            <a:xfrm>
              <a:off x="6249" y="3040"/>
              <a:ext cx="52" cy="51"/>
            </a:xfrm>
            <a:prstGeom prst="ellipse">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Oval 24"/>
            <p:cNvSpPr>
              <a:spLocks noChangeArrowheads="1"/>
            </p:cNvSpPr>
            <p:nvPr/>
          </p:nvSpPr>
          <p:spPr bwMode="auto">
            <a:xfrm>
              <a:off x="6344" y="3040"/>
              <a:ext cx="52" cy="51"/>
            </a:xfrm>
            <a:prstGeom prst="ellipse">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5"/>
            <p:cNvSpPr>
              <a:spLocks noChangeArrowheads="1"/>
            </p:cNvSpPr>
            <p:nvPr/>
          </p:nvSpPr>
          <p:spPr bwMode="auto">
            <a:xfrm>
              <a:off x="6443" y="3040"/>
              <a:ext cx="48" cy="47"/>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28"/>
          <p:cNvGrpSpPr>
            <a:grpSpLocks noChangeAspect="1"/>
          </p:cNvGrpSpPr>
          <p:nvPr/>
        </p:nvGrpSpPr>
        <p:grpSpPr bwMode="auto">
          <a:xfrm>
            <a:off x="952420" y="4048125"/>
            <a:ext cx="466725" cy="646113"/>
            <a:chOff x="528" y="2550"/>
            <a:chExt cx="294" cy="407"/>
          </a:xfrm>
          <a:solidFill>
            <a:schemeClr val="accent2"/>
          </a:solidFill>
        </p:grpSpPr>
        <p:sp>
          <p:nvSpPr>
            <p:cNvPr id="98" name="Freeform 29"/>
            <p:cNvSpPr>
              <a:spLocks noEditPoints="1"/>
            </p:cNvSpPr>
            <p:nvPr/>
          </p:nvSpPr>
          <p:spPr bwMode="auto">
            <a:xfrm>
              <a:off x="528" y="2550"/>
              <a:ext cx="294" cy="407"/>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40 w 80"/>
                <a:gd name="T23" fmla="*/ 8 h 112"/>
                <a:gd name="T24" fmla="*/ 64 w 80"/>
                <a:gd name="T25" fmla="*/ 32 h 112"/>
                <a:gd name="T26" fmla="*/ 64 w 80"/>
                <a:gd name="T27" fmla="*/ 40 h 112"/>
                <a:gd name="T28" fmla="*/ 40 w 80"/>
                <a:gd name="T29" fmla="*/ 32 h 112"/>
                <a:gd name="T30" fmla="*/ 16 w 80"/>
                <a:gd name="T31" fmla="*/ 40 h 112"/>
                <a:gd name="T32" fmla="*/ 16 w 80"/>
                <a:gd name="T33" fmla="*/ 32 h 112"/>
                <a:gd name="T34" fmla="*/ 40 w 80"/>
                <a:gd name="T35" fmla="*/ 8 h 112"/>
                <a:gd name="T36" fmla="*/ 40 w 80"/>
                <a:gd name="T37" fmla="*/ 104 h 112"/>
                <a:gd name="T38" fmla="*/ 8 w 80"/>
                <a:gd name="T39" fmla="*/ 72 h 112"/>
                <a:gd name="T40" fmla="*/ 40 w 80"/>
                <a:gd name="T41" fmla="*/ 40 h 112"/>
                <a:gd name="T42" fmla="*/ 72 w 80"/>
                <a:gd name="T43" fmla="*/ 72 h 112"/>
                <a:gd name="T44" fmla="*/ 40 w 80"/>
                <a:gd name="T45"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5"/>
                    <a:pt x="0" y="63"/>
                    <a:pt x="0" y="72"/>
                  </a:cubicBezTo>
                  <a:cubicBezTo>
                    <a:pt x="0" y="94"/>
                    <a:pt x="18" y="112"/>
                    <a:pt x="40" y="112"/>
                  </a:cubicBezTo>
                  <a:cubicBezTo>
                    <a:pt x="62" y="112"/>
                    <a:pt x="80" y="94"/>
                    <a:pt x="80" y="72"/>
                  </a:cubicBezTo>
                  <a:cubicBezTo>
                    <a:pt x="80" y="63"/>
                    <a:pt x="77" y="55"/>
                    <a:pt x="72" y="48"/>
                  </a:cubicBezTo>
                  <a:close/>
                  <a:moveTo>
                    <a:pt x="40" y="8"/>
                  </a:moveTo>
                  <a:cubicBezTo>
                    <a:pt x="53" y="8"/>
                    <a:pt x="64" y="19"/>
                    <a:pt x="64" y="32"/>
                  </a:cubicBezTo>
                  <a:cubicBezTo>
                    <a:pt x="64" y="40"/>
                    <a:pt x="64" y="40"/>
                    <a:pt x="64" y="40"/>
                  </a:cubicBezTo>
                  <a:cubicBezTo>
                    <a:pt x="57" y="35"/>
                    <a:pt x="49" y="32"/>
                    <a:pt x="40" y="32"/>
                  </a:cubicBezTo>
                  <a:cubicBezTo>
                    <a:pt x="31" y="32"/>
                    <a:pt x="23" y="35"/>
                    <a:pt x="16" y="40"/>
                  </a:cubicBezTo>
                  <a:cubicBezTo>
                    <a:pt x="16" y="32"/>
                    <a:pt x="16" y="32"/>
                    <a:pt x="16" y="32"/>
                  </a:cubicBezTo>
                  <a:cubicBezTo>
                    <a:pt x="16" y="19"/>
                    <a:pt x="27" y="8"/>
                    <a:pt x="40" y="8"/>
                  </a:cubicBezTo>
                  <a:close/>
                  <a:moveTo>
                    <a:pt x="40" y="104"/>
                  </a:moveTo>
                  <a:cubicBezTo>
                    <a:pt x="22" y="104"/>
                    <a:pt x="8" y="90"/>
                    <a:pt x="8" y="72"/>
                  </a:cubicBezTo>
                  <a:cubicBezTo>
                    <a:pt x="8" y="54"/>
                    <a:pt x="22" y="40"/>
                    <a:pt x="40" y="40"/>
                  </a:cubicBezTo>
                  <a:cubicBezTo>
                    <a:pt x="58" y="40"/>
                    <a:pt x="72" y="54"/>
                    <a:pt x="72" y="72"/>
                  </a:cubicBezTo>
                  <a:cubicBezTo>
                    <a:pt x="72" y="90"/>
                    <a:pt x="58" y="104"/>
                    <a:pt x="4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0"/>
            <p:cNvSpPr>
              <a:spLocks/>
            </p:cNvSpPr>
            <p:nvPr/>
          </p:nvSpPr>
          <p:spPr bwMode="auto">
            <a:xfrm>
              <a:off x="646" y="2768"/>
              <a:ext cx="58" cy="102"/>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4"/>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4"/>
                    <a:pt x="12"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1" name="Group 33"/>
          <p:cNvGrpSpPr>
            <a:grpSpLocks noChangeAspect="1"/>
          </p:cNvGrpSpPr>
          <p:nvPr/>
        </p:nvGrpSpPr>
        <p:grpSpPr bwMode="auto">
          <a:xfrm>
            <a:off x="843264" y="2489200"/>
            <a:ext cx="711200" cy="447675"/>
            <a:chOff x="618" y="1544"/>
            <a:chExt cx="448" cy="282"/>
          </a:xfrm>
          <a:solidFill>
            <a:schemeClr val="accent2"/>
          </a:solidFill>
        </p:grpSpPr>
        <p:sp>
          <p:nvSpPr>
            <p:cNvPr id="208" name="Rectangle 34"/>
            <p:cNvSpPr>
              <a:spLocks noChangeArrowheads="1"/>
            </p:cNvSpPr>
            <p:nvPr/>
          </p:nvSpPr>
          <p:spPr bwMode="auto">
            <a:xfrm>
              <a:off x="625" y="1797"/>
              <a:ext cx="441"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5"/>
            <p:cNvSpPr>
              <a:spLocks/>
            </p:cNvSpPr>
            <p:nvPr/>
          </p:nvSpPr>
          <p:spPr bwMode="auto">
            <a:xfrm>
              <a:off x="618" y="1544"/>
              <a:ext cx="448" cy="218"/>
            </a:xfrm>
            <a:custGeom>
              <a:avLst/>
              <a:gdLst>
                <a:gd name="T0" fmla="*/ 352 w 448"/>
                <a:gd name="T1" fmla="*/ 28 h 218"/>
                <a:gd name="T2" fmla="*/ 404 w 448"/>
                <a:gd name="T3" fmla="*/ 28 h 218"/>
                <a:gd name="T4" fmla="*/ 255 w 448"/>
                <a:gd name="T5" fmla="*/ 176 h 218"/>
                <a:gd name="T6" fmla="*/ 131 w 448"/>
                <a:gd name="T7" fmla="*/ 50 h 218"/>
                <a:gd name="T8" fmla="*/ 0 w 448"/>
                <a:gd name="T9" fmla="*/ 187 h 218"/>
                <a:gd name="T10" fmla="*/ 18 w 448"/>
                <a:gd name="T11" fmla="*/ 208 h 218"/>
                <a:gd name="T12" fmla="*/ 131 w 448"/>
                <a:gd name="T13" fmla="*/ 92 h 218"/>
                <a:gd name="T14" fmla="*/ 255 w 448"/>
                <a:gd name="T15" fmla="*/ 218 h 218"/>
                <a:gd name="T16" fmla="*/ 421 w 448"/>
                <a:gd name="T17" fmla="*/ 50 h 218"/>
                <a:gd name="T18" fmla="*/ 421 w 448"/>
                <a:gd name="T19" fmla="*/ 99 h 218"/>
                <a:gd name="T20" fmla="*/ 448 w 448"/>
                <a:gd name="T21" fmla="*/ 99 h 218"/>
                <a:gd name="T22" fmla="*/ 448 w 448"/>
                <a:gd name="T23" fmla="*/ 0 h 218"/>
                <a:gd name="T24" fmla="*/ 352 w 448"/>
                <a:gd name="T25" fmla="*/ 0 h 218"/>
                <a:gd name="T26" fmla="*/ 352 w 448"/>
                <a:gd name="T27" fmla="*/ 2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218">
                  <a:moveTo>
                    <a:pt x="352" y="28"/>
                  </a:moveTo>
                  <a:lnTo>
                    <a:pt x="404" y="28"/>
                  </a:lnTo>
                  <a:lnTo>
                    <a:pt x="255" y="176"/>
                  </a:lnTo>
                  <a:lnTo>
                    <a:pt x="131" y="50"/>
                  </a:lnTo>
                  <a:lnTo>
                    <a:pt x="0" y="187"/>
                  </a:lnTo>
                  <a:lnTo>
                    <a:pt x="18" y="208"/>
                  </a:lnTo>
                  <a:lnTo>
                    <a:pt x="131" y="92"/>
                  </a:lnTo>
                  <a:lnTo>
                    <a:pt x="255" y="218"/>
                  </a:lnTo>
                  <a:lnTo>
                    <a:pt x="421" y="50"/>
                  </a:lnTo>
                  <a:lnTo>
                    <a:pt x="421" y="99"/>
                  </a:lnTo>
                  <a:lnTo>
                    <a:pt x="448" y="99"/>
                  </a:lnTo>
                  <a:lnTo>
                    <a:pt x="448" y="0"/>
                  </a:lnTo>
                  <a:lnTo>
                    <a:pt x="352" y="0"/>
                  </a:lnTo>
                  <a:lnTo>
                    <a:pt x="35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395133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Freeform: Shape 458">
            <a:extLst>
              <a:ext uri="{FF2B5EF4-FFF2-40B4-BE49-F238E27FC236}">
                <a16:creationId xmlns:a16="http://schemas.microsoft.com/office/drawing/2014/main" id="{0BE64B67-208F-4F90-A452-938310C347D1}"/>
              </a:ext>
            </a:extLst>
          </p:cNvPr>
          <p:cNvSpPr/>
          <p:nvPr/>
        </p:nvSpPr>
        <p:spPr bwMode="auto">
          <a:xfrm>
            <a:off x="2401455" y="3502829"/>
            <a:ext cx="9467272" cy="3193535"/>
          </a:xfrm>
          <a:custGeom>
            <a:avLst/>
            <a:gdLst>
              <a:gd name="connsiteX0" fmla="*/ 0 w 9467272"/>
              <a:gd name="connsiteY0" fmla="*/ 3611419 h 3611419"/>
              <a:gd name="connsiteX1" fmla="*/ 9236 w 9467272"/>
              <a:gd name="connsiteY1" fmla="*/ 1653310 h 3611419"/>
              <a:gd name="connsiteX2" fmla="*/ 6428509 w 9467272"/>
              <a:gd name="connsiteY2" fmla="*/ 0 h 3611419"/>
              <a:gd name="connsiteX3" fmla="*/ 9134763 w 9467272"/>
              <a:gd name="connsiteY3" fmla="*/ 92364 h 3611419"/>
              <a:gd name="connsiteX4" fmla="*/ 9458036 w 9467272"/>
              <a:gd name="connsiteY4" fmla="*/ 1708728 h 3611419"/>
              <a:gd name="connsiteX5" fmla="*/ 9467272 w 9467272"/>
              <a:gd name="connsiteY5" fmla="*/ 3426691 h 3611419"/>
              <a:gd name="connsiteX6" fmla="*/ 0 w 9467272"/>
              <a:gd name="connsiteY6" fmla="*/ 3611419 h 361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7272" h="3611419">
                <a:moveTo>
                  <a:pt x="0" y="3611419"/>
                </a:moveTo>
                <a:cubicBezTo>
                  <a:pt x="3079" y="2958716"/>
                  <a:pt x="6157" y="2306013"/>
                  <a:pt x="9236" y="1653310"/>
                </a:cubicBezTo>
                <a:lnTo>
                  <a:pt x="6428509" y="0"/>
                </a:lnTo>
                <a:lnTo>
                  <a:pt x="9134763" y="92364"/>
                </a:lnTo>
                <a:lnTo>
                  <a:pt x="9458036" y="1708728"/>
                </a:lnTo>
                <a:cubicBezTo>
                  <a:pt x="9461115" y="2281382"/>
                  <a:pt x="9464193" y="2854037"/>
                  <a:pt x="9467272" y="3426691"/>
                </a:cubicBezTo>
                <a:lnTo>
                  <a:pt x="0" y="3611419"/>
                </a:ln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8682011-5D03-480C-9EE2-B35B55BD093A}"/>
              </a:ext>
            </a:extLst>
          </p:cNvPr>
          <p:cNvSpPr>
            <a:spLocks noGrp="1"/>
          </p:cNvSpPr>
          <p:nvPr>
            <p:ph type="body" sz="quarter" idx="11"/>
          </p:nvPr>
        </p:nvSpPr>
        <p:spPr/>
        <p:txBody>
          <a:bodyPr/>
          <a:lstStyle/>
          <a:p>
            <a:r>
              <a:rPr lang="en-US"/>
              <a:t>SQL Server</a:t>
            </a:r>
          </a:p>
        </p:txBody>
      </p:sp>
      <p:sp>
        <p:nvSpPr>
          <p:cNvPr id="2" name="Title 1">
            <a:extLst>
              <a:ext uri="{FF2B5EF4-FFF2-40B4-BE49-F238E27FC236}">
                <a16:creationId xmlns:a16="http://schemas.microsoft.com/office/drawing/2014/main" id="{D1FCDA14-B22E-4685-860E-336D03B40BC3}"/>
              </a:ext>
            </a:extLst>
          </p:cNvPr>
          <p:cNvSpPr>
            <a:spLocks noGrp="1"/>
          </p:cNvSpPr>
          <p:nvPr>
            <p:ph type="title"/>
          </p:nvPr>
        </p:nvSpPr>
        <p:spPr/>
        <p:txBody>
          <a:bodyPr>
            <a:normAutofit/>
          </a:bodyPr>
          <a:lstStyle/>
          <a:p>
            <a:pPr lvl="0"/>
            <a:r>
              <a:rPr lang="en-US"/>
              <a:t>SQL Server Machine Learning Services</a:t>
            </a:r>
          </a:p>
        </p:txBody>
      </p:sp>
      <p:sp>
        <p:nvSpPr>
          <p:cNvPr id="4" name="Content Placeholder 3">
            <a:extLst>
              <a:ext uri="{FF2B5EF4-FFF2-40B4-BE49-F238E27FC236}">
                <a16:creationId xmlns:a16="http://schemas.microsoft.com/office/drawing/2014/main" id="{86771553-14D3-49C2-9D68-79731BBDFC20}"/>
              </a:ext>
            </a:extLst>
          </p:cNvPr>
          <p:cNvSpPr>
            <a:spLocks noGrp="1"/>
          </p:cNvSpPr>
          <p:nvPr>
            <p:ph idx="1"/>
          </p:nvPr>
        </p:nvSpPr>
        <p:spPr>
          <a:xfrm>
            <a:off x="1731816" y="1216152"/>
            <a:ext cx="8148784" cy="3194721"/>
          </a:xfrm>
        </p:spPr>
        <p:txBody>
          <a:bodyPr/>
          <a:lstStyle/>
          <a:p>
            <a:pPr lvl="0"/>
            <a:r>
              <a:rPr lang="en-US" sz="2400"/>
              <a:t>Fast modeling platform with operationalization in one.</a:t>
            </a:r>
          </a:p>
          <a:p>
            <a:pPr lvl="0"/>
            <a:r>
              <a:rPr lang="en-US" sz="2400"/>
              <a:t>Minimum data movement speeds &amp; secures</a:t>
            </a:r>
          </a:p>
          <a:p>
            <a:pPr lvl="0"/>
            <a:r>
              <a:rPr lang="en-US" sz="2400"/>
              <a:t>Direct T-SQL Integration</a:t>
            </a:r>
          </a:p>
          <a:p>
            <a:pPr lvl="0"/>
            <a:r>
              <a:rPr lang="en-US" sz="2400"/>
              <a:t>Real-Time Scoring Support</a:t>
            </a:r>
          </a:p>
          <a:p>
            <a:pPr lvl="0"/>
            <a:r>
              <a:rPr lang="en-US" sz="2400"/>
              <a:t>SQL Server security &amp; administration</a:t>
            </a:r>
          </a:p>
          <a:p>
            <a:pPr lvl="0"/>
            <a:r>
              <a:rPr lang="en-US" sz="2400"/>
              <a:t>Rapid deployment of R models</a:t>
            </a:r>
            <a:br>
              <a:rPr lang="en-US" sz="2400"/>
            </a:br>
            <a:r>
              <a:rPr lang="en-US" sz="2400"/>
              <a:t>as stored procedures.</a:t>
            </a:r>
          </a:p>
          <a:p>
            <a:pPr lvl="0"/>
            <a:r>
              <a:rPr lang="en-US" sz="2400"/>
              <a:t>Python support.</a:t>
            </a:r>
          </a:p>
        </p:txBody>
      </p:sp>
      <p:grpSp>
        <p:nvGrpSpPr>
          <p:cNvPr id="6" name="Group 5">
            <a:extLst>
              <a:ext uri="{FF2B5EF4-FFF2-40B4-BE49-F238E27FC236}">
                <a16:creationId xmlns:a16="http://schemas.microsoft.com/office/drawing/2014/main" id="{76F7F0BD-897A-4FB6-90DE-EB7D0177C8FF}"/>
              </a:ext>
            </a:extLst>
          </p:cNvPr>
          <p:cNvGrpSpPr/>
          <p:nvPr/>
        </p:nvGrpSpPr>
        <p:grpSpPr>
          <a:xfrm>
            <a:off x="8648633" y="2050601"/>
            <a:ext cx="3323300" cy="2289562"/>
            <a:chOff x="274639" y="1317857"/>
            <a:chExt cx="6127409" cy="4221431"/>
          </a:xfrm>
        </p:grpSpPr>
        <p:sp>
          <p:nvSpPr>
            <p:cNvPr id="7" name="Rectangle: Rounded Corners 6">
              <a:extLst>
                <a:ext uri="{FF2B5EF4-FFF2-40B4-BE49-F238E27FC236}">
                  <a16:creationId xmlns:a16="http://schemas.microsoft.com/office/drawing/2014/main" id="{250ADE81-D4DD-4114-B5AB-07D0505F452E}"/>
                </a:ext>
              </a:extLst>
            </p:cNvPr>
            <p:cNvSpPr/>
            <p:nvPr/>
          </p:nvSpPr>
          <p:spPr bwMode="auto">
            <a:xfrm>
              <a:off x="575619" y="4887856"/>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Platforms and Data</a:t>
              </a:r>
            </a:p>
          </p:txBody>
        </p:sp>
        <p:grpSp>
          <p:nvGrpSpPr>
            <p:cNvPr id="8" name="Group 7">
              <a:extLst>
                <a:ext uri="{FF2B5EF4-FFF2-40B4-BE49-F238E27FC236}">
                  <a16:creationId xmlns:a16="http://schemas.microsoft.com/office/drawing/2014/main" id="{90EEA138-C543-461F-BA04-30172343C921}"/>
                </a:ext>
              </a:extLst>
            </p:cNvPr>
            <p:cNvGrpSpPr/>
            <p:nvPr/>
          </p:nvGrpSpPr>
          <p:grpSpPr>
            <a:xfrm>
              <a:off x="274645" y="4877954"/>
              <a:ext cx="661335" cy="661334"/>
              <a:chOff x="9983256" y="958331"/>
              <a:chExt cx="922904" cy="922906"/>
            </a:xfrm>
          </p:grpSpPr>
          <p:sp>
            <p:nvSpPr>
              <p:cNvPr id="127" name="Oval 126">
                <a:extLst>
                  <a:ext uri="{FF2B5EF4-FFF2-40B4-BE49-F238E27FC236}">
                    <a16:creationId xmlns:a16="http://schemas.microsoft.com/office/drawing/2014/main" id="{9FC5AD9D-A83D-4C2B-A1F5-4CC81B5B7DF1}"/>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28" name="Group 127">
                <a:extLst>
                  <a:ext uri="{FF2B5EF4-FFF2-40B4-BE49-F238E27FC236}">
                    <a16:creationId xmlns:a16="http://schemas.microsoft.com/office/drawing/2014/main" id="{3322412C-88A0-4229-880A-3F9244C00B51}"/>
                  </a:ext>
                </a:extLst>
              </p:cNvPr>
              <p:cNvGrpSpPr/>
              <p:nvPr/>
            </p:nvGrpSpPr>
            <p:grpSpPr>
              <a:xfrm>
                <a:off x="10103414" y="1161823"/>
                <a:ext cx="654820" cy="444115"/>
                <a:chOff x="-3464779" y="-1113976"/>
                <a:chExt cx="2012196" cy="1269235"/>
              </a:xfrm>
            </p:grpSpPr>
            <p:grpSp>
              <p:nvGrpSpPr>
                <p:cNvPr id="129" name="Group 128">
                  <a:extLst>
                    <a:ext uri="{FF2B5EF4-FFF2-40B4-BE49-F238E27FC236}">
                      <a16:creationId xmlns:a16="http://schemas.microsoft.com/office/drawing/2014/main" id="{F72944A8-D269-49E3-B9D0-380F0A7ED688}"/>
                    </a:ext>
                  </a:extLst>
                </p:cNvPr>
                <p:cNvGrpSpPr/>
                <p:nvPr/>
              </p:nvGrpSpPr>
              <p:grpSpPr>
                <a:xfrm>
                  <a:off x="-3464779" y="-479358"/>
                  <a:ext cx="648837" cy="463674"/>
                  <a:chOff x="3889832" y="4308049"/>
                  <a:chExt cx="1432874" cy="1023966"/>
                </a:xfrm>
              </p:grpSpPr>
              <p:sp>
                <p:nvSpPr>
                  <p:cNvPr id="166" name="Rectangle: Rounded Corners 165">
                    <a:extLst>
                      <a:ext uri="{FF2B5EF4-FFF2-40B4-BE49-F238E27FC236}">
                        <a16:creationId xmlns:a16="http://schemas.microsoft.com/office/drawing/2014/main" id="{D6F43B1C-E6F4-4022-AAD1-1C8EACD275C6}"/>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7" name="Rectangle: Top Corners Rounded 166">
                    <a:extLst>
                      <a:ext uri="{FF2B5EF4-FFF2-40B4-BE49-F238E27FC236}">
                        <a16:creationId xmlns:a16="http://schemas.microsoft.com/office/drawing/2014/main" id="{C2AFB31B-A7FA-427F-A735-97E86D20BB38}"/>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8" name="Trapezoid 167">
                    <a:extLst>
                      <a:ext uri="{FF2B5EF4-FFF2-40B4-BE49-F238E27FC236}">
                        <a16:creationId xmlns:a16="http://schemas.microsoft.com/office/drawing/2014/main" id="{6D531023-B3B7-4634-B4A2-634A26B56BC4}"/>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0" name="Group 129">
                  <a:extLst>
                    <a:ext uri="{FF2B5EF4-FFF2-40B4-BE49-F238E27FC236}">
                      <a16:creationId xmlns:a16="http://schemas.microsoft.com/office/drawing/2014/main" id="{81C695DB-4316-4354-9C0E-65C7ECCF29F4}"/>
                    </a:ext>
                  </a:extLst>
                </p:cNvPr>
                <p:cNvGrpSpPr/>
                <p:nvPr/>
              </p:nvGrpSpPr>
              <p:grpSpPr>
                <a:xfrm>
                  <a:off x="-2652484" y="-1113976"/>
                  <a:ext cx="1199901" cy="1269235"/>
                  <a:chOff x="-4799336" y="5508999"/>
                  <a:chExt cx="1956745" cy="2069812"/>
                </a:xfrm>
              </p:grpSpPr>
              <p:grpSp>
                <p:nvGrpSpPr>
                  <p:cNvPr id="131" name="Group 130">
                    <a:extLst>
                      <a:ext uri="{FF2B5EF4-FFF2-40B4-BE49-F238E27FC236}">
                        <a16:creationId xmlns:a16="http://schemas.microsoft.com/office/drawing/2014/main" id="{5EBD3211-514A-4635-A276-CB24909648AB}"/>
                      </a:ext>
                    </a:extLst>
                  </p:cNvPr>
                  <p:cNvGrpSpPr/>
                  <p:nvPr/>
                </p:nvGrpSpPr>
                <p:grpSpPr>
                  <a:xfrm flipH="1">
                    <a:off x="-4799336" y="5669702"/>
                    <a:ext cx="852161" cy="1909109"/>
                    <a:chOff x="-2654837" y="-287671"/>
                    <a:chExt cx="5516222" cy="12358083"/>
                  </a:xfrm>
                </p:grpSpPr>
                <p:sp>
                  <p:nvSpPr>
                    <p:cNvPr id="157" name="Rectangle 156">
                      <a:extLst>
                        <a:ext uri="{FF2B5EF4-FFF2-40B4-BE49-F238E27FC236}">
                          <a16:creationId xmlns:a16="http://schemas.microsoft.com/office/drawing/2014/main" id="{D915608F-CAE6-462C-80B3-3609F99D7374}"/>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58" name="Group 157">
                      <a:extLst>
                        <a:ext uri="{FF2B5EF4-FFF2-40B4-BE49-F238E27FC236}">
                          <a16:creationId xmlns:a16="http://schemas.microsoft.com/office/drawing/2014/main" id="{7C1C89AD-3CAF-4613-8597-AE91F174DA66}"/>
                        </a:ext>
                      </a:extLst>
                    </p:cNvPr>
                    <p:cNvGrpSpPr/>
                    <p:nvPr/>
                  </p:nvGrpSpPr>
                  <p:grpSpPr>
                    <a:xfrm>
                      <a:off x="-1932665" y="502289"/>
                      <a:ext cx="4144285" cy="9484745"/>
                      <a:chOff x="-2286991" y="502289"/>
                      <a:chExt cx="4498611" cy="9484745"/>
                    </a:xfrm>
                    <a:solidFill>
                      <a:schemeClr val="bg1"/>
                    </a:solidFill>
                  </p:grpSpPr>
                  <p:sp>
                    <p:nvSpPr>
                      <p:cNvPr id="159" name="Rectangle 158">
                        <a:extLst>
                          <a:ext uri="{FF2B5EF4-FFF2-40B4-BE49-F238E27FC236}">
                            <a16:creationId xmlns:a16="http://schemas.microsoft.com/office/drawing/2014/main" id="{857459A7-EE9C-4E9E-9ACE-B3FD6549525C}"/>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60" name="Group 159">
                        <a:extLst>
                          <a:ext uri="{FF2B5EF4-FFF2-40B4-BE49-F238E27FC236}">
                            <a16:creationId xmlns:a16="http://schemas.microsoft.com/office/drawing/2014/main" id="{F5209F18-6CCF-44B3-8FEA-A8B92C941958}"/>
                          </a:ext>
                        </a:extLst>
                      </p:cNvPr>
                      <p:cNvGrpSpPr/>
                      <p:nvPr/>
                    </p:nvGrpSpPr>
                    <p:grpSpPr>
                      <a:xfrm>
                        <a:off x="-2271373" y="3334637"/>
                        <a:ext cx="4482993" cy="3353403"/>
                        <a:chOff x="-2641291" y="2050090"/>
                        <a:chExt cx="4852912" cy="3353403"/>
                      </a:xfrm>
                      <a:grpFill/>
                    </p:grpSpPr>
                    <p:sp>
                      <p:nvSpPr>
                        <p:cNvPr id="163" name="Rectangle 162">
                          <a:extLst>
                            <a:ext uri="{FF2B5EF4-FFF2-40B4-BE49-F238E27FC236}">
                              <a16:creationId xmlns:a16="http://schemas.microsoft.com/office/drawing/2014/main" id="{F17004FE-F2AF-4FAE-B1B5-26E450FECD7A}"/>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4" name="Rectangle 163">
                          <a:extLst>
                            <a:ext uri="{FF2B5EF4-FFF2-40B4-BE49-F238E27FC236}">
                              <a16:creationId xmlns:a16="http://schemas.microsoft.com/office/drawing/2014/main" id="{CE615410-B057-4992-BAAF-FFB1FB4DA0EF}"/>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5" name="Rectangle 164">
                          <a:extLst>
                            <a:ext uri="{FF2B5EF4-FFF2-40B4-BE49-F238E27FC236}">
                              <a16:creationId xmlns:a16="http://schemas.microsoft.com/office/drawing/2014/main" id="{C093C24A-754D-4168-A0C3-4F1295298292}"/>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161" name="Rectangle 160">
                        <a:extLst>
                          <a:ext uri="{FF2B5EF4-FFF2-40B4-BE49-F238E27FC236}">
                            <a16:creationId xmlns:a16="http://schemas.microsoft.com/office/drawing/2014/main" id="{4B132626-C294-4467-BB99-D84D3E80F593}"/>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2" name="Rectangle 161">
                        <a:extLst>
                          <a:ext uri="{FF2B5EF4-FFF2-40B4-BE49-F238E27FC236}">
                            <a16:creationId xmlns:a16="http://schemas.microsoft.com/office/drawing/2014/main" id="{E5C554A3-0981-4F14-9A1E-3A4BD7C23C20}"/>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132" name="Group 131">
                    <a:extLst>
                      <a:ext uri="{FF2B5EF4-FFF2-40B4-BE49-F238E27FC236}">
                        <a16:creationId xmlns:a16="http://schemas.microsoft.com/office/drawing/2014/main" id="{53887C78-550F-434A-ADD0-FB6CDC3B48E5}"/>
                      </a:ext>
                    </a:extLst>
                  </p:cNvPr>
                  <p:cNvGrpSpPr/>
                  <p:nvPr/>
                </p:nvGrpSpPr>
                <p:grpSpPr>
                  <a:xfrm>
                    <a:off x="-3789393" y="5508999"/>
                    <a:ext cx="946802" cy="2064618"/>
                    <a:chOff x="-3789393" y="5508999"/>
                    <a:chExt cx="946802" cy="2064618"/>
                  </a:xfrm>
                </p:grpSpPr>
                <p:grpSp>
                  <p:nvGrpSpPr>
                    <p:cNvPr id="133" name="Group 132">
                      <a:extLst>
                        <a:ext uri="{FF2B5EF4-FFF2-40B4-BE49-F238E27FC236}">
                          <a16:creationId xmlns:a16="http://schemas.microsoft.com/office/drawing/2014/main" id="{C1B2E2C9-561E-4639-AA31-F68EA750B522}"/>
                        </a:ext>
                      </a:extLst>
                    </p:cNvPr>
                    <p:cNvGrpSpPr/>
                    <p:nvPr/>
                  </p:nvGrpSpPr>
                  <p:grpSpPr>
                    <a:xfrm flipV="1">
                      <a:off x="-3789393" y="7130231"/>
                      <a:ext cx="946802" cy="443386"/>
                      <a:chOff x="917006" y="1618956"/>
                      <a:chExt cx="7972847" cy="2538356"/>
                    </a:xfrm>
                    <a:noFill/>
                  </p:grpSpPr>
                  <p:sp>
                    <p:nvSpPr>
                      <p:cNvPr id="152" name="Rectangle 151">
                        <a:extLst>
                          <a:ext uri="{FF2B5EF4-FFF2-40B4-BE49-F238E27FC236}">
                            <a16:creationId xmlns:a16="http://schemas.microsoft.com/office/drawing/2014/main" id="{86472A51-3E5D-4C5C-BF92-B4AFC49A8A41}"/>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3" name="Rectangle 152">
                        <a:extLst>
                          <a:ext uri="{FF2B5EF4-FFF2-40B4-BE49-F238E27FC236}">
                            <a16:creationId xmlns:a16="http://schemas.microsoft.com/office/drawing/2014/main" id="{C8FF8D89-08B0-4323-801C-DE9F8E78A328}"/>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4" name="Rectangle 153">
                        <a:extLst>
                          <a:ext uri="{FF2B5EF4-FFF2-40B4-BE49-F238E27FC236}">
                            <a16:creationId xmlns:a16="http://schemas.microsoft.com/office/drawing/2014/main" id="{1F7D49CE-01A3-4090-9A3F-F101DEE03BEE}"/>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5" name="Rectangle 154">
                        <a:extLst>
                          <a:ext uri="{FF2B5EF4-FFF2-40B4-BE49-F238E27FC236}">
                            <a16:creationId xmlns:a16="http://schemas.microsoft.com/office/drawing/2014/main" id="{85BFAAB6-029A-444E-87BD-EA1F269BC0D8}"/>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6" name="Rectangle 155">
                        <a:extLst>
                          <a:ext uri="{FF2B5EF4-FFF2-40B4-BE49-F238E27FC236}">
                            <a16:creationId xmlns:a16="http://schemas.microsoft.com/office/drawing/2014/main" id="{3A4DA087-7945-4D6B-BFC9-F98ADFD0C435}"/>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4" name="Group 133">
                      <a:extLst>
                        <a:ext uri="{FF2B5EF4-FFF2-40B4-BE49-F238E27FC236}">
                          <a16:creationId xmlns:a16="http://schemas.microsoft.com/office/drawing/2014/main" id="{7A1D7DB6-7C10-4809-90D9-2114BBABD070}"/>
                        </a:ext>
                      </a:extLst>
                    </p:cNvPr>
                    <p:cNvGrpSpPr/>
                    <p:nvPr/>
                  </p:nvGrpSpPr>
                  <p:grpSpPr>
                    <a:xfrm flipV="1">
                      <a:off x="-3789393" y="6049410"/>
                      <a:ext cx="946802" cy="443386"/>
                      <a:chOff x="917006" y="1618956"/>
                      <a:chExt cx="7972847" cy="2538356"/>
                    </a:xfrm>
                    <a:noFill/>
                  </p:grpSpPr>
                  <p:sp>
                    <p:nvSpPr>
                      <p:cNvPr id="147" name="Rectangle 146">
                        <a:extLst>
                          <a:ext uri="{FF2B5EF4-FFF2-40B4-BE49-F238E27FC236}">
                            <a16:creationId xmlns:a16="http://schemas.microsoft.com/office/drawing/2014/main" id="{EF69EFB1-E0E0-472C-90ED-8D901C65FBD5}"/>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8" name="Rectangle 147">
                        <a:extLst>
                          <a:ext uri="{FF2B5EF4-FFF2-40B4-BE49-F238E27FC236}">
                            <a16:creationId xmlns:a16="http://schemas.microsoft.com/office/drawing/2014/main" id="{7B984E32-A26A-41BA-AE37-8E6579ED4DAC}"/>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9" name="Rectangle 148">
                        <a:extLst>
                          <a:ext uri="{FF2B5EF4-FFF2-40B4-BE49-F238E27FC236}">
                            <a16:creationId xmlns:a16="http://schemas.microsoft.com/office/drawing/2014/main" id="{DC31BD0E-D7CA-486B-82BA-112B7EC22470}"/>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0" name="Rectangle 149">
                        <a:extLst>
                          <a:ext uri="{FF2B5EF4-FFF2-40B4-BE49-F238E27FC236}">
                            <a16:creationId xmlns:a16="http://schemas.microsoft.com/office/drawing/2014/main" id="{1C143EB5-4DB6-46F5-BC00-47AA014AA64D}"/>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1" name="Rectangle 150">
                        <a:extLst>
                          <a:ext uri="{FF2B5EF4-FFF2-40B4-BE49-F238E27FC236}">
                            <a16:creationId xmlns:a16="http://schemas.microsoft.com/office/drawing/2014/main" id="{9F06901E-4CA1-4D20-95B5-DBBA83080726}"/>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5" name="Group 134">
                      <a:extLst>
                        <a:ext uri="{FF2B5EF4-FFF2-40B4-BE49-F238E27FC236}">
                          <a16:creationId xmlns:a16="http://schemas.microsoft.com/office/drawing/2014/main" id="{2C07B437-9DC8-4139-A56A-A637807EEC50}"/>
                        </a:ext>
                      </a:extLst>
                    </p:cNvPr>
                    <p:cNvGrpSpPr/>
                    <p:nvPr/>
                  </p:nvGrpSpPr>
                  <p:grpSpPr>
                    <a:xfrm flipV="1">
                      <a:off x="-3789393" y="6589821"/>
                      <a:ext cx="946802" cy="443386"/>
                      <a:chOff x="917006" y="1618956"/>
                      <a:chExt cx="7972847" cy="2538356"/>
                    </a:xfrm>
                    <a:noFill/>
                  </p:grpSpPr>
                  <p:sp>
                    <p:nvSpPr>
                      <p:cNvPr id="142" name="Rectangle 141">
                        <a:extLst>
                          <a:ext uri="{FF2B5EF4-FFF2-40B4-BE49-F238E27FC236}">
                            <a16:creationId xmlns:a16="http://schemas.microsoft.com/office/drawing/2014/main" id="{1DD658B2-E6E6-494A-BCF1-3A7B462F9823}"/>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3" name="Rectangle 142">
                        <a:extLst>
                          <a:ext uri="{FF2B5EF4-FFF2-40B4-BE49-F238E27FC236}">
                            <a16:creationId xmlns:a16="http://schemas.microsoft.com/office/drawing/2014/main" id="{B3DBF816-7139-479C-99A4-786AE069112B}"/>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4" name="Rectangle 143">
                        <a:extLst>
                          <a:ext uri="{FF2B5EF4-FFF2-40B4-BE49-F238E27FC236}">
                            <a16:creationId xmlns:a16="http://schemas.microsoft.com/office/drawing/2014/main" id="{AB7C6411-89DB-40D4-A97D-89401658C0F4}"/>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5" name="Rectangle 144">
                        <a:extLst>
                          <a:ext uri="{FF2B5EF4-FFF2-40B4-BE49-F238E27FC236}">
                            <a16:creationId xmlns:a16="http://schemas.microsoft.com/office/drawing/2014/main" id="{3215255C-6F46-4871-86F2-39067E65CE67}"/>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6" name="Rectangle 145">
                        <a:extLst>
                          <a:ext uri="{FF2B5EF4-FFF2-40B4-BE49-F238E27FC236}">
                            <a16:creationId xmlns:a16="http://schemas.microsoft.com/office/drawing/2014/main" id="{0A575919-FFFD-4A92-83A9-0C50C66AF7F0}"/>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6" name="Group 135">
                      <a:extLst>
                        <a:ext uri="{FF2B5EF4-FFF2-40B4-BE49-F238E27FC236}">
                          <a16:creationId xmlns:a16="http://schemas.microsoft.com/office/drawing/2014/main" id="{99530384-E9CD-4EB4-9C09-08EEA4F04564}"/>
                        </a:ext>
                      </a:extLst>
                    </p:cNvPr>
                    <p:cNvGrpSpPr/>
                    <p:nvPr/>
                  </p:nvGrpSpPr>
                  <p:grpSpPr>
                    <a:xfrm flipV="1">
                      <a:off x="-3789393" y="5508999"/>
                      <a:ext cx="946802" cy="443386"/>
                      <a:chOff x="917006" y="1618956"/>
                      <a:chExt cx="7972847" cy="2538356"/>
                    </a:xfrm>
                    <a:noFill/>
                  </p:grpSpPr>
                  <p:sp>
                    <p:nvSpPr>
                      <p:cNvPr id="137" name="Rectangle 136">
                        <a:extLst>
                          <a:ext uri="{FF2B5EF4-FFF2-40B4-BE49-F238E27FC236}">
                            <a16:creationId xmlns:a16="http://schemas.microsoft.com/office/drawing/2014/main" id="{2C61D8B9-8F51-405B-B495-FE9992EF035E}"/>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8" name="Rectangle 137">
                        <a:extLst>
                          <a:ext uri="{FF2B5EF4-FFF2-40B4-BE49-F238E27FC236}">
                            <a16:creationId xmlns:a16="http://schemas.microsoft.com/office/drawing/2014/main" id="{67B05CB0-4096-4ACB-BD35-08017D25870B}"/>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9" name="Rectangle 138">
                        <a:extLst>
                          <a:ext uri="{FF2B5EF4-FFF2-40B4-BE49-F238E27FC236}">
                            <a16:creationId xmlns:a16="http://schemas.microsoft.com/office/drawing/2014/main" id="{FE652E4B-DC0F-4069-BF1D-A70E03711186}"/>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0" name="Rectangle 139">
                        <a:extLst>
                          <a:ext uri="{FF2B5EF4-FFF2-40B4-BE49-F238E27FC236}">
                            <a16:creationId xmlns:a16="http://schemas.microsoft.com/office/drawing/2014/main" id="{3CBF4587-0D9F-4D5F-A712-A0212E283014}"/>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1" name="Rectangle 140">
                        <a:extLst>
                          <a:ext uri="{FF2B5EF4-FFF2-40B4-BE49-F238E27FC236}">
                            <a16:creationId xmlns:a16="http://schemas.microsoft.com/office/drawing/2014/main" id="{1B2D0769-BED0-4D6B-B00A-4D8D992526FF}"/>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9" name="Rectangle: Rounded Corners 8">
              <a:extLst>
                <a:ext uri="{FF2B5EF4-FFF2-40B4-BE49-F238E27FC236}">
                  <a16:creationId xmlns:a16="http://schemas.microsoft.com/office/drawing/2014/main" id="{52CB0FD5-5F31-4617-95E1-3C864C99E639}"/>
                </a:ext>
              </a:extLst>
            </p:cNvPr>
            <p:cNvSpPr/>
            <p:nvPr/>
          </p:nvSpPr>
          <p:spPr bwMode="auto">
            <a:xfrm>
              <a:off x="575619" y="1508370"/>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Tools</a:t>
              </a:r>
            </a:p>
          </p:txBody>
        </p:sp>
        <p:grpSp>
          <p:nvGrpSpPr>
            <p:cNvPr id="10" name="Group 9">
              <a:extLst>
                <a:ext uri="{FF2B5EF4-FFF2-40B4-BE49-F238E27FC236}">
                  <a16:creationId xmlns:a16="http://schemas.microsoft.com/office/drawing/2014/main" id="{07095F0A-804E-48DF-8846-222010229FDE}"/>
                </a:ext>
              </a:extLst>
            </p:cNvPr>
            <p:cNvGrpSpPr/>
            <p:nvPr/>
          </p:nvGrpSpPr>
          <p:grpSpPr>
            <a:xfrm>
              <a:off x="274639" y="1482019"/>
              <a:ext cx="661334" cy="661334"/>
              <a:chOff x="7672552" y="4021436"/>
              <a:chExt cx="965603" cy="982528"/>
            </a:xfrm>
          </p:grpSpPr>
          <p:sp>
            <p:nvSpPr>
              <p:cNvPr id="114" name="Oval 113">
                <a:extLst>
                  <a:ext uri="{FF2B5EF4-FFF2-40B4-BE49-F238E27FC236}">
                    <a16:creationId xmlns:a16="http://schemas.microsoft.com/office/drawing/2014/main" id="{136C55B7-DB69-4D7E-AF74-0B5119B4B6ED}"/>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15" name="Group 114">
                <a:extLst>
                  <a:ext uri="{FF2B5EF4-FFF2-40B4-BE49-F238E27FC236}">
                    <a16:creationId xmlns:a16="http://schemas.microsoft.com/office/drawing/2014/main" id="{308ED888-5385-4DB3-A22A-190F8884CCAB}"/>
                  </a:ext>
                </a:extLst>
              </p:cNvPr>
              <p:cNvGrpSpPr/>
              <p:nvPr/>
            </p:nvGrpSpPr>
            <p:grpSpPr>
              <a:xfrm>
                <a:off x="7773860" y="4420332"/>
                <a:ext cx="759372" cy="184730"/>
                <a:chOff x="7466978" y="4863550"/>
                <a:chExt cx="738228" cy="176492"/>
              </a:xfrm>
            </p:grpSpPr>
            <p:grpSp>
              <p:nvGrpSpPr>
                <p:cNvPr id="116" name="Group 115">
                  <a:extLst>
                    <a:ext uri="{FF2B5EF4-FFF2-40B4-BE49-F238E27FC236}">
                      <a16:creationId xmlns:a16="http://schemas.microsoft.com/office/drawing/2014/main" id="{0A46BBC7-DE2C-44A5-AB1F-3611421C614A}"/>
                    </a:ext>
                  </a:extLst>
                </p:cNvPr>
                <p:cNvGrpSpPr/>
                <p:nvPr/>
              </p:nvGrpSpPr>
              <p:grpSpPr>
                <a:xfrm rot="19042309">
                  <a:off x="7466978" y="4863550"/>
                  <a:ext cx="688819" cy="176492"/>
                  <a:chOff x="5329666" y="3489884"/>
                  <a:chExt cx="7171567" cy="1837527"/>
                </a:xfrm>
              </p:grpSpPr>
              <p:sp>
                <p:nvSpPr>
                  <p:cNvPr id="125" name="Rectangle: Rounded Corners 124">
                    <a:extLst>
                      <a:ext uri="{FF2B5EF4-FFF2-40B4-BE49-F238E27FC236}">
                        <a16:creationId xmlns:a16="http://schemas.microsoft.com/office/drawing/2014/main" id="{C69EDB8D-4D7D-43F5-A7A9-DA9FDAB83D42}"/>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6" name="Freeform: Shape 125">
                    <a:extLst>
                      <a:ext uri="{FF2B5EF4-FFF2-40B4-BE49-F238E27FC236}">
                        <a16:creationId xmlns:a16="http://schemas.microsoft.com/office/drawing/2014/main" id="{735ADC11-98CC-48A1-A7D0-B0DB417C4F3B}"/>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17" name="Group 116">
                  <a:extLst>
                    <a:ext uri="{FF2B5EF4-FFF2-40B4-BE49-F238E27FC236}">
                      <a16:creationId xmlns:a16="http://schemas.microsoft.com/office/drawing/2014/main" id="{54BA1452-898D-4B83-9D9A-AECCF2404141}"/>
                    </a:ext>
                  </a:extLst>
                </p:cNvPr>
                <p:cNvGrpSpPr/>
                <p:nvPr/>
              </p:nvGrpSpPr>
              <p:grpSpPr>
                <a:xfrm rot="13295580" flipV="1">
                  <a:off x="7500425" y="4917201"/>
                  <a:ext cx="704781" cy="67782"/>
                  <a:chOff x="1552145" y="3101420"/>
                  <a:chExt cx="9703733" cy="933252"/>
                </a:xfrm>
              </p:grpSpPr>
              <p:sp>
                <p:nvSpPr>
                  <p:cNvPr id="118" name="Trapezoid 117">
                    <a:extLst>
                      <a:ext uri="{FF2B5EF4-FFF2-40B4-BE49-F238E27FC236}">
                        <a16:creationId xmlns:a16="http://schemas.microsoft.com/office/drawing/2014/main" id="{4021693A-A922-4C50-9D2D-A25E9F5B3610}"/>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9" name="Trapezoid 118">
                    <a:extLst>
                      <a:ext uri="{FF2B5EF4-FFF2-40B4-BE49-F238E27FC236}">
                        <a16:creationId xmlns:a16="http://schemas.microsoft.com/office/drawing/2014/main" id="{98712400-17B7-4826-B24D-68E8A2A5641A}"/>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0" name="Rectangle 119">
                    <a:extLst>
                      <a:ext uri="{FF2B5EF4-FFF2-40B4-BE49-F238E27FC236}">
                        <a16:creationId xmlns:a16="http://schemas.microsoft.com/office/drawing/2014/main" id="{4D098E9A-61C0-40EC-BAA9-3890949E3F6D}"/>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1" name="Rectangle: Rounded Corners 120">
                    <a:extLst>
                      <a:ext uri="{FF2B5EF4-FFF2-40B4-BE49-F238E27FC236}">
                        <a16:creationId xmlns:a16="http://schemas.microsoft.com/office/drawing/2014/main" id="{7D637E56-1A3C-4BC9-9FA5-D16625284C64}"/>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2" name="Rectangle: Rounded Corners 121">
                    <a:extLst>
                      <a:ext uri="{FF2B5EF4-FFF2-40B4-BE49-F238E27FC236}">
                        <a16:creationId xmlns:a16="http://schemas.microsoft.com/office/drawing/2014/main" id="{A1CA9EFA-A210-4B6F-AED8-8C85DA7E6370}"/>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3" name="Rectangle: Rounded Corners 122">
                    <a:extLst>
                      <a:ext uri="{FF2B5EF4-FFF2-40B4-BE49-F238E27FC236}">
                        <a16:creationId xmlns:a16="http://schemas.microsoft.com/office/drawing/2014/main" id="{57C0A19F-483A-4F24-BF63-6B854120B1F9}"/>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4" name="Rectangle: Rounded Corners 123">
                    <a:extLst>
                      <a:ext uri="{FF2B5EF4-FFF2-40B4-BE49-F238E27FC236}">
                        <a16:creationId xmlns:a16="http://schemas.microsoft.com/office/drawing/2014/main" id="{3390D83F-F02B-4592-A187-2F7E70C77B9F}"/>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1" name="Rectangle: Rounded Corners 10">
              <a:extLst>
                <a:ext uri="{FF2B5EF4-FFF2-40B4-BE49-F238E27FC236}">
                  <a16:creationId xmlns:a16="http://schemas.microsoft.com/office/drawing/2014/main" id="{247B599B-2856-47A0-92CE-7D4A8CC1B81F}"/>
                </a:ext>
              </a:extLst>
            </p:cNvPr>
            <p:cNvSpPr/>
            <p:nvPr/>
          </p:nvSpPr>
          <p:spPr bwMode="auto">
            <a:xfrm>
              <a:off x="575619" y="2353241"/>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Language</a:t>
              </a:r>
            </a:p>
          </p:txBody>
        </p:sp>
        <p:grpSp>
          <p:nvGrpSpPr>
            <p:cNvPr id="12" name="Group 11">
              <a:extLst>
                <a:ext uri="{FF2B5EF4-FFF2-40B4-BE49-F238E27FC236}">
                  <a16:creationId xmlns:a16="http://schemas.microsoft.com/office/drawing/2014/main" id="{A265EB81-1E57-4525-80F4-24504643FCC3}"/>
                </a:ext>
              </a:extLst>
            </p:cNvPr>
            <p:cNvGrpSpPr/>
            <p:nvPr/>
          </p:nvGrpSpPr>
          <p:grpSpPr>
            <a:xfrm>
              <a:off x="274640" y="2331003"/>
              <a:ext cx="661335" cy="661334"/>
              <a:chOff x="2586873" y="2446840"/>
              <a:chExt cx="963350" cy="963350"/>
            </a:xfrm>
          </p:grpSpPr>
          <p:sp>
            <p:nvSpPr>
              <p:cNvPr id="82" name="Oval 81">
                <a:extLst>
                  <a:ext uri="{FF2B5EF4-FFF2-40B4-BE49-F238E27FC236}">
                    <a16:creationId xmlns:a16="http://schemas.microsoft.com/office/drawing/2014/main" id="{9C6B4123-CFB9-4CA7-9912-2B79093AA5EF}"/>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3" name="Group 82">
                <a:extLst>
                  <a:ext uri="{FF2B5EF4-FFF2-40B4-BE49-F238E27FC236}">
                    <a16:creationId xmlns:a16="http://schemas.microsoft.com/office/drawing/2014/main" id="{6FA8CDD0-D469-4FCB-8166-4178B136B4C3}"/>
                  </a:ext>
                </a:extLst>
              </p:cNvPr>
              <p:cNvGrpSpPr/>
              <p:nvPr/>
            </p:nvGrpSpPr>
            <p:grpSpPr>
              <a:xfrm>
                <a:off x="2671811" y="2661818"/>
                <a:ext cx="806680" cy="516427"/>
                <a:chOff x="2010581" y="1078432"/>
                <a:chExt cx="4336157" cy="2775970"/>
              </a:xfrm>
            </p:grpSpPr>
            <p:sp>
              <p:nvSpPr>
                <p:cNvPr id="84" name="Rectangle: Top Corners Rounded 83">
                  <a:extLst>
                    <a:ext uri="{FF2B5EF4-FFF2-40B4-BE49-F238E27FC236}">
                      <a16:creationId xmlns:a16="http://schemas.microsoft.com/office/drawing/2014/main" id="{3A0C094A-C502-49B1-9829-A7B0A13F1121}"/>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5" name="Group 84">
                  <a:extLst>
                    <a:ext uri="{FF2B5EF4-FFF2-40B4-BE49-F238E27FC236}">
                      <a16:creationId xmlns:a16="http://schemas.microsoft.com/office/drawing/2014/main" id="{936695EB-189B-4F9B-BCF5-7E2E83264C52}"/>
                    </a:ext>
                  </a:extLst>
                </p:cNvPr>
                <p:cNvGrpSpPr/>
                <p:nvPr/>
              </p:nvGrpSpPr>
              <p:grpSpPr>
                <a:xfrm flipH="1">
                  <a:off x="2010581" y="1078432"/>
                  <a:ext cx="4336157" cy="2775970"/>
                  <a:chOff x="2495051" y="663738"/>
                  <a:chExt cx="3977849" cy="2775970"/>
                </a:xfrm>
              </p:grpSpPr>
              <p:grpSp>
                <p:nvGrpSpPr>
                  <p:cNvPr id="86" name="Group 85">
                    <a:extLst>
                      <a:ext uri="{FF2B5EF4-FFF2-40B4-BE49-F238E27FC236}">
                        <a16:creationId xmlns:a16="http://schemas.microsoft.com/office/drawing/2014/main" id="{EF0B67D3-46E0-4D16-B1EF-35EC1B84553D}"/>
                      </a:ext>
                    </a:extLst>
                  </p:cNvPr>
                  <p:cNvGrpSpPr/>
                  <p:nvPr/>
                </p:nvGrpSpPr>
                <p:grpSpPr>
                  <a:xfrm>
                    <a:off x="2495051" y="663738"/>
                    <a:ext cx="3977849" cy="2775970"/>
                    <a:chOff x="3563003" y="1681105"/>
                    <a:chExt cx="3977849" cy="2775970"/>
                  </a:xfrm>
                </p:grpSpPr>
                <p:sp>
                  <p:nvSpPr>
                    <p:cNvPr id="104" name="Rectangle: Top Corners Snipped 103">
                      <a:extLst>
                        <a:ext uri="{FF2B5EF4-FFF2-40B4-BE49-F238E27FC236}">
                          <a16:creationId xmlns:a16="http://schemas.microsoft.com/office/drawing/2014/main" id="{D0DB6414-C610-4BC9-9560-26EB0C24A73A}"/>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5" name="Rectangle: Rounded Corners 104">
                      <a:extLst>
                        <a:ext uri="{FF2B5EF4-FFF2-40B4-BE49-F238E27FC236}">
                          <a16:creationId xmlns:a16="http://schemas.microsoft.com/office/drawing/2014/main" id="{7AE2CF4E-07EB-472F-BD9E-FD3DB9386CAA}"/>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6" name="Rectangle: Rounded Corners 105">
                      <a:extLst>
                        <a:ext uri="{FF2B5EF4-FFF2-40B4-BE49-F238E27FC236}">
                          <a16:creationId xmlns:a16="http://schemas.microsoft.com/office/drawing/2014/main" id="{635C9015-B4F8-476E-8365-CAE5B0CEEAF6}"/>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7" name="Right Triangle 106">
                      <a:extLst>
                        <a:ext uri="{FF2B5EF4-FFF2-40B4-BE49-F238E27FC236}">
                          <a16:creationId xmlns:a16="http://schemas.microsoft.com/office/drawing/2014/main" id="{BBF15608-39F8-477B-B5CC-3E11DADF8DAC}"/>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8" name="Rectangle: Rounded Corners 107">
                      <a:extLst>
                        <a:ext uri="{FF2B5EF4-FFF2-40B4-BE49-F238E27FC236}">
                          <a16:creationId xmlns:a16="http://schemas.microsoft.com/office/drawing/2014/main" id="{0B5389A5-CC86-404E-9CD5-DDC998EA6D7B}"/>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9" name="Rectangle: Rounded Corners 108">
                      <a:extLst>
                        <a:ext uri="{FF2B5EF4-FFF2-40B4-BE49-F238E27FC236}">
                          <a16:creationId xmlns:a16="http://schemas.microsoft.com/office/drawing/2014/main" id="{C2A15B9E-7138-450C-9667-F79F188BE4BA}"/>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0" name="Rectangle: Top Corners Snipped 109">
                      <a:extLst>
                        <a:ext uri="{FF2B5EF4-FFF2-40B4-BE49-F238E27FC236}">
                          <a16:creationId xmlns:a16="http://schemas.microsoft.com/office/drawing/2014/main" id="{6F7AC0BA-2AA7-4628-BF5E-C66201AED6D2}"/>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1" name="Rectangle: Rounded Corners 110">
                      <a:extLst>
                        <a:ext uri="{FF2B5EF4-FFF2-40B4-BE49-F238E27FC236}">
                          <a16:creationId xmlns:a16="http://schemas.microsoft.com/office/drawing/2014/main" id="{14F24312-7CAC-4E61-B509-02A0FFBAE60E}"/>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2" name="Rectangle: Rounded Corners 111">
                      <a:extLst>
                        <a:ext uri="{FF2B5EF4-FFF2-40B4-BE49-F238E27FC236}">
                          <a16:creationId xmlns:a16="http://schemas.microsoft.com/office/drawing/2014/main" id="{CB8BD80D-2DEF-4D81-832D-2EF6B5FB0A1E}"/>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3" name="Rectangle 112">
                      <a:extLst>
                        <a:ext uri="{FF2B5EF4-FFF2-40B4-BE49-F238E27FC236}">
                          <a16:creationId xmlns:a16="http://schemas.microsoft.com/office/drawing/2014/main" id="{7B7D3189-F90F-41E1-AB3F-4D81C907EA66}"/>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7" name="Group 86">
                    <a:extLst>
                      <a:ext uri="{FF2B5EF4-FFF2-40B4-BE49-F238E27FC236}">
                        <a16:creationId xmlns:a16="http://schemas.microsoft.com/office/drawing/2014/main" id="{DC72E59E-B0E7-4B0B-93B8-373DB3E87F99}"/>
                      </a:ext>
                    </a:extLst>
                  </p:cNvPr>
                  <p:cNvGrpSpPr/>
                  <p:nvPr/>
                </p:nvGrpSpPr>
                <p:grpSpPr>
                  <a:xfrm>
                    <a:off x="3518812" y="1860243"/>
                    <a:ext cx="1558890" cy="350093"/>
                    <a:chOff x="3574873" y="4631162"/>
                    <a:chExt cx="1558890" cy="350093"/>
                  </a:xfrm>
                </p:grpSpPr>
                <p:grpSp>
                  <p:nvGrpSpPr>
                    <p:cNvPr id="88" name="Group 87">
                      <a:extLst>
                        <a:ext uri="{FF2B5EF4-FFF2-40B4-BE49-F238E27FC236}">
                          <a16:creationId xmlns:a16="http://schemas.microsoft.com/office/drawing/2014/main" id="{60FAA7BC-B171-4F9D-9F76-87DB160DB245}"/>
                        </a:ext>
                      </a:extLst>
                    </p:cNvPr>
                    <p:cNvGrpSpPr/>
                    <p:nvPr/>
                  </p:nvGrpSpPr>
                  <p:grpSpPr>
                    <a:xfrm>
                      <a:off x="3574873" y="4631162"/>
                      <a:ext cx="404196" cy="330728"/>
                      <a:chOff x="3574873" y="4631162"/>
                      <a:chExt cx="404196" cy="330728"/>
                    </a:xfrm>
                  </p:grpSpPr>
                  <p:sp>
                    <p:nvSpPr>
                      <p:cNvPr id="101" name="Oval 100">
                        <a:extLst>
                          <a:ext uri="{FF2B5EF4-FFF2-40B4-BE49-F238E27FC236}">
                            <a16:creationId xmlns:a16="http://schemas.microsoft.com/office/drawing/2014/main" id="{CA9A0F42-6D29-4CFE-9C3D-1F2153B7B598}"/>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2" name="Freeform: Shape 101">
                        <a:extLst>
                          <a:ext uri="{FF2B5EF4-FFF2-40B4-BE49-F238E27FC236}">
                            <a16:creationId xmlns:a16="http://schemas.microsoft.com/office/drawing/2014/main" id="{477362F0-4CC5-4963-877F-37288B18ECF7}"/>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3" name="Oval 102">
                        <a:extLst>
                          <a:ext uri="{FF2B5EF4-FFF2-40B4-BE49-F238E27FC236}">
                            <a16:creationId xmlns:a16="http://schemas.microsoft.com/office/drawing/2014/main" id="{7778876D-4E6D-4BE6-86B7-A8CD55E25E49}"/>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9" name="Group 88">
                      <a:extLst>
                        <a:ext uri="{FF2B5EF4-FFF2-40B4-BE49-F238E27FC236}">
                          <a16:creationId xmlns:a16="http://schemas.microsoft.com/office/drawing/2014/main" id="{95F81B59-5383-4DDC-BB00-C19CBF507AF2}"/>
                        </a:ext>
                      </a:extLst>
                    </p:cNvPr>
                    <p:cNvGrpSpPr/>
                    <p:nvPr/>
                  </p:nvGrpSpPr>
                  <p:grpSpPr>
                    <a:xfrm>
                      <a:off x="3959771" y="4637617"/>
                      <a:ext cx="404196" cy="330728"/>
                      <a:chOff x="3574873" y="4631162"/>
                      <a:chExt cx="404196" cy="330728"/>
                    </a:xfrm>
                  </p:grpSpPr>
                  <p:sp>
                    <p:nvSpPr>
                      <p:cNvPr id="98" name="Oval 97">
                        <a:extLst>
                          <a:ext uri="{FF2B5EF4-FFF2-40B4-BE49-F238E27FC236}">
                            <a16:creationId xmlns:a16="http://schemas.microsoft.com/office/drawing/2014/main" id="{40C1144F-0AB3-47B0-8107-AC8BDFD0671A}"/>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9" name="Freeform: Shape 98">
                        <a:extLst>
                          <a:ext uri="{FF2B5EF4-FFF2-40B4-BE49-F238E27FC236}">
                            <a16:creationId xmlns:a16="http://schemas.microsoft.com/office/drawing/2014/main" id="{4E665705-BA2B-482C-9A86-47894F2DB609}"/>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0" name="Oval 99">
                        <a:extLst>
                          <a:ext uri="{FF2B5EF4-FFF2-40B4-BE49-F238E27FC236}">
                            <a16:creationId xmlns:a16="http://schemas.microsoft.com/office/drawing/2014/main" id="{0877150B-2F40-40CE-B31F-D285065BC37D}"/>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0" name="Group 89">
                      <a:extLst>
                        <a:ext uri="{FF2B5EF4-FFF2-40B4-BE49-F238E27FC236}">
                          <a16:creationId xmlns:a16="http://schemas.microsoft.com/office/drawing/2014/main" id="{DD1E8AC7-F51E-462D-BBB0-A1B5D6A5460F}"/>
                        </a:ext>
                      </a:extLst>
                    </p:cNvPr>
                    <p:cNvGrpSpPr/>
                    <p:nvPr/>
                  </p:nvGrpSpPr>
                  <p:grpSpPr>
                    <a:xfrm>
                      <a:off x="4344669" y="4644072"/>
                      <a:ext cx="404196" cy="330728"/>
                      <a:chOff x="3574873" y="4631162"/>
                      <a:chExt cx="404196" cy="330728"/>
                    </a:xfrm>
                  </p:grpSpPr>
                  <p:sp>
                    <p:nvSpPr>
                      <p:cNvPr id="95" name="Oval 94">
                        <a:extLst>
                          <a:ext uri="{FF2B5EF4-FFF2-40B4-BE49-F238E27FC236}">
                            <a16:creationId xmlns:a16="http://schemas.microsoft.com/office/drawing/2014/main" id="{13022705-6391-46B3-8AD3-72E142FB191E}"/>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6" name="Freeform: Shape 95">
                        <a:extLst>
                          <a:ext uri="{FF2B5EF4-FFF2-40B4-BE49-F238E27FC236}">
                            <a16:creationId xmlns:a16="http://schemas.microsoft.com/office/drawing/2014/main" id="{5706DB63-40D0-45CE-8F85-A17A7A29CA7D}"/>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7" name="Oval 96">
                        <a:extLst>
                          <a:ext uri="{FF2B5EF4-FFF2-40B4-BE49-F238E27FC236}">
                            <a16:creationId xmlns:a16="http://schemas.microsoft.com/office/drawing/2014/main" id="{DA4C16F4-CEFC-4158-9963-7D4E0C26BC99}"/>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1" name="Group 90">
                      <a:extLst>
                        <a:ext uri="{FF2B5EF4-FFF2-40B4-BE49-F238E27FC236}">
                          <a16:creationId xmlns:a16="http://schemas.microsoft.com/office/drawing/2014/main" id="{684DCC38-FBAC-4019-BEAF-B2FCDACB663D}"/>
                        </a:ext>
                      </a:extLst>
                    </p:cNvPr>
                    <p:cNvGrpSpPr/>
                    <p:nvPr/>
                  </p:nvGrpSpPr>
                  <p:grpSpPr>
                    <a:xfrm>
                      <a:off x="4729567" y="4650527"/>
                      <a:ext cx="404196" cy="330728"/>
                      <a:chOff x="3574873" y="4631162"/>
                      <a:chExt cx="404196" cy="330728"/>
                    </a:xfrm>
                  </p:grpSpPr>
                  <p:sp>
                    <p:nvSpPr>
                      <p:cNvPr id="92" name="Oval 91">
                        <a:extLst>
                          <a:ext uri="{FF2B5EF4-FFF2-40B4-BE49-F238E27FC236}">
                            <a16:creationId xmlns:a16="http://schemas.microsoft.com/office/drawing/2014/main" id="{3173A4BA-47A8-44DE-A6D1-3C3FDDA12862}"/>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3" name="Freeform: Shape 92">
                        <a:extLst>
                          <a:ext uri="{FF2B5EF4-FFF2-40B4-BE49-F238E27FC236}">
                            <a16:creationId xmlns:a16="http://schemas.microsoft.com/office/drawing/2014/main" id="{D67018D4-394A-4F62-A28B-7C27B83157CA}"/>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4" name="Oval 93">
                        <a:extLst>
                          <a:ext uri="{FF2B5EF4-FFF2-40B4-BE49-F238E27FC236}">
                            <a16:creationId xmlns:a16="http://schemas.microsoft.com/office/drawing/2014/main" id="{B44559D6-441B-4488-9AE5-69EEB5ABD01D}"/>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13" name="Rectangle: Rounded Corners 12">
              <a:extLst>
                <a:ext uri="{FF2B5EF4-FFF2-40B4-BE49-F238E27FC236}">
                  <a16:creationId xmlns:a16="http://schemas.microsoft.com/office/drawing/2014/main" id="{7F7E7269-300D-4007-B50C-7B1F7C817A9B}"/>
                </a:ext>
              </a:extLst>
            </p:cNvPr>
            <p:cNvSpPr/>
            <p:nvPr/>
          </p:nvSpPr>
          <p:spPr bwMode="auto">
            <a:xfrm>
              <a:off x="575619" y="3198112"/>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Algorithms</a:t>
              </a:r>
            </a:p>
          </p:txBody>
        </p:sp>
        <p:grpSp>
          <p:nvGrpSpPr>
            <p:cNvPr id="14" name="Group 13">
              <a:extLst>
                <a:ext uri="{FF2B5EF4-FFF2-40B4-BE49-F238E27FC236}">
                  <a16:creationId xmlns:a16="http://schemas.microsoft.com/office/drawing/2014/main" id="{364FC225-E701-462A-9161-9C545CCB5185}"/>
                </a:ext>
              </a:extLst>
            </p:cNvPr>
            <p:cNvGrpSpPr/>
            <p:nvPr/>
          </p:nvGrpSpPr>
          <p:grpSpPr>
            <a:xfrm>
              <a:off x="274640" y="3179987"/>
              <a:ext cx="661334" cy="661334"/>
              <a:chOff x="1157681" y="982896"/>
              <a:chExt cx="963350" cy="963350"/>
            </a:xfrm>
          </p:grpSpPr>
          <p:sp>
            <p:nvSpPr>
              <p:cNvPr id="54" name="Oval 53">
                <a:extLst>
                  <a:ext uri="{FF2B5EF4-FFF2-40B4-BE49-F238E27FC236}">
                    <a16:creationId xmlns:a16="http://schemas.microsoft.com/office/drawing/2014/main" id="{CB749411-BE03-4E53-AB79-060D64E59706}"/>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55" name="Group 54">
                <a:extLst>
                  <a:ext uri="{FF2B5EF4-FFF2-40B4-BE49-F238E27FC236}">
                    <a16:creationId xmlns:a16="http://schemas.microsoft.com/office/drawing/2014/main" id="{117825D7-A1D8-4C75-BCBB-400DB66D98CD}"/>
                  </a:ext>
                </a:extLst>
              </p:cNvPr>
              <p:cNvGrpSpPr/>
              <p:nvPr/>
            </p:nvGrpSpPr>
            <p:grpSpPr>
              <a:xfrm>
                <a:off x="1398906" y="1163302"/>
                <a:ext cx="528579" cy="602537"/>
                <a:chOff x="7101061" y="2732316"/>
                <a:chExt cx="1042579" cy="1188456"/>
              </a:xfrm>
            </p:grpSpPr>
            <p:sp>
              <p:nvSpPr>
                <p:cNvPr id="56" name="Rectangle: Rounded Corners 55">
                  <a:extLst>
                    <a:ext uri="{FF2B5EF4-FFF2-40B4-BE49-F238E27FC236}">
                      <a16:creationId xmlns:a16="http://schemas.microsoft.com/office/drawing/2014/main" id="{BADB0340-0E27-4A64-BE6D-FC43F3916FBE}"/>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57" name="Connector: Elbow 56">
                  <a:extLst>
                    <a:ext uri="{FF2B5EF4-FFF2-40B4-BE49-F238E27FC236}">
                      <a16:creationId xmlns:a16="http://schemas.microsoft.com/office/drawing/2014/main" id="{BF39BE85-52B5-44E7-B2C0-3C64108A8257}"/>
                    </a:ext>
                  </a:extLst>
                </p:cNvPr>
                <p:cNvCxnSpPr>
                  <a:cxnSpLocks/>
                  <a:stCxn id="56" idx="3"/>
                  <a:endCxn id="67"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BBFC617C-58B3-48C9-9FA7-71C045A5DA76}"/>
                    </a:ext>
                  </a:extLst>
                </p:cNvPr>
                <p:cNvCxnSpPr>
                  <a:cxnSpLocks/>
                  <a:stCxn id="59" idx="2"/>
                  <a:endCxn id="56"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80DEF2CA-5640-4AAB-88F8-B013C378790C}"/>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0" name="Oval 59">
                  <a:extLst>
                    <a:ext uri="{FF2B5EF4-FFF2-40B4-BE49-F238E27FC236}">
                      <a16:creationId xmlns:a16="http://schemas.microsoft.com/office/drawing/2014/main" id="{B9B3A044-99CA-4361-801C-EA34C0121F58}"/>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1" name="Oval 60">
                  <a:extLst>
                    <a:ext uri="{FF2B5EF4-FFF2-40B4-BE49-F238E27FC236}">
                      <a16:creationId xmlns:a16="http://schemas.microsoft.com/office/drawing/2014/main" id="{1C43BB91-D7B6-40C8-923A-35F53B3A2A6C}"/>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62" name="Straight Connector 61">
                  <a:extLst>
                    <a:ext uri="{FF2B5EF4-FFF2-40B4-BE49-F238E27FC236}">
                      <a16:creationId xmlns:a16="http://schemas.microsoft.com/office/drawing/2014/main" id="{3C7BD3E4-018B-48B0-B2FC-2786678E3525}"/>
                    </a:ext>
                  </a:extLst>
                </p:cNvPr>
                <p:cNvCxnSpPr>
                  <a:cxnSpLocks/>
                  <a:stCxn id="60" idx="6"/>
                  <a:endCxn id="61"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1F37AD5-8D1F-408C-B59A-B5158028E837}"/>
                    </a:ext>
                  </a:extLst>
                </p:cNvPr>
                <p:cNvCxnSpPr>
                  <a:cxnSpLocks/>
                  <a:stCxn id="59" idx="6"/>
                  <a:endCxn id="60"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A2F901D6-FCFA-4CC2-A992-D46B8D320231}"/>
                    </a:ext>
                  </a:extLst>
                </p:cNvPr>
                <p:cNvGrpSpPr/>
                <p:nvPr/>
              </p:nvGrpSpPr>
              <p:grpSpPr>
                <a:xfrm>
                  <a:off x="7184783" y="3560055"/>
                  <a:ext cx="940003" cy="360717"/>
                  <a:chOff x="7166145" y="3874100"/>
                  <a:chExt cx="1308060" cy="501955"/>
                </a:xfrm>
              </p:grpSpPr>
              <p:cxnSp>
                <p:nvCxnSpPr>
                  <p:cNvPr id="65" name="Straight Connector 64">
                    <a:extLst>
                      <a:ext uri="{FF2B5EF4-FFF2-40B4-BE49-F238E27FC236}">
                        <a16:creationId xmlns:a16="http://schemas.microsoft.com/office/drawing/2014/main" id="{4A2A74A6-0C72-4C95-A4F8-24C81FDCB031}"/>
                      </a:ext>
                    </a:extLst>
                  </p:cNvPr>
                  <p:cNvCxnSpPr>
                    <a:cxnSpLocks/>
                    <a:stCxn id="72" idx="3"/>
                    <a:endCxn id="77"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A436974-DEFE-45FF-A0C9-8646972A30DE}"/>
                      </a:ext>
                    </a:extLst>
                  </p:cNvPr>
                  <p:cNvCxnSpPr>
                    <a:cxnSpLocks/>
                    <a:stCxn id="67" idx="3"/>
                    <a:endCxn id="72"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C23CD89-955D-4D23-9CFB-07E8B37A58E3}"/>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8" name="Rectangle: Rounded Corners 67">
                    <a:extLst>
                      <a:ext uri="{FF2B5EF4-FFF2-40B4-BE49-F238E27FC236}">
                        <a16:creationId xmlns:a16="http://schemas.microsoft.com/office/drawing/2014/main" id="{FACF176E-BEFD-4294-BF75-E7DC95E0E29D}"/>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 name="Rectangle: Rounded Corners 68">
                    <a:extLst>
                      <a:ext uri="{FF2B5EF4-FFF2-40B4-BE49-F238E27FC236}">
                        <a16:creationId xmlns:a16="http://schemas.microsoft.com/office/drawing/2014/main" id="{537B05E0-AE7A-4A00-86DF-9254BAB6351E}"/>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0" name="Rectangle: Rounded Corners 69">
                    <a:extLst>
                      <a:ext uri="{FF2B5EF4-FFF2-40B4-BE49-F238E27FC236}">
                        <a16:creationId xmlns:a16="http://schemas.microsoft.com/office/drawing/2014/main" id="{835BD7B9-9904-468D-8C8C-5702F4D312C2}"/>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1" name="Right Triangle 70">
                    <a:extLst>
                      <a:ext uri="{FF2B5EF4-FFF2-40B4-BE49-F238E27FC236}">
                        <a16:creationId xmlns:a16="http://schemas.microsoft.com/office/drawing/2014/main" id="{947C73E8-3F45-49F9-A3A0-3007A02266A6}"/>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 name="Rectangle 71">
                    <a:extLst>
                      <a:ext uri="{FF2B5EF4-FFF2-40B4-BE49-F238E27FC236}">
                        <a16:creationId xmlns:a16="http://schemas.microsoft.com/office/drawing/2014/main" id="{17CA2985-BDE0-47E8-B7BF-0E73ACA2E5DB}"/>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3" name="Rectangle: Rounded Corners 72">
                    <a:extLst>
                      <a:ext uri="{FF2B5EF4-FFF2-40B4-BE49-F238E27FC236}">
                        <a16:creationId xmlns:a16="http://schemas.microsoft.com/office/drawing/2014/main" id="{FD869C04-C0E1-4EE3-8116-40D2EA3C07FB}"/>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 name="Rectangle: Rounded Corners 73">
                    <a:extLst>
                      <a:ext uri="{FF2B5EF4-FFF2-40B4-BE49-F238E27FC236}">
                        <a16:creationId xmlns:a16="http://schemas.microsoft.com/office/drawing/2014/main" id="{213A8C44-124B-4299-8131-85A03ECB68B2}"/>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 name="Rectangle: Rounded Corners 74">
                    <a:extLst>
                      <a:ext uri="{FF2B5EF4-FFF2-40B4-BE49-F238E27FC236}">
                        <a16:creationId xmlns:a16="http://schemas.microsoft.com/office/drawing/2014/main" id="{FDD9AFB9-6740-4D93-A048-81C655B6BD34}"/>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 name="Right Triangle 75">
                    <a:extLst>
                      <a:ext uri="{FF2B5EF4-FFF2-40B4-BE49-F238E27FC236}">
                        <a16:creationId xmlns:a16="http://schemas.microsoft.com/office/drawing/2014/main" id="{36295077-0635-4FB6-8ADC-7F99C4BBC5D3}"/>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 name="Rectangle 76">
                    <a:extLst>
                      <a:ext uri="{FF2B5EF4-FFF2-40B4-BE49-F238E27FC236}">
                        <a16:creationId xmlns:a16="http://schemas.microsoft.com/office/drawing/2014/main" id="{1BAF938D-FC34-472E-A81F-E375BB35CC77}"/>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8" name="Rectangle: Rounded Corners 77">
                    <a:extLst>
                      <a:ext uri="{FF2B5EF4-FFF2-40B4-BE49-F238E27FC236}">
                        <a16:creationId xmlns:a16="http://schemas.microsoft.com/office/drawing/2014/main" id="{1713A621-57C3-489D-92BA-D7F1A2C37AE3}"/>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 name="Rectangle: Rounded Corners 78">
                    <a:extLst>
                      <a:ext uri="{FF2B5EF4-FFF2-40B4-BE49-F238E27FC236}">
                        <a16:creationId xmlns:a16="http://schemas.microsoft.com/office/drawing/2014/main" id="{27EA7781-2411-4089-A4B6-EA6DC4F631AC}"/>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 name="Rectangle: Rounded Corners 79">
                    <a:extLst>
                      <a:ext uri="{FF2B5EF4-FFF2-40B4-BE49-F238E27FC236}">
                        <a16:creationId xmlns:a16="http://schemas.microsoft.com/office/drawing/2014/main" id="{ECD26F44-CE64-4819-9687-2EC3E2F3486C}"/>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1" name="Right Triangle 80">
                    <a:extLst>
                      <a:ext uri="{FF2B5EF4-FFF2-40B4-BE49-F238E27FC236}">
                        <a16:creationId xmlns:a16="http://schemas.microsoft.com/office/drawing/2014/main" id="{69D1E64F-EA16-4BA2-AB9F-B3EB7D65F36E}"/>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5" name="Rectangle: Rounded Corners 14">
              <a:extLst>
                <a:ext uri="{FF2B5EF4-FFF2-40B4-BE49-F238E27FC236}">
                  <a16:creationId xmlns:a16="http://schemas.microsoft.com/office/drawing/2014/main" id="{1A2A7368-357A-4876-9FEC-C90780BD906F}"/>
                </a:ext>
              </a:extLst>
            </p:cNvPr>
            <p:cNvSpPr/>
            <p:nvPr/>
          </p:nvSpPr>
          <p:spPr bwMode="auto">
            <a:xfrm>
              <a:off x="575619" y="4042983"/>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Data Sources</a:t>
              </a:r>
            </a:p>
          </p:txBody>
        </p:sp>
        <p:grpSp>
          <p:nvGrpSpPr>
            <p:cNvPr id="16" name="Group 15">
              <a:extLst>
                <a:ext uri="{FF2B5EF4-FFF2-40B4-BE49-F238E27FC236}">
                  <a16:creationId xmlns:a16="http://schemas.microsoft.com/office/drawing/2014/main" id="{18F09F1A-E498-44B0-8365-DAD020E42E09}"/>
                </a:ext>
              </a:extLst>
            </p:cNvPr>
            <p:cNvGrpSpPr/>
            <p:nvPr/>
          </p:nvGrpSpPr>
          <p:grpSpPr>
            <a:xfrm>
              <a:off x="274640" y="4028971"/>
              <a:ext cx="661335" cy="661334"/>
              <a:chOff x="6956981" y="588339"/>
              <a:chExt cx="963350" cy="963350"/>
            </a:xfrm>
          </p:grpSpPr>
          <p:sp>
            <p:nvSpPr>
              <p:cNvPr id="34" name="Oval 33">
                <a:extLst>
                  <a:ext uri="{FF2B5EF4-FFF2-40B4-BE49-F238E27FC236}">
                    <a16:creationId xmlns:a16="http://schemas.microsoft.com/office/drawing/2014/main" id="{017C790B-9A1A-4C67-91C9-56164585655C}"/>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5" name="Flowchart: Magnetic Disk 34">
                <a:extLst>
                  <a:ext uri="{FF2B5EF4-FFF2-40B4-BE49-F238E27FC236}">
                    <a16:creationId xmlns:a16="http://schemas.microsoft.com/office/drawing/2014/main" id="{3A75E891-B83D-4D23-9AEF-137747E25A99}"/>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6" name="Group 35">
                <a:extLst>
                  <a:ext uri="{FF2B5EF4-FFF2-40B4-BE49-F238E27FC236}">
                    <a16:creationId xmlns:a16="http://schemas.microsoft.com/office/drawing/2014/main" id="{41BF61B0-89BB-4EFB-8FAE-1747D5268F75}"/>
                  </a:ext>
                </a:extLst>
              </p:cNvPr>
              <p:cNvGrpSpPr/>
              <p:nvPr/>
            </p:nvGrpSpPr>
            <p:grpSpPr>
              <a:xfrm>
                <a:off x="7166425" y="1100362"/>
                <a:ext cx="626190" cy="240293"/>
                <a:chOff x="7166145" y="3874100"/>
                <a:chExt cx="1308060" cy="501955"/>
              </a:xfrm>
            </p:grpSpPr>
            <p:cxnSp>
              <p:nvCxnSpPr>
                <p:cNvPr id="37" name="Straight Connector 36">
                  <a:extLst>
                    <a:ext uri="{FF2B5EF4-FFF2-40B4-BE49-F238E27FC236}">
                      <a16:creationId xmlns:a16="http://schemas.microsoft.com/office/drawing/2014/main" id="{C8C988C0-F974-4212-A0D5-108A2D42CEC9}"/>
                    </a:ext>
                  </a:extLst>
                </p:cNvPr>
                <p:cNvCxnSpPr>
                  <a:cxnSpLocks/>
                  <a:stCxn id="44" idx="3"/>
                  <a:endCxn id="49"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078B8-3628-4031-8FDB-B1AADE639F5B}"/>
                    </a:ext>
                  </a:extLst>
                </p:cNvPr>
                <p:cNvCxnSpPr>
                  <a:cxnSpLocks/>
                  <a:stCxn id="39" idx="3"/>
                  <a:endCxn id="44"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C8F3D55-637B-498D-8FBB-C074BCFC23EA}"/>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0" name="Rectangle: Rounded Corners 39">
                  <a:extLst>
                    <a:ext uri="{FF2B5EF4-FFF2-40B4-BE49-F238E27FC236}">
                      <a16:creationId xmlns:a16="http://schemas.microsoft.com/office/drawing/2014/main" id="{11F3275B-4B04-4834-8D7C-F8C17661FF4C}"/>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1" name="Rectangle: Rounded Corners 40">
                  <a:extLst>
                    <a:ext uri="{FF2B5EF4-FFF2-40B4-BE49-F238E27FC236}">
                      <a16:creationId xmlns:a16="http://schemas.microsoft.com/office/drawing/2014/main" id="{A8DD2FFE-E97F-4AD7-B5D4-9331EA6CC211}"/>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2" name="Rectangle: Rounded Corners 41">
                  <a:extLst>
                    <a:ext uri="{FF2B5EF4-FFF2-40B4-BE49-F238E27FC236}">
                      <a16:creationId xmlns:a16="http://schemas.microsoft.com/office/drawing/2014/main" id="{F61B54E1-8AD0-4203-91A9-2BC47D9D0AF9}"/>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3" name="Right Triangle 42">
                  <a:extLst>
                    <a:ext uri="{FF2B5EF4-FFF2-40B4-BE49-F238E27FC236}">
                      <a16:creationId xmlns:a16="http://schemas.microsoft.com/office/drawing/2014/main" id="{29B0F46B-D743-4B69-8559-D12525843889}"/>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4" name="Rectangle 43">
                  <a:extLst>
                    <a:ext uri="{FF2B5EF4-FFF2-40B4-BE49-F238E27FC236}">
                      <a16:creationId xmlns:a16="http://schemas.microsoft.com/office/drawing/2014/main" id="{B82BA76D-46E8-4F58-8EB1-1A59489AC470}"/>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5" name="Rectangle: Rounded Corners 44">
                  <a:extLst>
                    <a:ext uri="{FF2B5EF4-FFF2-40B4-BE49-F238E27FC236}">
                      <a16:creationId xmlns:a16="http://schemas.microsoft.com/office/drawing/2014/main" id="{6414E0F3-E831-4371-937E-28DDA2C9C15D}"/>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6" name="Rectangle: Rounded Corners 45">
                  <a:extLst>
                    <a:ext uri="{FF2B5EF4-FFF2-40B4-BE49-F238E27FC236}">
                      <a16:creationId xmlns:a16="http://schemas.microsoft.com/office/drawing/2014/main" id="{F9C636CA-0F9A-4776-A612-6DE29CBA9579}"/>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7" name="Rectangle: Rounded Corners 46">
                  <a:extLst>
                    <a:ext uri="{FF2B5EF4-FFF2-40B4-BE49-F238E27FC236}">
                      <a16:creationId xmlns:a16="http://schemas.microsoft.com/office/drawing/2014/main" id="{022CC596-750A-46BC-87E5-F9B40DE7EB4F}"/>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8" name="Right Triangle 47">
                  <a:extLst>
                    <a:ext uri="{FF2B5EF4-FFF2-40B4-BE49-F238E27FC236}">
                      <a16:creationId xmlns:a16="http://schemas.microsoft.com/office/drawing/2014/main" id="{FE5C759C-A949-46CF-B82C-4EF3238A3CF5}"/>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9" name="Rectangle 48">
                  <a:extLst>
                    <a:ext uri="{FF2B5EF4-FFF2-40B4-BE49-F238E27FC236}">
                      <a16:creationId xmlns:a16="http://schemas.microsoft.com/office/drawing/2014/main" id="{BFD461D6-1807-4588-9FD6-F99E8AABA915}"/>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0" name="Rectangle: Rounded Corners 49">
                  <a:extLst>
                    <a:ext uri="{FF2B5EF4-FFF2-40B4-BE49-F238E27FC236}">
                      <a16:creationId xmlns:a16="http://schemas.microsoft.com/office/drawing/2014/main" id="{E60F15C2-3FB8-4BC9-8A4B-5A9D76C44827}"/>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1" name="Rectangle: Rounded Corners 50">
                  <a:extLst>
                    <a:ext uri="{FF2B5EF4-FFF2-40B4-BE49-F238E27FC236}">
                      <a16:creationId xmlns:a16="http://schemas.microsoft.com/office/drawing/2014/main" id="{85929060-4FBC-46EB-A64A-1611C2ABF7FA}"/>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2" name="Rectangle: Rounded Corners 51">
                  <a:extLst>
                    <a:ext uri="{FF2B5EF4-FFF2-40B4-BE49-F238E27FC236}">
                      <a16:creationId xmlns:a16="http://schemas.microsoft.com/office/drawing/2014/main" id="{4F314B12-0FB4-42F8-93B3-E7EA5F6BF0B3}"/>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3" name="Right Triangle 52">
                  <a:extLst>
                    <a:ext uri="{FF2B5EF4-FFF2-40B4-BE49-F238E27FC236}">
                      <a16:creationId xmlns:a16="http://schemas.microsoft.com/office/drawing/2014/main" id="{342DA398-642C-4F43-89AE-98C37E4C2688}"/>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sp>
          <p:nvSpPr>
            <p:cNvPr id="17" name="Rectangle: Rounded Corners 16">
              <a:extLst>
                <a:ext uri="{FF2B5EF4-FFF2-40B4-BE49-F238E27FC236}">
                  <a16:creationId xmlns:a16="http://schemas.microsoft.com/office/drawing/2014/main" id="{C2E20C03-5BB0-488E-BBEA-4F0026243816}"/>
                </a:ext>
              </a:extLst>
            </p:cNvPr>
            <p:cNvSpPr/>
            <p:nvPr/>
          </p:nvSpPr>
          <p:spPr bwMode="auto">
            <a:xfrm>
              <a:off x="5779565" y="1499386"/>
              <a:ext cx="594360" cy="4039902"/>
            </a:xfrm>
            <a:prstGeom prst="roundRect">
              <a:avLst>
                <a:gd name="adj" fmla="val 7029"/>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Operationalization</a:t>
              </a:r>
            </a:p>
          </p:txBody>
        </p:sp>
        <p:grpSp>
          <p:nvGrpSpPr>
            <p:cNvPr id="18" name="Group 17">
              <a:extLst>
                <a:ext uri="{FF2B5EF4-FFF2-40B4-BE49-F238E27FC236}">
                  <a16:creationId xmlns:a16="http://schemas.microsoft.com/office/drawing/2014/main" id="{17263152-044E-4E68-BFE7-6CEF3A2734E2}"/>
                </a:ext>
              </a:extLst>
            </p:cNvPr>
            <p:cNvGrpSpPr/>
            <p:nvPr/>
          </p:nvGrpSpPr>
          <p:grpSpPr>
            <a:xfrm>
              <a:off x="5740714" y="1317857"/>
              <a:ext cx="661334" cy="661334"/>
              <a:chOff x="1224981" y="5526425"/>
              <a:chExt cx="963350" cy="963350"/>
            </a:xfrm>
          </p:grpSpPr>
          <p:sp>
            <p:nvSpPr>
              <p:cNvPr id="19" name="Oval 18">
                <a:extLst>
                  <a:ext uri="{FF2B5EF4-FFF2-40B4-BE49-F238E27FC236}">
                    <a16:creationId xmlns:a16="http://schemas.microsoft.com/office/drawing/2014/main" id="{D06D8654-54BE-447D-912C-B2EE4ADDB590}"/>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0" name="Group 19">
                <a:extLst>
                  <a:ext uri="{FF2B5EF4-FFF2-40B4-BE49-F238E27FC236}">
                    <a16:creationId xmlns:a16="http://schemas.microsoft.com/office/drawing/2014/main" id="{04FEFDE4-7DFF-49D9-B8C4-112042F39BBC}"/>
                  </a:ext>
                </a:extLst>
              </p:cNvPr>
              <p:cNvGrpSpPr/>
              <p:nvPr/>
            </p:nvGrpSpPr>
            <p:grpSpPr>
              <a:xfrm>
                <a:off x="1342833" y="5745989"/>
                <a:ext cx="699768" cy="487204"/>
                <a:chOff x="4736543" y="4108463"/>
                <a:chExt cx="1896626" cy="1320500"/>
              </a:xfrm>
            </p:grpSpPr>
            <p:grpSp>
              <p:nvGrpSpPr>
                <p:cNvPr id="21" name="Group 20">
                  <a:extLst>
                    <a:ext uri="{FF2B5EF4-FFF2-40B4-BE49-F238E27FC236}">
                      <a16:creationId xmlns:a16="http://schemas.microsoft.com/office/drawing/2014/main" id="{2B61169E-8A3A-4A6B-9C86-1FF0A4435B0A}"/>
                    </a:ext>
                  </a:extLst>
                </p:cNvPr>
                <p:cNvGrpSpPr/>
                <p:nvPr/>
              </p:nvGrpSpPr>
              <p:grpSpPr>
                <a:xfrm>
                  <a:off x="5765903" y="4595667"/>
                  <a:ext cx="867266" cy="833296"/>
                  <a:chOff x="5722070" y="2007909"/>
                  <a:chExt cx="867266" cy="833296"/>
                </a:xfrm>
              </p:grpSpPr>
              <p:sp>
                <p:nvSpPr>
                  <p:cNvPr id="29" name="Rectangle: Rounded Corners 28">
                    <a:extLst>
                      <a:ext uri="{FF2B5EF4-FFF2-40B4-BE49-F238E27FC236}">
                        <a16:creationId xmlns:a16="http://schemas.microsoft.com/office/drawing/2014/main" id="{31129928-D616-4032-B619-960A551720B0}"/>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0" name="Group 29">
                    <a:extLst>
                      <a:ext uri="{FF2B5EF4-FFF2-40B4-BE49-F238E27FC236}">
                        <a16:creationId xmlns:a16="http://schemas.microsoft.com/office/drawing/2014/main" id="{CCD60AA1-4B20-4334-B242-5C3921FB8E08}"/>
                      </a:ext>
                    </a:extLst>
                  </p:cNvPr>
                  <p:cNvGrpSpPr/>
                  <p:nvPr/>
                </p:nvGrpSpPr>
                <p:grpSpPr>
                  <a:xfrm>
                    <a:off x="5920031" y="2114027"/>
                    <a:ext cx="458528" cy="651423"/>
                    <a:chOff x="5920031" y="2114027"/>
                    <a:chExt cx="458528" cy="651423"/>
                  </a:xfrm>
                </p:grpSpPr>
                <p:sp>
                  <p:nvSpPr>
                    <p:cNvPr id="31" name="Rectangle: Top Corners Rounded 30">
                      <a:extLst>
                        <a:ext uri="{FF2B5EF4-FFF2-40B4-BE49-F238E27FC236}">
                          <a16:creationId xmlns:a16="http://schemas.microsoft.com/office/drawing/2014/main" id="{E0D0D8E8-CF2E-47C1-B756-DA60FD274845}"/>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2" name="Rectangle: Rounded Corners 31">
                      <a:extLst>
                        <a:ext uri="{FF2B5EF4-FFF2-40B4-BE49-F238E27FC236}">
                          <a16:creationId xmlns:a16="http://schemas.microsoft.com/office/drawing/2014/main" id="{84009F1F-DDE7-4056-AC51-1B3527B75D27}"/>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 name="Rectangle: Rounded Corners 32">
                      <a:extLst>
                        <a:ext uri="{FF2B5EF4-FFF2-40B4-BE49-F238E27FC236}">
                          <a16:creationId xmlns:a16="http://schemas.microsoft.com/office/drawing/2014/main" id="{DEF10FC8-C40C-495C-9A94-8116531B8B5A}"/>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22" name="Group 21">
                  <a:extLst>
                    <a:ext uri="{FF2B5EF4-FFF2-40B4-BE49-F238E27FC236}">
                      <a16:creationId xmlns:a16="http://schemas.microsoft.com/office/drawing/2014/main" id="{A107825D-31BB-45BD-8DA9-0BA2759EB4FB}"/>
                    </a:ext>
                  </a:extLst>
                </p:cNvPr>
                <p:cNvGrpSpPr/>
                <p:nvPr/>
              </p:nvGrpSpPr>
              <p:grpSpPr>
                <a:xfrm>
                  <a:off x="4736543" y="4108463"/>
                  <a:ext cx="1318470" cy="833296"/>
                  <a:chOff x="4736543" y="4108463"/>
                  <a:chExt cx="1318470" cy="833296"/>
                </a:xfrm>
              </p:grpSpPr>
              <p:sp>
                <p:nvSpPr>
                  <p:cNvPr id="23" name="Rectangle 22">
                    <a:extLst>
                      <a:ext uri="{FF2B5EF4-FFF2-40B4-BE49-F238E27FC236}">
                        <a16:creationId xmlns:a16="http://schemas.microsoft.com/office/drawing/2014/main" id="{32B13ABB-88A7-42B0-A3B6-5FCB90B5C243}"/>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4" name="Group 23">
                    <a:extLst>
                      <a:ext uri="{FF2B5EF4-FFF2-40B4-BE49-F238E27FC236}">
                        <a16:creationId xmlns:a16="http://schemas.microsoft.com/office/drawing/2014/main" id="{EDBE1889-3203-4C29-AB17-E4653BE05FB8}"/>
                      </a:ext>
                    </a:extLst>
                  </p:cNvPr>
                  <p:cNvGrpSpPr/>
                  <p:nvPr/>
                </p:nvGrpSpPr>
                <p:grpSpPr>
                  <a:xfrm>
                    <a:off x="4977341" y="4108463"/>
                    <a:ext cx="1077672" cy="833296"/>
                    <a:chOff x="4967226" y="511066"/>
                    <a:chExt cx="952804" cy="661867"/>
                  </a:xfrm>
                </p:grpSpPr>
                <p:sp>
                  <p:nvSpPr>
                    <p:cNvPr id="26" name="Rectangle: Rounded Corners 25">
                      <a:extLst>
                        <a:ext uri="{FF2B5EF4-FFF2-40B4-BE49-F238E27FC236}">
                          <a16:creationId xmlns:a16="http://schemas.microsoft.com/office/drawing/2014/main" id="{F0356816-2445-4CEB-A995-155169B2358C}"/>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7" name="Rectangle: Rounded Corners 26">
                      <a:extLst>
                        <a:ext uri="{FF2B5EF4-FFF2-40B4-BE49-F238E27FC236}">
                          <a16:creationId xmlns:a16="http://schemas.microsoft.com/office/drawing/2014/main" id="{0A30787C-626E-411F-8BFB-260592C51775}"/>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8" name="Rectangle: Top Corners Snipped 27">
                      <a:extLst>
                        <a:ext uri="{FF2B5EF4-FFF2-40B4-BE49-F238E27FC236}">
                          <a16:creationId xmlns:a16="http://schemas.microsoft.com/office/drawing/2014/main" id="{4E297010-A4B1-4D4F-A12C-0DA5924C0438}"/>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25" name="Oval 24">
                    <a:extLst>
                      <a:ext uri="{FF2B5EF4-FFF2-40B4-BE49-F238E27FC236}">
                        <a16:creationId xmlns:a16="http://schemas.microsoft.com/office/drawing/2014/main" id="{8A1B84B8-A822-459D-A59D-5B743341644A}"/>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nvGrpSpPr>
          <p:cNvPr id="223" name="Group 222">
            <a:extLst>
              <a:ext uri="{FF2B5EF4-FFF2-40B4-BE49-F238E27FC236}">
                <a16:creationId xmlns:a16="http://schemas.microsoft.com/office/drawing/2014/main" id="{314963EF-8036-47E9-8382-DA8E76537C45}"/>
              </a:ext>
            </a:extLst>
          </p:cNvPr>
          <p:cNvGrpSpPr/>
          <p:nvPr/>
        </p:nvGrpSpPr>
        <p:grpSpPr>
          <a:xfrm>
            <a:off x="2102524" y="4490054"/>
            <a:ext cx="9757116" cy="1435676"/>
            <a:chOff x="274640" y="3413215"/>
            <a:chExt cx="9757116" cy="1435676"/>
          </a:xfrm>
        </p:grpSpPr>
        <p:grpSp>
          <p:nvGrpSpPr>
            <p:cNvPr id="224" name="Group 223">
              <a:extLst>
                <a:ext uri="{FF2B5EF4-FFF2-40B4-BE49-F238E27FC236}">
                  <a16:creationId xmlns:a16="http://schemas.microsoft.com/office/drawing/2014/main" id="{95729ADE-5B14-4CF4-AD2C-3BDA89D08B5B}"/>
                </a:ext>
              </a:extLst>
            </p:cNvPr>
            <p:cNvGrpSpPr/>
            <p:nvPr/>
          </p:nvGrpSpPr>
          <p:grpSpPr>
            <a:xfrm>
              <a:off x="274640" y="3413215"/>
              <a:ext cx="9757116" cy="1426466"/>
              <a:chOff x="479372" y="3300863"/>
              <a:chExt cx="9757116" cy="1426466"/>
            </a:xfrm>
          </p:grpSpPr>
          <p:sp>
            <p:nvSpPr>
              <p:cNvPr id="228" name="Rectangle: Rounded Corners 227">
                <a:extLst>
                  <a:ext uri="{FF2B5EF4-FFF2-40B4-BE49-F238E27FC236}">
                    <a16:creationId xmlns:a16="http://schemas.microsoft.com/office/drawing/2014/main" id="{26771A35-3A4A-429D-A0FD-71556A883194}"/>
                  </a:ext>
                </a:extLst>
              </p:cNvPr>
              <p:cNvSpPr/>
              <p:nvPr/>
            </p:nvSpPr>
            <p:spPr bwMode="auto">
              <a:xfrm>
                <a:off x="780351" y="3487092"/>
                <a:ext cx="9456137" cy="1240237"/>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170D7469-D998-459C-B106-CFABF9C3FCD2}"/>
                  </a:ext>
                </a:extLst>
              </p:cNvPr>
              <p:cNvGrpSpPr/>
              <p:nvPr/>
            </p:nvGrpSpPr>
            <p:grpSpPr>
              <a:xfrm>
                <a:off x="479372" y="3300863"/>
                <a:ext cx="661334" cy="661334"/>
                <a:chOff x="1157681" y="982896"/>
                <a:chExt cx="963350" cy="963350"/>
              </a:xfrm>
            </p:grpSpPr>
            <p:sp>
              <p:nvSpPr>
                <p:cNvPr id="231" name="Oval 230">
                  <a:extLst>
                    <a:ext uri="{FF2B5EF4-FFF2-40B4-BE49-F238E27FC236}">
                      <a16:creationId xmlns:a16="http://schemas.microsoft.com/office/drawing/2014/main" id="{FE0E8D87-0B2D-481E-A565-03078F255A55}"/>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232" name="Group 231">
                  <a:extLst>
                    <a:ext uri="{FF2B5EF4-FFF2-40B4-BE49-F238E27FC236}">
                      <a16:creationId xmlns:a16="http://schemas.microsoft.com/office/drawing/2014/main" id="{782465F1-031C-4BC7-B5E8-983641E98BC4}"/>
                    </a:ext>
                  </a:extLst>
                </p:cNvPr>
                <p:cNvGrpSpPr/>
                <p:nvPr/>
              </p:nvGrpSpPr>
              <p:grpSpPr>
                <a:xfrm>
                  <a:off x="1398906" y="1163302"/>
                  <a:ext cx="528579" cy="602537"/>
                  <a:chOff x="7101061" y="2732316"/>
                  <a:chExt cx="1042579" cy="1188456"/>
                </a:xfrm>
              </p:grpSpPr>
              <p:sp>
                <p:nvSpPr>
                  <p:cNvPr id="233" name="Rectangle: Rounded Corners 232">
                    <a:extLst>
                      <a:ext uri="{FF2B5EF4-FFF2-40B4-BE49-F238E27FC236}">
                        <a16:creationId xmlns:a16="http://schemas.microsoft.com/office/drawing/2014/main" id="{F2F87148-D68C-4603-A8CF-9EDC952AFB18}"/>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234" name="Connector: Elbow 233">
                    <a:extLst>
                      <a:ext uri="{FF2B5EF4-FFF2-40B4-BE49-F238E27FC236}">
                        <a16:creationId xmlns:a16="http://schemas.microsoft.com/office/drawing/2014/main" id="{14658465-8A2D-498C-B9CE-B510C7978869}"/>
                      </a:ext>
                    </a:extLst>
                  </p:cNvPr>
                  <p:cNvCxnSpPr>
                    <a:cxnSpLocks/>
                    <a:stCxn id="233" idx="3"/>
                    <a:endCxn id="244"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8D8BCB93-0546-4CED-9D01-E327A0EC5B4E}"/>
                      </a:ext>
                    </a:extLst>
                  </p:cNvPr>
                  <p:cNvCxnSpPr>
                    <a:cxnSpLocks/>
                    <a:stCxn id="236" idx="2"/>
                    <a:endCxn id="233"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6" name="Oval 235">
                    <a:extLst>
                      <a:ext uri="{FF2B5EF4-FFF2-40B4-BE49-F238E27FC236}">
                        <a16:creationId xmlns:a16="http://schemas.microsoft.com/office/drawing/2014/main" id="{6D6860BA-35E3-4A5A-8E9A-5022D9F8F874}"/>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37" name="Oval 236">
                    <a:extLst>
                      <a:ext uri="{FF2B5EF4-FFF2-40B4-BE49-F238E27FC236}">
                        <a16:creationId xmlns:a16="http://schemas.microsoft.com/office/drawing/2014/main" id="{70819121-22DF-42E5-9F0F-4A6D98E1A1D1}"/>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38" name="Oval 237">
                    <a:extLst>
                      <a:ext uri="{FF2B5EF4-FFF2-40B4-BE49-F238E27FC236}">
                        <a16:creationId xmlns:a16="http://schemas.microsoft.com/office/drawing/2014/main" id="{281187D1-5FAC-4CBE-973F-FC88BE25098A}"/>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239" name="Straight Connector 238">
                    <a:extLst>
                      <a:ext uri="{FF2B5EF4-FFF2-40B4-BE49-F238E27FC236}">
                        <a16:creationId xmlns:a16="http://schemas.microsoft.com/office/drawing/2014/main" id="{7BD6A011-046B-4C51-B54D-9E61277DB739}"/>
                      </a:ext>
                    </a:extLst>
                  </p:cNvPr>
                  <p:cNvCxnSpPr>
                    <a:cxnSpLocks/>
                    <a:stCxn id="237" idx="6"/>
                    <a:endCxn id="238"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F2D2571-1CC3-4D21-AFD3-3A59E0637FB2}"/>
                      </a:ext>
                    </a:extLst>
                  </p:cNvPr>
                  <p:cNvCxnSpPr>
                    <a:cxnSpLocks/>
                    <a:stCxn id="236" idx="6"/>
                    <a:endCxn id="237"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1" name="Group 240">
                    <a:extLst>
                      <a:ext uri="{FF2B5EF4-FFF2-40B4-BE49-F238E27FC236}">
                        <a16:creationId xmlns:a16="http://schemas.microsoft.com/office/drawing/2014/main" id="{135B2EC5-7430-4CD5-8B04-EB7866599AE8}"/>
                      </a:ext>
                    </a:extLst>
                  </p:cNvPr>
                  <p:cNvGrpSpPr/>
                  <p:nvPr/>
                </p:nvGrpSpPr>
                <p:grpSpPr>
                  <a:xfrm>
                    <a:off x="7184783" y="3560055"/>
                    <a:ext cx="940003" cy="360717"/>
                    <a:chOff x="7166145" y="3874100"/>
                    <a:chExt cx="1308060" cy="501955"/>
                  </a:xfrm>
                </p:grpSpPr>
                <p:cxnSp>
                  <p:nvCxnSpPr>
                    <p:cNvPr id="242" name="Straight Connector 241">
                      <a:extLst>
                        <a:ext uri="{FF2B5EF4-FFF2-40B4-BE49-F238E27FC236}">
                          <a16:creationId xmlns:a16="http://schemas.microsoft.com/office/drawing/2014/main" id="{D91DD58D-F081-4B04-9A5C-4503CF27753E}"/>
                        </a:ext>
                      </a:extLst>
                    </p:cNvPr>
                    <p:cNvCxnSpPr>
                      <a:cxnSpLocks/>
                      <a:stCxn id="249" idx="3"/>
                      <a:endCxn id="254"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BF4F5DAB-2FBA-44E5-8546-BE7F0219B9A4}"/>
                        </a:ext>
                      </a:extLst>
                    </p:cNvPr>
                    <p:cNvCxnSpPr>
                      <a:cxnSpLocks/>
                      <a:stCxn id="244" idx="3"/>
                      <a:endCxn id="249"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455F9A4F-2B23-40C1-A91C-2590D7206342}"/>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5" name="Rectangle: Rounded Corners 244">
                      <a:extLst>
                        <a:ext uri="{FF2B5EF4-FFF2-40B4-BE49-F238E27FC236}">
                          <a16:creationId xmlns:a16="http://schemas.microsoft.com/office/drawing/2014/main" id="{0DB00BC6-0974-46BB-BBA8-04E7BFFFDCD9}"/>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6" name="Rectangle: Rounded Corners 245">
                      <a:extLst>
                        <a:ext uri="{FF2B5EF4-FFF2-40B4-BE49-F238E27FC236}">
                          <a16:creationId xmlns:a16="http://schemas.microsoft.com/office/drawing/2014/main" id="{1156A2FA-F8F1-4428-944F-109E832C01D7}"/>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7" name="Rectangle: Rounded Corners 246">
                      <a:extLst>
                        <a:ext uri="{FF2B5EF4-FFF2-40B4-BE49-F238E27FC236}">
                          <a16:creationId xmlns:a16="http://schemas.microsoft.com/office/drawing/2014/main" id="{E533236D-DAE4-42C4-ABFF-B71118F11CF7}"/>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8" name="Right Triangle 247">
                      <a:extLst>
                        <a:ext uri="{FF2B5EF4-FFF2-40B4-BE49-F238E27FC236}">
                          <a16:creationId xmlns:a16="http://schemas.microsoft.com/office/drawing/2014/main" id="{83A8389A-D18E-4A62-BC14-27E43794B31E}"/>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9" name="Rectangle 248">
                      <a:extLst>
                        <a:ext uri="{FF2B5EF4-FFF2-40B4-BE49-F238E27FC236}">
                          <a16:creationId xmlns:a16="http://schemas.microsoft.com/office/drawing/2014/main" id="{7E7B0826-EC9C-4F66-9583-879F3F361992}"/>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0" name="Rectangle: Rounded Corners 249">
                      <a:extLst>
                        <a:ext uri="{FF2B5EF4-FFF2-40B4-BE49-F238E27FC236}">
                          <a16:creationId xmlns:a16="http://schemas.microsoft.com/office/drawing/2014/main" id="{4F0D9B95-2D37-408B-B6DA-4C90B57ECF44}"/>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1" name="Rectangle: Rounded Corners 250">
                      <a:extLst>
                        <a:ext uri="{FF2B5EF4-FFF2-40B4-BE49-F238E27FC236}">
                          <a16:creationId xmlns:a16="http://schemas.microsoft.com/office/drawing/2014/main" id="{E865D83E-E831-4794-A153-2CBAFFCAFB4A}"/>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2" name="Rectangle: Rounded Corners 251">
                      <a:extLst>
                        <a:ext uri="{FF2B5EF4-FFF2-40B4-BE49-F238E27FC236}">
                          <a16:creationId xmlns:a16="http://schemas.microsoft.com/office/drawing/2014/main" id="{220FCBB7-2D4C-4B67-9EE8-8BC03930B9B2}"/>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3" name="Right Triangle 252">
                      <a:extLst>
                        <a:ext uri="{FF2B5EF4-FFF2-40B4-BE49-F238E27FC236}">
                          <a16:creationId xmlns:a16="http://schemas.microsoft.com/office/drawing/2014/main" id="{0A83116F-0A10-4EEA-BBBC-06E051780BA7}"/>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4" name="Rectangle 253">
                      <a:extLst>
                        <a:ext uri="{FF2B5EF4-FFF2-40B4-BE49-F238E27FC236}">
                          <a16:creationId xmlns:a16="http://schemas.microsoft.com/office/drawing/2014/main" id="{2635D9BE-A261-4E04-835B-75430E435E13}"/>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5" name="Rectangle: Rounded Corners 254">
                      <a:extLst>
                        <a:ext uri="{FF2B5EF4-FFF2-40B4-BE49-F238E27FC236}">
                          <a16:creationId xmlns:a16="http://schemas.microsoft.com/office/drawing/2014/main" id="{FB7344B5-BE2D-43E6-A547-19081C27ACB1}"/>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6" name="Rectangle: Rounded Corners 255">
                      <a:extLst>
                        <a:ext uri="{FF2B5EF4-FFF2-40B4-BE49-F238E27FC236}">
                          <a16:creationId xmlns:a16="http://schemas.microsoft.com/office/drawing/2014/main" id="{50FC4174-F987-47B3-ACB9-10D8202913FC}"/>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7" name="Rectangle: Rounded Corners 256">
                      <a:extLst>
                        <a:ext uri="{FF2B5EF4-FFF2-40B4-BE49-F238E27FC236}">
                          <a16:creationId xmlns:a16="http://schemas.microsoft.com/office/drawing/2014/main" id="{1361F170-D7F3-46BC-BC38-1C797B298FA2}"/>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8" name="Right Triangle 257">
                      <a:extLst>
                        <a:ext uri="{FF2B5EF4-FFF2-40B4-BE49-F238E27FC236}">
                          <a16:creationId xmlns:a16="http://schemas.microsoft.com/office/drawing/2014/main" id="{64B9B4E3-1C6B-479E-98D6-31D47D8D61D8}"/>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sp>
          <p:nvSpPr>
            <p:cNvPr id="225" name="TextBox 224">
              <a:extLst>
                <a:ext uri="{FF2B5EF4-FFF2-40B4-BE49-F238E27FC236}">
                  <a16:creationId xmlns:a16="http://schemas.microsoft.com/office/drawing/2014/main" id="{4A959910-EC34-4077-B9C4-4EB0541ADFE8}"/>
                </a:ext>
              </a:extLst>
            </p:cNvPr>
            <p:cNvSpPr txBox="1"/>
            <p:nvPr/>
          </p:nvSpPr>
          <p:spPr>
            <a:xfrm>
              <a:off x="3522218" y="3568540"/>
              <a:ext cx="3780566" cy="1280351"/>
            </a:xfrm>
            <a:prstGeom prst="rect">
              <a:avLst/>
            </a:prstGeom>
            <a:noFill/>
          </p:spPr>
          <p:txBody>
            <a:bodyPr wrap="square" lIns="182880" tIns="146304" rIns="182880" bIns="146304" rtlCol="0">
              <a:spAutoFit/>
            </a:bodyPr>
            <a:lstStyle/>
            <a:p>
              <a:r>
                <a:rPr lang="en-US" sz="1600">
                  <a:solidFill>
                    <a:schemeClr val="accent2"/>
                  </a:solidFill>
                  <a:latin typeface="+mj-lt"/>
                </a:rPr>
                <a:t>Distributed Parallelized Algorithms:</a:t>
              </a:r>
            </a:p>
            <a:p>
              <a:pPr>
                <a:buFont typeface="Arial" panose="020B0604020202020204" pitchFamily="34" charset="0"/>
                <a:buChar char="•"/>
              </a:pPr>
              <a:r>
                <a:rPr lang="en-US" sz="1600" err="1">
                  <a:solidFill>
                    <a:schemeClr val="accent2"/>
                  </a:solidFill>
                  <a:latin typeface="+mj-lt"/>
                </a:rPr>
                <a:t>RevoScaleR</a:t>
              </a:r>
              <a:r>
                <a:rPr lang="en-US" sz="1600">
                  <a:solidFill>
                    <a:schemeClr val="accent2"/>
                  </a:solidFill>
                  <a:latin typeface="+mj-lt"/>
                </a:rPr>
                <a:t> library</a:t>
              </a:r>
            </a:p>
            <a:p>
              <a:pPr>
                <a:buFont typeface="Arial" panose="020B0604020202020204" pitchFamily="34" charset="0"/>
                <a:buChar char="•"/>
              </a:pPr>
              <a:r>
                <a:rPr lang="en-US" sz="1600">
                  <a:solidFill>
                    <a:schemeClr val="accent2"/>
                  </a:solidFill>
                  <a:latin typeface="+mj-lt"/>
                </a:rPr>
                <a:t>MicrosoftML library</a:t>
              </a:r>
            </a:p>
            <a:p>
              <a:pPr>
                <a:buFont typeface="Arial" panose="020B0604020202020204" pitchFamily="34" charset="0"/>
                <a:buChar char="•"/>
              </a:pPr>
              <a:r>
                <a:rPr lang="en-US" sz="1600">
                  <a:solidFill>
                    <a:schemeClr val="accent2"/>
                  </a:solidFill>
                  <a:latin typeface="+mj-lt"/>
                </a:rPr>
                <a:t>Custom parallelization frameworks</a:t>
              </a:r>
            </a:p>
          </p:txBody>
        </p:sp>
        <p:sp>
          <p:nvSpPr>
            <p:cNvPr id="226" name="TextBox 225">
              <a:extLst>
                <a:ext uri="{FF2B5EF4-FFF2-40B4-BE49-F238E27FC236}">
                  <a16:creationId xmlns:a16="http://schemas.microsoft.com/office/drawing/2014/main" id="{1BE3241F-4CA0-4CE2-B907-557CABAC3758}"/>
                </a:ext>
              </a:extLst>
            </p:cNvPr>
            <p:cNvSpPr txBox="1"/>
            <p:nvPr/>
          </p:nvSpPr>
          <p:spPr>
            <a:xfrm>
              <a:off x="863800" y="3568540"/>
              <a:ext cx="2616235"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Open source R algorithms &amp; visualizations:</a:t>
              </a:r>
            </a:p>
            <a:p>
              <a:pPr>
                <a:buFont typeface="Arial" panose="020B0604020202020204" pitchFamily="34" charset="0"/>
                <a:buChar char="•"/>
              </a:pPr>
              <a:r>
                <a:rPr lang="en-US" sz="1600">
                  <a:solidFill>
                    <a:schemeClr val="accent2"/>
                  </a:solidFill>
                  <a:latin typeface="+mj-lt"/>
                  <a:cs typeface="Calibri" panose="020F0502020204030204" pitchFamily="34" charset="0"/>
                </a:rPr>
                <a:t>CRAN</a:t>
              </a:r>
            </a:p>
            <a:p>
              <a:pPr>
                <a:buFont typeface="Arial" panose="020B0604020202020204" pitchFamily="34" charset="0"/>
                <a:buChar char="•"/>
              </a:pPr>
              <a:r>
                <a:rPr lang="en-US" sz="1600" err="1">
                  <a:solidFill>
                    <a:schemeClr val="accent2"/>
                  </a:solidFill>
                  <a:latin typeface="+mj-lt"/>
                  <a:cs typeface="Calibri" panose="020F0502020204030204" pitchFamily="34" charset="0"/>
                </a:rPr>
                <a:t>bioconductor</a:t>
              </a:r>
              <a:endParaRPr lang="en-US" sz="1600">
                <a:solidFill>
                  <a:schemeClr val="accent2"/>
                </a:solidFill>
                <a:latin typeface="+mj-lt"/>
                <a:cs typeface="Calibri" panose="020F0502020204030204" pitchFamily="34" charset="0"/>
              </a:endParaRPr>
            </a:p>
          </p:txBody>
        </p:sp>
        <p:sp>
          <p:nvSpPr>
            <p:cNvPr id="227" name="TextBox 226">
              <a:extLst>
                <a:ext uri="{FF2B5EF4-FFF2-40B4-BE49-F238E27FC236}">
                  <a16:creationId xmlns:a16="http://schemas.microsoft.com/office/drawing/2014/main" id="{AA5FAC48-0D57-4A2E-880B-D6F89EF9E88B}"/>
                </a:ext>
              </a:extLst>
            </p:cNvPr>
            <p:cNvSpPr txBox="1"/>
            <p:nvPr/>
          </p:nvSpPr>
          <p:spPr>
            <a:xfrm>
              <a:off x="7497295" y="3568540"/>
              <a:ext cx="2320173"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Plus:</a:t>
              </a:r>
            </a:p>
            <a:p>
              <a:pPr>
                <a:buFont typeface="Arial" panose="020B0604020202020204" pitchFamily="34" charset="0"/>
                <a:buChar char="•"/>
              </a:pPr>
              <a:r>
                <a:rPr lang="en-US" sz="1600">
                  <a:solidFill>
                    <a:schemeClr val="accent2"/>
                  </a:solidFill>
                  <a:latin typeface="+mj-lt"/>
                  <a:cs typeface="Calibri" panose="020F0502020204030204" pitchFamily="34" charset="0"/>
                </a:rPr>
                <a:t>Deep Learning</a:t>
              </a:r>
            </a:p>
            <a:p>
              <a:pPr>
                <a:buFont typeface="Arial" panose="020B0604020202020204" pitchFamily="34" charset="0"/>
                <a:buChar char="•"/>
              </a:pPr>
              <a:r>
                <a:rPr lang="en-US" sz="1600">
                  <a:solidFill>
                    <a:schemeClr val="accent2"/>
                  </a:solidFill>
                  <a:latin typeface="+mj-lt"/>
                  <a:cs typeface="Calibri" panose="020F0502020204030204" pitchFamily="34" charset="0"/>
                </a:rPr>
                <a:t>Pretrained Models</a:t>
              </a:r>
            </a:p>
            <a:p>
              <a:pPr>
                <a:buFont typeface="Arial" panose="020B0604020202020204" pitchFamily="34" charset="0"/>
                <a:buChar char="•"/>
              </a:pPr>
              <a:r>
                <a:rPr lang="en-US" sz="1600">
                  <a:solidFill>
                    <a:schemeClr val="accent2"/>
                  </a:solidFill>
                  <a:latin typeface="+mj-lt"/>
                  <a:cs typeface="Calibri" panose="020F0502020204030204" pitchFamily="34" charset="0"/>
                </a:rPr>
                <a:t>Prebuilt </a:t>
              </a:r>
              <a:r>
                <a:rPr lang="en-US" sz="1600" err="1">
                  <a:solidFill>
                    <a:schemeClr val="accent2"/>
                  </a:solidFill>
                  <a:latin typeface="+mj-lt"/>
                  <a:cs typeface="Calibri" panose="020F0502020204030204" pitchFamily="34" charset="0"/>
                </a:rPr>
                <a:t>Featurizers</a:t>
              </a:r>
              <a:endParaRPr lang="en-US" sz="1600">
                <a:solidFill>
                  <a:schemeClr val="accent2"/>
                </a:solidFill>
                <a:latin typeface="+mj-lt"/>
                <a:cs typeface="Calibri" panose="020F0502020204030204" pitchFamily="34" charset="0"/>
              </a:endParaRPr>
            </a:p>
          </p:txBody>
        </p:sp>
      </p:grpSp>
      <p:grpSp>
        <p:nvGrpSpPr>
          <p:cNvPr id="259" name="Group 258">
            <a:extLst>
              <a:ext uri="{FF2B5EF4-FFF2-40B4-BE49-F238E27FC236}">
                <a16:creationId xmlns:a16="http://schemas.microsoft.com/office/drawing/2014/main" id="{798F227C-494D-4EC3-B767-20C7F27F76E6}"/>
              </a:ext>
            </a:extLst>
          </p:cNvPr>
          <p:cNvGrpSpPr/>
          <p:nvPr/>
        </p:nvGrpSpPr>
        <p:grpSpPr>
          <a:xfrm>
            <a:off x="2102524" y="6035810"/>
            <a:ext cx="9757116" cy="775549"/>
            <a:chOff x="274640" y="4958971"/>
            <a:chExt cx="9757116" cy="775549"/>
          </a:xfrm>
        </p:grpSpPr>
        <p:grpSp>
          <p:nvGrpSpPr>
            <p:cNvPr id="260" name="Group 259">
              <a:extLst>
                <a:ext uri="{FF2B5EF4-FFF2-40B4-BE49-F238E27FC236}">
                  <a16:creationId xmlns:a16="http://schemas.microsoft.com/office/drawing/2014/main" id="{476DC076-B594-4F6E-8127-76AF36CB7088}"/>
                </a:ext>
              </a:extLst>
            </p:cNvPr>
            <p:cNvGrpSpPr/>
            <p:nvPr/>
          </p:nvGrpSpPr>
          <p:grpSpPr>
            <a:xfrm>
              <a:off x="274640" y="4958971"/>
              <a:ext cx="9757116" cy="775549"/>
              <a:chOff x="479372" y="4846619"/>
              <a:chExt cx="9757116" cy="775549"/>
            </a:xfrm>
          </p:grpSpPr>
          <p:sp>
            <p:nvSpPr>
              <p:cNvPr id="267" name="Rectangle: Rounded Corners 266">
                <a:extLst>
                  <a:ext uri="{FF2B5EF4-FFF2-40B4-BE49-F238E27FC236}">
                    <a16:creationId xmlns:a16="http://schemas.microsoft.com/office/drawing/2014/main" id="{B5E638A5-FC96-43C1-A31F-3C4B30C88A11}"/>
                  </a:ext>
                </a:extLst>
              </p:cNvPr>
              <p:cNvSpPr/>
              <p:nvPr/>
            </p:nvSpPr>
            <p:spPr bwMode="auto">
              <a:xfrm>
                <a:off x="780351" y="5049194"/>
                <a:ext cx="9456137" cy="572974"/>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1936B61A-4016-495E-9EF3-2D43583EC05E}"/>
                  </a:ext>
                </a:extLst>
              </p:cNvPr>
              <p:cNvGrpSpPr/>
              <p:nvPr/>
            </p:nvGrpSpPr>
            <p:grpSpPr>
              <a:xfrm>
                <a:off x="479372" y="4846619"/>
                <a:ext cx="661335" cy="661334"/>
                <a:chOff x="6956981" y="588339"/>
                <a:chExt cx="963350" cy="963350"/>
              </a:xfrm>
            </p:grpSpPr>
            <p:sp>
              <p:nvSpPr>
                <p:cNvPr id="270" name="Oval 269">
                  <a:extLst>
                    <a:ext uri="{FF2B5EF4-FFF2-40B4-BE49-F238E27FC236}">
                      <a16:creationId xmlns:a16="http://schemas.microsoft.com/office/drawing/2014/main" id="{C0017093-BB71-4730-B6D1-0C234ADAA65B}"/>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1" name="Flowchart: Magnetic Disk 270">
                  <a:extLst>
                    <a:ext uri="{FF2B5EF4-FFF2-40B4-BE49-F238E27FC236}">
                      <a16:creationId xmlns:a16="http://schemas.microsoft.com/office/drawing/2014/main" id="{8151041C-40FD-48D2-B28E-4BCED106DB9F}"/>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272" name="Group 271">
                  <a:extLst>
                    <a:ext uri="{FF2B5EF4-FFF2-40B4-BE49-F238E27FC236}">
                      <a16:creationId xmlns:a16="http://schemas.microsoft.com/office/drawing/2014/main" id="{EC467EA4-ACCF-4F2F-AF9A-CADE7FCE5193}"/>
                    </a:ext>
                  </a:extLst>
                </p:cNvPr>
                <p:cNvGrpSpPr/>
                <p:nvPr/>
              </p:nvGrpSpPr>
              <p:grpSpPr>
                <a:xfrm>
                  <a:off x="7166425" y="1100362"/>
                  <a:ext cx="626190" cy="240293"/>
                  <a:chOff x="7166145" y="3874100"/>
                  <a:chExt cx="1308060" cy="501955"/>
                </a:xfrm>
              </p:grpSpPr>
              <p:cxnSp>
                <p:nvCxnSpPr>
                  <p:cNvPr id="273" name="Straight Connector 272">
                    <a:extLst>
                      <a:ext uri="{FF2B5EF4-FFF2-40B4-BE49-F238E27FC236}">
                        <a16:creationId xmlns:a16="http://schemas.microsoft.com/office/drawing/2014/main" id="{D3905C50-1A55-4063-A58D-3661A91B3AF2}"/>
                      </a:ext>
                    </a:extLst>
                  </p:cNvPr>
                  <p:cNvCxnSpPr>
                    <a:cxnSpLocks/>
                    <a:stCxn id="280" idx="3"/>
                    <a:endCxn id="285"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4FEBAEE-2413-4E65-AF50-47EF401CF49E}"/>
                      </a:ext>
                    </a:extLst>
                  </p:cNvPr>
                  <p:cNvCxnSpPr>
                    <a:cxnSpLocks/>
                    <a:stCxn id="275" idx="3"/>
                    <a:endCxn id="280"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19FA72E3-A525-4318-8C24-66062E31A063}"/>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6" name="Rectangle: Rounded Corners 275">
                    <a:extLst>
                      <a:ext uri="{FF2B5EF4-FFF2-40B4-BE49-F238E27FC236}">
                        <a16:creationId xmlns:a16="http://schemas.microsoft.com/office/drawing/2014/main" id="{834BAB94-CA48-4A11-BFD3-5238AD3DE4B8}"/>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7" name="Rectangle: Rounded Corners 276">
                    <a:extLst>
                      <a:ext uri="{FF2B5EF4-FFF2-40B4-BE49-F238E27FC236}">
                        <a16:creationId xmlns:a16="http://schemas.microsoft.com/office/drawing/2014/main" id="{48724E85-D8B0-4AEC-8E7F-9E95744A8BD4}"/>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8" name="Rectangle: Rounded Corners 277">
                    <a:extLst>
                      <a:ext uri="{FF2B5EF4-FFF2-40B4-BE49-F238E27FC236}">
                        <a16:creationId xmlns:a16="http://schemas.microsoft.com/office/drawing/2014/main" id="{78495EA2-199B-46E6-8FB7-99492C2245B5}"/>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9" name="Right Triangle 278">
                    <a:extLst>
                      <a:ext uri="{FF2B5EF4-FFF2-40B4-BE49-F238E27FC236}">
                        <a16:creationId xmlns:a16="http://schemas.microsoft.com/office/drawing/2014/main" id="{EAD72E12-4012-4D6D-8F71-407D37C7B609}"/>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0" name="Rectangle 279">
                    <a:extLst>
                      <a:ext uri="{FF2B5EF4-FFF2-40B4-BE49-F238E27FC236}">
                        <a16:creationId xmlns:a16="http://schemas.microsoft.com/office/drawing/2014/main" id="{339DC187-7A90-41F2-9F89-131BD790400F}"/>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1" name="Rectangle: Rounded Corners 280">
                    <a:extLst>
                      <a:ext uri="{FF2B5EF4-FFF2-40B4-BE49-F238E27FC236}">
                        <a16:creationId xmlns:a16="http://schemas.microsoft.com/office/drawing/2014/main" id="{A6F9149C-2DFB-4CF6-A917-B3178D7353FB}"/>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2" name="Rectangle: Rounded Corners 281">
                    <a:extLst>
                      <a:ext uri="{FF2B5EF4-FFF2-40B4-BE49-F238E27FC236}">
                        <a16:creationId xmlns:a16="http://schemas.microsoft.com/office/drawing/2014/main" id="{4210CAE6-FF4A-4365-9ED9-BD9EB427FE63}"/>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3" name="Rectangle: Rounded Corners 282">
                    <a:extLst>
                      <a:ext uri="{FF2B5EF4-FFF2-40B4-BE49-F238E27FC236}">
                        <a16:creationId xmlns:a16="http://schemas.microsoft.com/office/drawing/2014/main" id="{C4DF6EC8-DA2B-4F2E-A30A-73080D67B0D1}"/>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4" name="Right Triangle 283">
                    <a:extLst>
                      <a:ext uri="{FF2B5EF4-FFF2-40B4-BE49-F238E27FC236}">
                        <a16:creationId xmlns:a16="http://schemas.microsoft.com/office/drawing/2014/main" id="{37985090-CECE-438D-9244-0C68ECEF5F75}"/>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5" name="Rectangle 284">
                    <a:extLst>
                      <a:ext uri="{FF2B5EF4-FFF2-40B4-BE49-F238E27FC236}">
                        <a16:creationId xmlns:a16="http://schemas.microsoft.com/office/drawing/2014/main" id="{90090D4A-C73C-461D-9A1C-4B93CE252D86}"/>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6" name="Rectangle: Rounded Corners 285">
                    <a:extLst>
                      <a:ext uri="{FF2B5EF4-FFF2-40B4-BE49-F238E27FC236}">
                        <a16:creationId xmlns:a16="http://schemas.microsoft.com/office/drawing/2014/main" id="{B687C0AB-4233-4700-B95D-1F69420F0FC6}"/>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7" name="Rectangle: Rounded Corners 286">
                    <a:extLst>
                      <a:ext uri="{FF2B5EF4-FFF2-40B4-BE49-F238E27FC236}">
                        <a16:creationId xmlns:a16="http://schemas.microsoft.com/office/drawing/2014/main" id="{E96AC393-EE9A-4B88-A86A-EB57662ECB69}"/>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8" name="Rectangle: Rounded Corners 287">
                    <a:extLst>
                      <a:ext uri="{FF2B5EF4-FFF2-40B4-BE49-F238E27FC236}">
                        <a16:creationId xmlns:a16="http://schemas.microsoft.com/office/drawing/2014/main" id="{002ED1B0-1518-432C-8A89-B92399F186B9}"/>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89" name="Right Triangle 288">
                    <a:extLst>
                      <a:ext uri="{FF2B5EF4-FFF2-40B4-BE49-F238E27FC236}">
                        <a16:creationId xmlns:a16="http://schemas.microsoft.com/office/drawing/2014/main" id="{7C037414-F5AC-4FEC-8459-DF5963DACDB8}"/>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sp>
          <p:nvSpPr>
            <p:cNvPr id="261" name="TextBox 260">
              <a:extLst>
                <a:ext uri="{FF2B5EF4-FFF2-40B4-BE49-F238E27FC236}">
                  <a16:creationId xmlns:a16="http://schemas.microsoft.com/office/drawing/2014/main" id="{61307A20-17AE-414D-8298-293AF8DBC3EC}"/>
                </a:ext>
              </a:extLst>
            </p:cNvPr>
            <p:cNvSpPr txBox="1"/>
            <p:nvPr/>
          </p:nvSpPr>
          <p:spPr>
            <a:xfrm>
              <a:off x="2046712" y="5312498"/>
              <a:ext cx="980759" cy="221599"/>
            </a:xfrm>
            <a:prstGeom prst="rect">
              <a:avLst/>
            </a:prstGeom>
            <a:noFill/>
          </p:spPr>
          <p:txBody>
            <a:bodyPr wrap="square" lIns="0" tIns="0" rIns="0" bIns="0" rtlCol="0">
              <a:spAutoFit/>
            </a:bodyPr>
            <a:lstStyle/>
            <a:p>
              <a:pPr algn="ctr">
                <a:lnSpc>
                  <a:spcPct val="90000"/>
                </a:lnSpc>
                <a:spcAft>
                  <a:spcPts val="600"/>
                </a:spcAft>
              </a:pPr>
              <a:r>
                <a:rPr lang="en-US" sz="1600">
                  <a:solidFill>
                    <a:schemeClr val="accent2"/>
                  </a:solidFill>
                  <a:latin typeface="Courier New" panose="02070309020205020404" pitchFamily="49" charset="0"/>
                  <a:cs typeface="Courier New" panose="02070309020205020404" pitchFamily="49" charset="0"/>
                </a:rPr>
                <a:t>.csv</a:t>
              </a:r>
            </a:p>
          </p:txBody>
        </p:sp>
        <p:pic>
          <p:nvPicPr>
            <p:cNvPr id="262" name="Picture 261">
              <a:extLst>
                <a:ext uri="{FF2B5EF4-FFF2-40B4-BE49-F238E27FC236}">
                  <a16:creationId xmlns:a16="http://schemas.microsoft.com/office/drawing/2014/main" id="{72669D05-F9A4-48A6-8ED6-4DF482D3A56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36603" y="5232688"/>
              <a:ext cx="997621" cy="404547"/>
            </a:xfrm>
            <a:prstGeom prst="rect">
              <a:avLst/>
            </a:prstGeom>
          </p:spPr>
        </p:pic>
        <p:pic>
          <p:nvPicPr>
            <p:cNvPr id="263" name="Picture 262">
              <a:extLst>
                <a:ext uri="{FF2B5EF4-FFF2-40B4-BE49-F238E27FC236}">
                  <a16:creationId xmlns:a16="http://schemas.microsoft.com/office/drawing/2014/main" id="{E18C978D-799E-4A93-BB27-5BAC313E48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789223" y="5198169"/>
              <a:ext cx="455464" cy="495652"/>
            </a:xfrm>
            <a:prstGeom prst="rect">
              <a:avLst/>
            </a:prstGeom>
          </p:spPr>
        </p:pic>
        <p:sp>
          <p:nvSpPr>
            <p:cNvPr id="264" name="TextBox 263">
              <a:extLst>
                <a:ext uri="{FF2B5EF4-FFF2-40B4-BE49-F238E27FC236}">
                  <a16:creationId xmlns:a16="http://schemas.microsoft.com/office/drawing/2014/main" id="{164084FB-26A1-4AAE-AF48-7F2A59BC9BA7}"/>
                </a:ext>
              </a:extLst>
            </p:cNvPr>
            <p:cNvSpPr txBox="1"/>
            <p:nvPr/>
          </p:nvSpPr>
          <p:spPr>
            <a:xfrm>
              <a:off x="3272390" y="5323313"/>
              <a:ext cx="1370521" cy="221599"/>
            </a:xfrm>
            <a:prstGeom prst="rect">
              <a:avLst/>
            </a:prstGeom>
            <a:noFill/>
          </p:spPr>
          <p:txBody>
            <a:bodyPr wrap="square" lIns="0" tIns="0" rIns="0" bIns="0" rtlCol="0">
              <a:spAutoFit/>
            </a:bodyPr>
            <a:lstStyle/>
            <a:p>
              <a:pPr algn="ctr">
                <a:lnSpc>
                  <a:spcPct val="90000"/>
                </a:lnSpc>
                <a:spcAft>
                  <a:spcPts val="600"/>
                </a:spcAft>
              </a:pPr>
              <a:r>
                <a:rPr lang="en-US" sz="1600">
                  <a:solidFill>
                    <a:schemeClr val="accent2"/>
                  </a:solidFill>
                  <a:latin typeface="+mj-lt"/>
                  <a:cs typeface="Courier New" panose="02070309020205020404" pitchFamily="49" charset="0"/>
                </a:rPr>
                <a:t>Microsoft .</a:t>
              </a:r>
              <a:r>
                <a:rPr lang="en-US" sz="1600">
                  <a:solidFill>
                    <a:schemeClr val="accent2"/>
                  </a:solidFill>
                  <a:latin typeface="Courier New" panose="02070309020205020404" pitchFamily="49" charset="0"/>
                  <a:cs typeface="Courier New" panose="02070309020205020404" pitchFamily="49" charset="0"/>
                </a:rPr>
                <a:t>XDF</a:t>
              </a:r>
              <a:endParaRPr lang="en-US" sz="1600">
                <a:solidFill>
                  <a:schemeClr val="accent2"/>
                </a:solidFill>
                <a:latin typeface="+mj-lt"/>
                <a:cs typeface="Calibri" panose="020F0502020204030204" pitchFamily="34" charset="0"/>
              </a:endParaRPr>
            </a:p>
          </p:txBody>
        </p:sp>
        <p:pic>
          <p:nvPicPr>
            <p:cNvPr id="265" name="Picture 264">
              <a:extLst>
                <a:ext uri="{FF2B5EF4-FFF2-40B4-BE49-F238E27FC236}">
                  <a16:creationId xmlns:a16="http://schemas.microsoft.com/office/drawing/2014/main" id="{4DBE4691-3429-438F-BA18-87E622186F1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503270" y="5147583"/>
              <a:ext cx="936482" cy="526616"/>
            </a:xfrm>
            <a:prstGeom prst="rect">
              <a:avLst/>
            </a:prstGeom>
          </p:spPr>
        </p:pic>
        <p:sp>
          <p:nvSpPr>
            <p:cNvPr id="266" name="TextBox 265">
              <a:extLst>
                <a:ext uri="{FF2B5EF4-FFF2-40B4-BE49-F238E27FC236}">
                  <a16:creationId xmlns:a16="http://schemas.microsoft.com/office/drawing/2014/main" id="{CDD6CBAE-5BE3-456F-943B-8434FC93E322}"/>
                </a:ext>
              </a:extLst>
            </p:cNvPr>
            <p:cNvSpPr txBox="1"/>
            <p:nvPr/>
          </p:nvSpPr>
          <p:spPr>
            <a:xfrm>
              <a:off x="4887830" y="5332353"/>
              <a:ext cx="1370521" cy="221599"/>
            </a:xfrm>
            <a:prstGeom prst="rect">
              <a:avLst/>
            </a:prstGeom>
            <a:noFill/>
          </p:spPr>
          <p:txBody>
            <a:bodyPr wrap="square" lIns="0" tIns="0" rIns="0" bIns="0" rtlCol="0">
              <a:spAutoFit/>
            </a:bodyPr>
            <a:lstStyle/>
            <a:p>
              <a:pPr algn="ctr">
                <a:lnSpc>
                  <a:spcPct val="90000"/>
                </a:lnSpc>
                <a:spcAft>
                  <a:spcPts val="600"/>
                </a:spcAft>
              </a:pPr>
              <a:r>
                <a:rPr lang="en-US" sz="1600">
                  <a:solidFill>
                    <a:schemeClr val="accent2"/>
                  </a:solidFill>
                  <a:latin typeface="+mj-lt"/>
                  <a:cs typeface="Courier New" panose="02070309020205020404" pitchFamily="49" charset="0"/>
                </a:rPr>
                <a:t>ODBC/JDBC</a:t>
              </a:r>
              <a:endParaRPr lang="en-US" sz="1600">
                <a:solidFill>
                  <a:schemeClr val="accent2"/>
                </a:solidFill>
                <a:latin typeface="+mj-lt"/>
                <a:cs typeface="Calibri" panose="020F0502020204030204" pitchFamily="34" charset="0"/>
              </a:endParaRPr>
            </a:p>
          </p:txBody>
        </p:sp>
      </p:grpSp>
    </p:spTree>
    <p:extLst>
      <p:ext uri="{BB962C8B-B14F-4D97-AF65-F5344CB8AC3E}">
        <p14:creationId xmlns:p14="http://schemas.microsoft.com/office/powerpoint/2010/main" val="22530903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In-database analytics with SQL Server 2017</a:t>
            </a:r>
          </a:p>
        </p:txBody>
      </p:sp>
      <p:sp>
        <p:nvSpPr>
          <p:cNvPr id="59" name="Rectangle 58"/>
          <p:cNvSpPr/>
          <p:nvPr/>
        </p:nvSpPr>
        <p:spPr bwMode="auto">
          <a:xfrm>
            <a:off x="271269" y="1562323"/>
            <a:ext cx="5554380" cy="12034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2400">
                <a:gradFill>
                  <a:gsLst>
                    <a:gs pos="46903">
                      <a:schemeClr val="accent2"/>
                    </a:gs>
                    <a:gs pos="18000">
                      <a:schemeClr val="accent2"/>
                    </a:gs>
                  </a:gsLst>
                  <a:lin ang="5400000" scaled="0"/>
                </a:gradFill>
                <a:latin typeface="+mj-lt"/>
                <a:ea typeface="Segoe UI" pitchFamily="34" charset="0"/>
                <a:cs typeface="Segoe UI" pitchFamily="34" charset="0"/>
              </a:rPr>
              <a:t>Reduce data movement</a:t>
            </a:r>
          </a:p>
          <a:p>
            <a:pPr defTabSz="932472" fontAlgn="base">
              <a:lnSpc>
                <a:spcPct val="90000"/>
              </a:lnSpc>
              <a:spcBef>
                <a:spcPts val="600"/>
              </a:spcBef>
              <a:spcAft>
                <a:spcPct val="0"/>
              </a:spcAft>
            </a:pPr>
            <a:r>
              <a:rPr lang="en-US">
                <a:gradFill>
                  <a:gsLst>
                    <a:gs pos="9735">
                      <a:schemeClr val="tx1"/>
                    </a:gs>
                    <a:gs pos="37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Eliminate data movement, reduce unnecessary duplication and leverage database data protections</a:t>
            </a:r>
          </a:p>
        </p:txBody>
      </p:sp>
      <p:sp>
        <p:nvSpPr>
          <p:cNvPr id="60" name="Rectangle 59"/>
          <p:cNvSpPr/>
          <p:nvPr/>
        </p:nvSpPr>
        <p:spPr bwMode="auto">
          <a:xfrm>
            <a:off x="258745" y="2912718"/>
            <a:ext cx="5566904" cy="14527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2400">
                <a:gradFill>
                  <a:gsLst>
                    <a:gs pos="46903">
                      <a:schemeClr val="accent2"/>
                    </a:gs>
                    <a:gs pos="18000">
                      <a:schemeClr val="accent2"/>
                    </a:gs>
                  </a:gsLst>
                  <a:lin ang="5400000" scaled="0"/>
                </a:gradFill>
                <a:latin typeface="+mj-lt"/>
                <a:cs typeface="Segoe UI" pitchFamily="34" charset="0"/>
              </a:rPr>
              <a:t>Operationalize scripts and models</a:t>
            </a:r>
          </a:p>
          <a:p>
            <a:pPr defTabSz="932472" fontAlgn="base">
              <a:lnSpc>
                <a:spcPct val="90000"/>
              </a:lnSpc>
              <a:spcBef>
                <a:spcPts val="600"/>
              </a:spcBef>
              <a:spcAft>
                <a:spcPct val="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Operationalize R or Python scripts &amp; models over SQL Server data by calling familiar T-SQL stored procedures from your application</a:t>
            </a:r>
          </a:p>
        </p:txBody>
      </p:sp>
      <p:sp>
        <p:nvSpPr>
          <p:cNvPr id="61" name="Rectangle 60"/>
          <p:cNvSpPr/>
          <p:nvPr/>
        </p:nvSpPr>
        <p:spPr bwMode="auto">
          <a:xfrm>
            <a:off x="271269" y="4512412"/>
            <a:ext cx="5560636" cy="12034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2400">
                <a:gradFill>
                  <a:gsLst>
                    <a:gs pos="46903">
                      <a:schemeClr val="accent2"/>
                    </a:gs>
                    <a:gs pos="18000">
                      <a:schemeClr val="accent2"/>
                    </a:gs>
                  </a:gsLst>
                  <a:lin ang="5400000" scaled="0"/>
                </a:gradFill>
                <a:latin typeface="+mj-lt"/>
                <a:cs typeface="Segoe UI" pitchFamily="34" charset="0"/>
              </a:rPr>
              <a:t>R and Python with in-memory scalability</a:t>
            </a:r>
          </a:p>
          <a:p>
            <a:pPr defTabSz="932472" fontAlgn="base">
              <a:lnSpc>
                <a:spcPct val="90000"/>
              </a:lnSpc>
              <a:spcBef>
                <a:spcPts val="600"/>
              </a:spcBef>
              <a:spcAft>
                <a:spcPct val="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Scale your analytics with multi-threading and massive parallel processing</a:t>
            </a:r>
          </a:p>
        </p:txBody>
      </p:sp>
      <p:sp>
        <p:nvSpPr>
          <p:cNvPr id="50" name="TextBox 49"/>
          <p:cNvSpPr txBox="1"/>
          <p:nvPr/>
        </p:nvSpPr>
        <p:spPr>
          <a:xfrm>
            <a:off x="7303509" y="3277801"/>
            <a:ext cx="1447846" cy="215444"/>
          </a:xfrm>
          <a:prstGeom prst="rect">
            <a:avLst/>
          </a:prstGeom>
          <a:noFill/>
        </p:spPr>
        <p:txBody>
          <a:bodyPr wrap="square" lIns="0" tIns="0" rIns="0" bIns="0" rtlCol="0">
            <a:spAutoFit/>
          </a:bodyPr>
          <a:lstStyle/>
          <a:p>
            <a:pPr algn="ctr" defTabSz="932060" fontAlgn="auto">
              <a:spcBef>
                <a:spcPts val="0"/>
              </a:spcBef>
              <a:spcAft>
                <a:spcPts val="0"/>
              </a:spcAft>
            </a:pPr>
            <a:r>
              <a:rPr lang="en-US" sz="1400" b="1">
                <a:gradFill>
                  <a:gsLst>
                    <a:gs pos="34513">
                      <a:schemeClr val="accent1"/>
                    </a:gs>
                    <a:gs pos="46903">
                      <a:schemeClr val="accent1"/>
                    </a:gs>
                  </a:gsLst>
                  <a:lin ang="5400000" scaled="0"/>
                </a:gradFill>
                <a:latin typeface="Segoe UI" panose="020B0502040204020203" pitchFamily="34" charset="0"/>
                <a:cs typeface="Segoe UI" panose="020B0502040204020203" pitchFamily="34" charset="0"/>
              </a:rPr>
              <a:t>Data Scientist</a:t>
            </a:r>
          </a:p>
        </p:txBody>
      </p:sp>
      <p:sp>
        <p:nvSpPr>
          <p:cNvPr id="58" name="TextBox 57"/>
          <p:cNvSpPr txBox="1"/>
          <p:nvPr/>
        </p:nvSpPr>
        <p:spPr>
          <a:xfrm>
            <a:off x="7269485" y="3555026"/>
            <a:ext cx="1515895" cy="332399"/>
          </a:xfrm>
          <a:prstGeom prst="rect">
            <a:avLst/>
          </a:prstGeom>
          <a:noFill/>
        </p:spPr>
        <p:txBody>
          <a:bodyPr wrap="square" lIns="0" tIns="0" rIns="0" bIns="0" rtlCol="0">
            <a:spAutoFit/>
          </a:bodyPr>
          <a:lstStyle/>
          <a:p>
            <a:pPr algn="ctr" defTabSz="932060">
              <a:lnSpc>
                <a:spcPct val="90000"/>
              </a:lnSpc>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Interacts directly </a:t>
            </a:r>
            <a:b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b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with data</a:t>
            </a:r>
          </a:p>
        </p:txBody>
      </p:sp>
      <p:sp>
        <p:nvSpPr>
          <p:cNvPr id="72" name="TextBox 71"/>
          <p:cNvSpPr txBox="1"/>
          <p:nvPr/>
        </p:nvSpPr>
        <p:spPr>
          <a:xfrm>
            <a:off x="7254136" y="5027358"/>
            <a:ext cx="1546592" cy="430887"/>
          </a:xfrm>
          <a:prstGeom prst="rect">
            <a:avLst/>
          </a:prstGeom>
          <a:noFill/>
        </p:spPr>
        <p:txBody>
          <a:bodyPr wrap="square" lIns="0" tIns="0" rIns="0" bIns="0" rtlCol="0">
            <a:spAutoFit/>
          </a:bodyPr>
          <a:lstStyle/>
          <a:p>
            <a:pPr marR="0" lvl="0" indent="0" algn="ctr" defTabSz="932060">
              <a:lnSpc>
                <a:spcPct val="100000"/>
              </a:lnSpc>
              <a:buClrTx/>
              <a:buSzTx/>
              <a:buFontTx/>
              <a:buNone/>
              <a:tabLst/>
              <a:defRPr/>
            </a:pPr>
            <a:r>
              <a:rPr lang="en-US" sz="1400" b="1">
                <a:gradFill>
                  <a:gsLst>
                    <a:gs pos="34513">
                      <a:schemeClr val="accent1"/>
                    </a:gs>
                    <a:gs pos="46903">
                      <a:schemeClr val="accent1"/>
                    </a:gs>
                  </a:gsLst>
                  <a:lin ang="5400000" scaled="0"/>
                </a:gradFill>
                <a:latin typeface="Segoe UI" panose="020B0502040204020203" pitchFamily="34" charset="0"/>
                <a:cs typeface="Segoe UI" panose="020B0502040204020203" pitchFamily="34" charset="0"/>
              </a:rPr>
              <a:t>SQL Developer/</a:t>
            </a:r>
            <a:br>
              <a:rPr lang="en-US" sz="1400" b="1">
                <a:gradFill>
                  <a:gsLst>
                    <a:gs pos="34513">
                      <a:schemeClr val="accent1"/>
                    </a:gs>
                    <a:gs pos="46903">
                      <a:schemeClr val="accent1"/>
                    </a:gs>
                  </a:gsLst>
                  <a:lin ang="5400000" scaled="0"/>
                </a:gradFill>
                <a:latin typeface="Segoe UI" panose="020B0502040204020203" pitchFamily="34" charset="0"/>
                <a:cs typeface="Segoe UI" panose="020B0502040204020203" pitchFamily="34" charset="0"/>
              </a:rPr>
            </a:br>
            <a:r>
              <a:rPr lang="en-US" sz="1400" b="1">
                <a:gradFill>
                  <a:gsLst>
                    <a:gs pos="34513">
                      <a:schemeClr val="accent1"/>
                    </a:gs>
                    <a:gs pos="46903">
                      <a:schemeClr val="accent1"/>
                    </a:gs>
                  </a:gsLst>
                  <a:lin ang="5400000" scaled="0"/>
                </a:gradFill>
                <a:latin typeface="Segoe UI" panose="020B0502040204020203" pitchFamily="34" charset="0"/>
                <a:cs typeface="Segoe UI" panose="020B0502040204020203" pitchFamily="34" charset="0"/>
              </a:rPr>
              <a:t>DBA</a:t>
            </a:r>
          </a:p>
        </p:txBody>
      </p:sp>
      <p:sp>
        <p:nvSpPr>
          <p:cNvPr id="73" name="TextBox 72"/>
          <p:cNvSpPr txBox="1"/>
          <p:nvPr/>
        </p:nvSpPr>
        <p:spPr>
          <a:xfrm>
            <a:off x="7348241" y="5491649"/>
            <a:ext cx="1358382" cy="332399"/>
          </a:xfrm>
          <a:prstGeom prst="rect">
            <a:avLst/>
          </a:prstGeom>
          <a:noFill/>
        </p:spPr>
        <p:txBody>
          <a:bodyPr wrap="square" lIns="0" tIns="0" rIns="0" bIns="0" rtlCol="0">
            <a:spAutoFit/>
          </a:bodyPr>
          <a:lstStyle/>
          <a:p>
            <a:pPr marL="0" marR="0" lvl="0" indent="0" algn="ctr" defTabSz="932060" eaLnBrk="1" fontAlgn="auto" latinLnBrk="0" hangingPunct="1">
              <a:lnSpc>
                <a:spcPct val="90000"/>
              </a:lnSpc>
              <a:spcBef>
                <a:spcPts val="0"/>
              </a:spcBef>
              <a:spcAft>
                <a:spcPts val="0"/>
              </a:spcAft>
              <a:buClrTx/>
              <a:buSzTx/>
              <a:buFontTx/>
              <a:buNone/>
              <a:tabLst/>
              <a:defRPr/>
            </a:pPr>
            <a:r>
              <a:rPr kumimoji="0" lang="en-US" sz="1200" u="none" strike="noStrike" kern="0" cap="none" spc="0" normalizeH="0" baseline="0" noProof="0">
                <a:ln>
                  <a:noFill/>
                </a:ln>
                <a:gradFill>
                  <a:gsLst>
                    <a:gs pos="46903">
                      <a:schemeClr val="tx1"/>
                    </a:gs>
                    <a:gs pos="62000">
                      <a:schemeClr val="tx1"/>
                    </a:gs>
                  </a:gsLst>
                  <a:lin ang="5400000" scaled="0"/>
                </a:gradFill>
                <a:effectLst/>
                <a:uLnTx/>
                <a:uFillTx/>
                <a:latin typeface="Segoe UI" panose="020B0502040204020203" pitchFamily="34" charset="0"/>
                <a:cs typeface="Segoe UI" panose="020B0502040204020203" pitchFamily="34" charset="0"/>
              </a:rPr>
              <a:t>Manage data and </a:t>
            </a:r>
          </a:p>
          <a:p>
            <a:pPr marL="0" marR="0" lvl="0" indent="0" algn="ctr" defTabSz="932060" eaLnBrk="1" fontAlgn="auto" latinLnBrk="0" hangingPunct="1">
              <a:lnSpc>
                <a:spcPct val="90000"/>
              </a:lnSpc>
              <a:spcBef>
                <a:spcPts val="0"/>
              </a:spcBef>
              <a:spcAft>
                <a:spcPts val="0"/>
              </a:spcAft>
              <a:buClrTx/>
              <a:buSzTx/>
              <a:buFontTx/>
              <a:buNone/>
              <a:tabLst/>
              <a:defRPr/>
            </a:pPr>
            <a:r>
              <a:rPr kumimoji="0" lang="en-US" sz="1200" u="none" strike="noStrike" kern="0" cap="none" spc="0" normalizeH="0" baseline="0" noProof="0">
                <a:ln>
                  <a:noFill/>
                </a:ln>
                <a:gradFill>
                  <a:gsLst>
                    <a:gs pos="46903">
                      <a:schemeClr val="tx1"/>
                    </a:gs>
                    <a:gs pos="62000">
                      <a:schemeClr val="tx1"/>
                    </a:gs>
                  </a:gsLst>
                  <a:lin ang="5400000" scaled="0"/>
                </a:gradFill>
                <a:effectLst/>
                <a:uLnTx/>
                <a:uFillTx/>
                <a:latin typeface="Segoe UI" panose="020B0502040204020203" pitchFamily="34" charset="0"/>
                <a:cs typeface="Segoe UI" panose="020B0502040204020203" pitchFamily="34" charset="0"/>
              </a:rPr>
              <a:t>analytics together</a:t>
            </a:r>
          </a:p>
        </p:txBody>
      </p:sp>
      <p:sp>
        <p:nvSpPr>
          <p:cNvPr id="78" name="TextBox 77"/>
          <p:cNvSpPr txBox="1"/>
          <p:nvPr/>
        </p:nvSpPr>
        <p:spPr>
          <a:xfrm>
            <a:off x="9657106" y="1251027"/>
            <a:ext cx="1730220" cy="307777"/>
          </a:xfrm>
          <a:prstGeom prst="rect">
            <a:avLst/>
          </a:prstGeom>
          <a:noFill/>
        </p:spPr>
        <p:txBody>
          <a:bodyPr wrap="square" rtlCol="0">
            <a:spAutoFit/>
          </a:bodyPr>
          <a:lstStyle/>
          <a:p>
            <a:pPr algn="ctr" defTabSz="932060"/>
            <a:r>
              <a:rPr lang="en-US" sz="1400" b="1">
                <a:gradFill>
                  <a:gsLst>
                    <a:gs pos="34513">
                      <a:schemeClr val="accent1"/>
                    </a:gs>
                    <a:gs pos="46903">
                      <a:schemeClr val="accent1"/>
                    </a:gs>
                  </a:gsLst>
                  <a:lin ang="5400000" scaled="0"/>
                </a:gradFill>
                <a:latin typeface="Segoe UI" panose="020B0502040204020203" pitchFamily="34" charset="0"/>
                <a:cs typeface="Segoe UI" panose="020B0502040204020203" pitchFamily="34" charset="0"/>
              </a:rPr>
              <a:t>Extensibility</a:t>
            </a:r>
          </a:p>
        </p:txBody>
      </p:sp>
      <p:sp>
        <p:nvSpPr>
          <p:cNvPr id="79" name="Right Brace 78"/>
          <p:cNvSpPr/>
          <p:nvPr/>
        </p:nvSpPr>
        <p:spPr>
          <a:xfrm>
            <a:off x="8806772" y="3555026"/>
            <a:ext cx="259187" cy="2040751"/>
          </a:xfrm>
          <a:prstGeom prst="rightBrace">
            <a:avLst>
              <a:gd name="adj1" fmla="val 43816"/>
              <a:gd name="adj2" fmla="val 50000"/>
            </a:avLst>
          </a:prstGeom>
          <a:noFill/>
          <a:ln w="19050" cap="flat" cmpd="sng" algn="ctr">
            <a:solidFill>
              <a:schemeClr val="accent1"/>
            </a:solidFill>
            <a:prstDash val="solid"/>
            <a:headEnd type="none" w="med" len="sm"/>
            <a:tailEnd type="none" w="med" len="sm"/>
          </a:ln>
          <a:effectLst/>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132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84" name="Oval 122"/>
          <p:cNvSpPr>
            <a:spLocks noChangeArrowheads="1"/>
          </p:cNvSpPr>
          <p:nvPr/>
        </p:nvSpPr>
        <p:spPr bwMode="auto">
          <a:xfrm>
            <a:off x="9262954" y="3501118"/>
            <a:ext cx="2485250" cy="365370"/>
          </a:xfrm>
          <a:prstGeom prst="ellipse">
            <a:avLst/>
          </a:prstGeom>
          <a:solidFill>
            <a:schemeClr val="accent2"/>
          </a:solidFill>
          <a:ln>
            <a:noFill/>
          </a:ln>
          <a:extLst/>
        </p:spPr>
        <p:txBody>
          <a:bodyPr vert="horz" wrap="square" lIns="91401" tIns="45700" rIns="91401" bIns="45700"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lang="en-US"/>
          </a:p>
        </p:txBody>
      </p:sp>
      <p:sp>
        <p:nvSpPr>
          <p:cNvPr id="85" name="Freeform 123"/>
          <p:cNvSpPr>
            <a:spLocks noEditPoints="1"/>
          </p:cNvSpPr>
          <p:nvPr/>
        </p:nvSpPr>
        <p:spPr bwMode="auto">
          <a:xfrm>
            <a:off x="9218930" y="3755020"/>
            <a:ext cx="2573292" cy="2331550"/>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1">
              <a:lumMod val="60000"/>
              <a:lumOff val="40000"/>
            </a:schemeClr>
          </a:solidFill>
          <a:ln>
            <a:noFill/>
          </a:ln>
          <a:extLst/>
        </p:spPr>
        <p:txBody>
          <a:bodyPr vert="horz" wrap="square" lIns="91401" tIns="45700" rIns="91401" bIns="45700"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lang="en-US"/>
          </a:p>
        </p:txBody>
      </p:sp>
      <p:sp>
        <p:nvSpPr>
          <p:cNvPr id="82" name="Rectangle 81"/>
          <p:cNvSpPr/>
          <p:nvPr/>
        </p:nvSpPr>
        <p:spPr>
          <a:xfrm>
            <a:off x="9318783" y="4308369"/>
            <a:ext cx="2391482" cy="336026"/>
          </a:xfrm>
          <a:prstGeom prst="rect">
            <a:avLst/>
          </a:prstGeom>
          <a:solidFill>
            <a:schemeClr val="tx1">
              <a:lumMod val="60000"/>
              <a:lumOff val="40000"/>
            </a:schemeClr>
          </a:solidFill>
          <a:ln w="10795" cap="flat" cmpd="sng" algn="ctr">
            <a:noFill/>
            <a:prstDash val="solid"/>
          </a:ln>
          <a:effectLst/>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132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3" name="Rectangle 82"/>
          <p:cNvSpPr/>
          <p:nvPr/>
        </p:nvSpPr>
        <p:spPr>
          <a:xfrm>
            <a:off x="9335631" y="5064062"/>
            <a:ext cx="2391482" cy="336026"/>
          </a:xfrm>
          <a:prstGeom prst="rect">
            <a:avLst/>
          </a:prstGeom>
          <a:solidFill>
            <a:schemeClr val="tx1">
              <a:lumMod val="60000"/>
              <a:lumOff val="40000"/>
            </a:schemeClr>
          </a:solidFill>
          <a:ln w="10795" cap="flat" cmpd="sng" algn="ctr">
            <a:noFill/>
            <a:prstDash val="solid"/>
          </a:ln>
          <a:effectLst/>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132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7" name="Rectangle 153"/>
          <p:cNvSpPr/>
          <p:nvPr/>
        </p:nvSpPr>
        <p:spPr>
          <a:xfrm>
            <a:off x="11252882" y="4549161"/>
            <a:ext cx="350870" cy="40575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00129"/>
              <a:gd name="connsiteY0" fmla="*/ 0 h 384583"/>
              <a:gd name="connsiteX1" fmla="*/ 300129 w 300129"/>
              <a:gd name="connsiteY1" fmla="*/ 0 h 384583"/>
              <a:gd name="connsiteX2" fmla="*/ 0 w 300129"/>
              <a:gd name="connsiteY2" fmla="*/ 384583 h 384583"/>
              <a:gd name="connsiteX3" fmla="*/ 0 w 300129"/>
              <a:gd name="connsiteY3" fmla="*/ 0 h 384583"/>
              <a:gd name="connsiteX0" fmla="*/ 0 w 302713"/>
              <a:gd name="connsiteY0" fmla="*/ 0 h 384583"/>
              <a:gd name="connsiteX1" fmla="*/ 300129 w 302713"/>
              <a:gd name="connsiteY1" fmla="*/ 0 h 384583"/>
              <a:gd name="connsiteX2" fmla="*/ 0 w 302713"/>
              <a:gd name="connsiteY2" fmla="*/ 384583 h 384583"/>
              <a:gd name="connsiteX3" fmla="*/ 0 w 302713"/>
              <a:gd name="connsiteY3" fmla="*/ 0 h 384583"/>
              <a:gd name="connsiteX0" fmla="*/ 0 w 302915"/>
              <a:gd name="connsiteY0" fmla="*/ 0 h 384688"/>
              <a:gd name="connsiteX1" fmla="*/ 300129 w 302915"/>
              <a:gd name="connsiteY1" fmla="*/ 0 h 384688"/>
              <a:gd name="connsiteX2" fmla="*/ 0 w 302915"/>
              <a:gd name="connsiteY2" fmla="*/ 384583 h 384688"/>
              <a:gd name="connsiteX3" fmla="*/ 0 w 302915"/>
              <a:gd name="connsiteY3" fmla="*/ 0 h 384688"/>
              <a:gd name="connsiteX0" fmla="*/ 0 w 303865"/>
              <a:gd name="connsiteY0" fmla="*/ 0 h 384688"/>
              <a:gd name="connsiteX1" fmla="*/ 300129 w 303865"/>
              <a:gd name="connsiteY1" fmla="*/ 0 h 384688"/>
              <a:gd name="connsiteX2" fmla="*/ 0 w 303865"/>
              <a:gd name="connsiteY2" fmla="*/ 384583 h 384688"/>
              <a:gd name="connsiteX3" fmla="*/ 0 w 303865"/>
              <a:gd name="connsiteY3" fmla="*/ 0 h 384688"/>
              <a:gd name="connsiteX0" fmla="*/ 0 w 303865"/>
              <a:gd name="connsiteY0" fmla="*/ 0 h 384700"/>
              <a:gd name="connsiteX1" fmla="*/ 300129 w 303865"/>
              <a:gd name="connsiteY1" fmla="*/ 0 h 384700"/>
              <a:gd name="connsiteX2" fmla="*/ 0 w 303865"/>
              <a:gd name="connsiteY2" fmla="*/ 384583 h 384700"/>
              <a:gd name="connsiteX3" fmla="*/ 0 w 303865"/>
              <a:gd name="connsiteY3" fmla="*/ 0 h 384700"/>
              <a:gd name="connsiteX0" fmla="*/ 0 w 304322"/>
              <a:gd name="connsiteY0" fmla="*/ 0 h 384583"/>
              <a:gd name="connsiteX1" fmla="*/ 300129 w 304322"/>
              <a:gd name="connsiteY1" fmla="*/ 0 h 384583"/>
              <a:gd name="connsiteX2" fmla="*/ 0 w 304322"/>
              <a:gd name="connsiteY2" fmla="*/ 384583 h 384583"/>
              <a:gd name="connsiteX3" fmla="*/ 0 w 304322"/>
              <a:gd name="connsiteY3" fmla="*/ 0 h 384583"/>
              <a:gd name="connsiteX0" fmla="*/ 0 w 301605"/>
              <a:gd name="connsiteY0" fmla="*/ 0 h 384583"/>
              <a:gd name="connsiteX1" fmla="*/ 300129 w 301605"/>
              <a:gd name="connsiteY1" fmla="*/ 0 h 384583"/>
              <a:gd name="connsiteX2" fmla="*/ 0 w 301605"/>
              <a:gd name="connsiteY2" fmla="*/ 384583 h 384583"/>
              <a:gd name="connsiteX3" fmla="*/ 0 w 301605"/>
              <a:gd name="connsiteY3" fmla="*/ 0 h 384583"/>
              <a:gd name="connsiteX0" fmla="*/ 0 w 301447"/>
              <a:gd name="connsiteY0" fmla="*/ 0 h 402570"/>
              <a:gd name="connsiteX1" fmla="*/ 300129 w 301447"/>
              <a:gd name="connsiteY1" fmla="*/ 0 h 402570"/>
              <a:gd name="connsiteX2" fmla="*/ 0 w 301447"/>
              <a:gd name="connsiteY2" fmla="*/ 384583 h 402570"/>
              <a:gd name="connsiteX3" fmla="*/ 0 w 301447"/>
              <a:gd name="connsiteY3" fmla="*/ 0 h 402570"/>
              <a:gd name="connsiteX0" fmla="*/ 2234 w 303665"/>
              <a:gd name="connsiteY0" fmla="*/ 0 h 410060"/>
              <a:gd name="connsiteX1" fmla="*/ 302363 w 303665"/>
              <a:gd name="connsiteY1" fmla="*/ 0 h 410060"/>
              <a:gd name="connsiteX2" fmla="*/ 0 w 303665"/>
              <a:gd name="connsiteY2" fmla="*/ 392382 h 410060"/>
              <a:gd name="connsiteX3" fmla="*/ 2234 w 303665"/>
              <a:gd name="connsiteY3" fmla="*/ 0 h 410060"/>
              <a:gd name="connsiteX0" fmla="*/ 2234 w 303680"/>
              <a:gd name="connsiteY0" fmla="*/ 0 h 403956"/>
              <a:gd name="connsiteX1" fmla="*/ 302363 w 303680"/>
              <a:gd name="connsiteY1" fmla="*/ 0 h 403956"/>
              <a:gd name="connsiteX2" fmla="*/ 0 w 303680"/>
              <a:gd name="connsiteY2" fmla="*/ 392382 h 403956"/>
              <a:gd name="connsiteX3" fmla="*/ 2234 w 303680"/>
              <a:gd name="connsiteY3" fmla="*/ 0 h 403956"/>
              <a:gd name="connsiteX0" fmla="*/ 2234 w 303782"/>
              <a:gd name="connsiteY0" fmla="*/ 0 h 392382"/>
              <a:gd name="connsiteX1" fmla="*/ 302363 w 303782"/>
              <a:gd name="connsiteY1" fmla="*/ 0 h 392382"/>
              <a:gd name="connsiteX2" fmla="*/ 0 w 303782"/>
              <a:gd name="connsiteY2" fmla="*/ 392382 h 392382"/>
              <a:gd name="connsiteX3" fmla="*/ 2234 w 303782"/>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Lst>
            <a:ahLst/>
            <a:cxnLst>
              <a:cxn ang="0">
                <a:pos x="connsiteX0" y="connsiteY0"/>
              </a:cxn>
              <a:cxn ang="0">
                <a:pos x="connsiteX1" y="connsiteY1"/>
              </a:cxn>
              <a:cxn ang="0">
                <a:pos x="connsiteX2" y="connsiteY2"/>
              </a:cxn>
              <a:cxn ang="0">
                <a:pos x="connsiteX3" y="connsiteY3"/>
              </a:cxn>
            </a:cxnLst>
            <a:rect l="l" t="t" r="r" b="b"/>
            <a:pathLst>
              <a:path w="302363" h="392382">
                <a:moveTo>
                  <a:pt x="2234" y="0"/>
                </a:moveTo>
                <a:lnTo>
                  <a:pt x="302363" y="0"/>
                </a:lnTo>
                <a:cubicBezTo>
                  <a:pt x="255395" y="120404"/>
                  <a:pt x="167159" y="364972"/>
                  <a:pt x="0" y="392382"/>
                </a:cubicBezTo>
                <a:cubicBezTo>
                  <a:pt x="745" y="261588"/>
                  <a:pt x="1489" y="130794"/>
                  <a:pt x="2234" y="0"/>
                </a:cubicBezTo>
                <a:close/>
              </a:path>
            </a:pathLst>
          </a:custGeom>
          <a:solidFill>
            <a:schemeClr val="bg1"/>
          </a:solidFill>
          <a:ln w="10795" cap="flat" cmpd="sng" algn="ctr">
            <a:noFill/>
            <a:prstDash val="solid"/>
          </a:ln>
          <a:effectLst/>
        </p:spPr>
        <p:txBody>
          <a:bodyPr lIns="18643" tIns="18643" rIns="18643" bIns="18643" rtlCol="0" anchor="t"/>
          <a:lstStyle/>
          <a:p>
            <a:pPr marL="0" marR="0" lvl="0" indent="0" algn="ctr" defTabSz="932060" eaLnBrk="1" fontAlgn="auto" latinLnBrk="0" hangingPunct="1">
              <a:lnSpc>
                <a:spcPct val="100000"/>
              </a:lnSpc>
              <a:spcBef>
                <a:spcPts val="0"/>
              </a:spcBef>
              <a:spcAft>
                <a:spcPts val="0"/>
              </a:spcAft>
              <a:buClrTx/>
              <a:buSzTx/>
              <a:buFontTx/>
              <a:buNone/>
              <a:tabLst/>
              <a:defRPr/>
            </a:pPr>
            <a:endParaRPr kumimoji="0" lang="en-IN" sz="612" b="0" i="0" u="none" strike="noStrike" kern="0" cap="none" spc="0" normalizeH="0" baseline="0" noProof="0">
              <a:ln>
                <a:noFill/>
              </a:ln>
              <a:solidFill>
                <a:srgbClr val="FF8C00"/>
              </a:solidFill>
              <a:effectLst/>
              <a:uLnTx/>
              <a:uFillTx/>
              <a:latin typeface="Segoe UI Light" panose="020B0502040204020203" pitchFamily="34" charset="0"/>
              <a:ea typeface="+mn-ea"/>
              <a:cs typeface="Segoe UI Light" panose="020B0502040204020203" pitchFamily="34" charset="0"/>
            </a:endParaRPr>
          </a:p>
        </p:txBody>
      </p:sp>
      <p:sp>
        <p:nvSpPr>
          <p:cNvPr id="88" name="Freeform 70"/>
          <p:cNvSpPr/>
          <p:nvPr>
            <p:custDataLst>
              <p:tags r:id="rId1"/>
            </p:custDataLst>
          </p:nvPr>
        </p:nvSpPr>
        <p:spPr bwMode="auto">
          <a:xfrm rot="10800000">
            <a:off x="11225315" y="4530416"/>
            <a:ext cx="388108" cy="443247"/>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chemeClr val="accent3"/>
          </a:solidFill>
          <a:ln>
            <a:noFill/>
          </a:ln>
          <a:extLst/>
        </p:spPr>
        <p:txBody>
          <a:bodyPr rot="0" spcFirstLastPara="0" vertOverflow="overflow" horzOverflow="overflow" vert="horz" wrap="square" lIns="93221" tIns="46610" rIns="93221" bIns="46610" numCol="1" spcCol="0" rtlCol="0" fromWordArt="0" anchor="t" anchorCtr="0" forceAA="0" compatLnSpc="1">
            <a:prstTxWarp prst="textNoShape">
              <a:avLst/>
            </a:prstTxWarp>
            <a:noAutofit/>
          </a:bodyPr>
          <a:lstStyle/>
          <a:p>
            <a:pPr marL="0" marR="0" lvl="0" indent="0" algn="ctr" defTabSz="932060" eaLnBrk="1" fontAlgn="auto" latinLnBrk="0" hangingPunct="1">
              <a:lnSpc>
                <a:spcPct val="100000"/>
              </a:lnSpc>
              <a:spcBef>
                <a:spcPts val="0"/>
              </a:spcBef>
              <a:spcAft>
                <a:spcPts val="0"/>
              </a:spcAft>
              <a:buClrTx/>
              <a:buSzTx/>
              <a:buFontTx/>
              <a:buNone/>
              <a:tabLst/>
              <a:defRPr/>
            </a:pPr>
            <a:endParaRPr kumimoji="0" lang="en-US" sz="714"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9" name="Rectangle 153"/>
          <p:cNvSpPr>
            <a:spLocks noChangeAspect="1"/>
          </p:cNvSpPr>
          <p:nvPr/>
        </p:nvSpPr>
        <p:spPr>
          <a:xfrm>
            <a:off x="11309694" y="4611620"/>
            <a:ext cx="369176" cy="409522"/>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643" tIns="45720" rIns="18643" bIns="18643" rtlCol="0" anchor="t"/>
          <a:lstStyle/>
          <a:p>
            <a:pPr marL="0" marR="0" lvl="0" indent="0" algn="ctr" defTabSz="932060" eaLnBrk="1" fontAlgn="auto" latinLnBrk="0" hangingPunct="1">
              <a:lnSpc>
                <a:spcPct val="100000"/>
              </a:lnSpc>
              <a:spcBef>
                <a:spcPts val="0"/>
              </a:spcBef>
              <a:spcAft>
                <a:spcPts val="0"/>
              </a:spcAft>
              <a:buClrTx/>
              <a:buSzTx/>
              <a:buFontTx/>
              <a:buNone/>
              <a:tabLst/>
              <a:defRPr/>
            </a:pPr>
            <a:r>
              <a:rPr kumimoji="0" lang="en-IN" sz="600" u="none" strike="noStrike" kern="0" cap="none" spc="0" normalizeH="0" baseline="0" noProof="0">
                <a:ln>
                  <a:noFill/>
                </a:ln>
                <a:gradFill>
                  <a:gsLst>
                    <a:gs pos="94690">
                      <a:schemeClr val="accent3"/>
                    </a:gs>
                    <a:gs pos="78000">
                      <a:schemeClr val="accent3"/>
                    </a:gs>
                  </a:gsLst>
                  <a:lin ang="5400000" scaled="0"/>
                </a:gradFill>
                <a:effectLst/>
                <a:uLnTx/>
                <a:uFillTx/>
                <a:latin typeface="Segoe UI" panose="020B0502040204020203" pitchFamily="34" charset="0"/>
                <a:cs typeface="Segoe UI" panose="020B0502040204020203" pitchFamily="34" charset="0"/>
              </a:rPr>
              <a:t>010010</a:t>
            </a:r>
          </a:p>
          <a:p>
            <a:pPr marL="0" marR="0" lvl="0" indent="0" algn="ctr" defTabSz="932060" eaLnBrk="1" fontAlgn="auto" latinLnBrk="0" hangingPunct="1">
              <a:lnSpc>
                <a:spcPct val="100000"/>
              </a:lnSpc>
              <a:spcBef>
                <a:spcPts val="0"/>
              </a:spcBef>
              <a:spcAft>
                <a:spcPts val="0"/>
              </a:spcAft>
              <a:buClrTx/>
              <a:buSzTx/>
              <a:buFontTx/>
              <a:buNone/>
              <a:tabLst/>
              <a:defRPr/>
            </a:pPr>
            <a:r>
              <a:rPr kumimoji="0" lang="en-IN" sz="600" u="none" strike="noStrike" kern="0" cap="none" spc="0" normalizeH="0" baseline="0" noProof="0">
                <a:ln>
                  <a:noFill/>
                </a:ln>
                <a:gradFill>
                  <a:gsLst>
                    <a:gs pos="94690">
                      <a:schemeClr val="accent3"/>
                    </a:gs>
                    <a:gs pos="78000">
                      <a:schemeClr val="accent3"/>
                    </a:gs>
                  </a:gsLst>
                  <a:lin ang="5400000" scaled="0"/>
                </a:gradFill>
                <a:effectLst/>
                <a:uLnTx/>
                <a:uFillTx/>
                <a:latin typeface="Segoe UI" panose="020B0502040204020203" pitchFamily="34" charset="0"/>
                <a:cs typeface="Segoe UI" panose="020B0502040204020203" pitchFamily="34" charset="0"/>
              </a:rPr>
              <a:t>100100</a:t>
            </a:r>
          </a:p>
          <a:p>
            <a:pPr marL="0" marR="0" lvl="0" indent="0" algn="ctr" defTabSz="932060" eaLnBrk="1" fontAlgn="auto" latinLnBrk="0" hangingPunct="1">
              <a:lnSpc>
                <a:spcPct val="100000"/>
              </a:lnSpc>
              <a:spcBef>
                <a:spcPts val="0"/>
              </a:spcBef>
              <a:spcAft>
                <a:spcPts val="0"/>
              </a:spcAft>
              <a:buClrTx/>
              <a:buSzTx/>
              <a:buFontTx/>
              <a:buNone/>
              <a:tabLst/>
              <a:defRPr/>
            </a:pPr>
            <a:r>
              <a:rPr kumimoji="0" lang="en-IN" sz="600" u="none" strike="noStrike" kern="0" cap="none" spc="0" normalizeH="0" baseline="0" noProof="0">
                <a:ln>
                  <a:noFill/>
                </a:ln>
                <a:gradFill>
                  <a:gsLst>
                    <a:gs pos="94690">
                      <a:schemeClr val="accent3"/>
                    </a:gs>
                    <a:gs pos="78000">
                      <a:schemeClr val="accent3"/>
                    </a:gs>
                  </a:gsLst>
                  <a:lin ang="5400000" scaled="0"/>
                </a:gradFill>
                <a:effectLst/>
                <a:uLnTx/>
                <a:uFillTx/>
                <a:latin typeface="Segoe UI" panose="020B0502040204020203" pitchFamily="34" charset="0"/>
                <a:cs typeface="Segoe UI" panose="020B0502040204020203" pitchFamily="34" charset="0"/>
              </a:rPr>
              <a:t>010101</a:t>
            </a:r>
          </a:p>
        </p:txBody>
      </p:sp>
      <p:sp>
        <p:nvSpPr>
          <p:cNvPr id="90" name="Freeform 72"/>
          <p:cNvSpPr/>
          <p:nvPr>
            <p:custDataLst>
              <p:tags r:id="rId2"/>
            </p:custDataLst>
          </p:nvPr>
        </p:nvSpPr>
        <p:spPr bwMode="auto">
          <a:xfrm rot="10800000">
            <a:off x="11296226" y="4598495"/>
            <a:ext cx="388900" cy="443552"/>
          </a:xfrm>
          <a:custGeom>
            <a:avLst/>
            <a:gdLst>
              <a:gd name="connsiteX0" fmla="*/ 304539 w 847199"/>
              <a:gd name="connsiteY0" fmla="*/ 57538 h 966241"/>
              <a:gd name="connsiteX1" fmla="*/ 302555 w 847199"/>
              <a:gd name="connsiteY1" fmla="*/ 230813 h 966241"/>
              <a:gd name="connsiteX2" fmla="*/ 239727 w 847199"/>
              <a:gd name="connsiteY2" fmla="*/ 276447 h 966241"/>
              <a:gd name="connsiteX3" fmla="*/ 62813 w 847199"/>
              <a:gd name="connsiteY3" fmla="*/ 276116 h 966241"/>
              <a:gd name="connsiteX4" fmla="*/ 60499 w 847199"/>
              <a:gd name="connsiteY4" fmla="*/ 849181 h 966241"/>
              <a:gd name="connsiteX5" fmla="*/ 110100 w 847199"/>
              <a:gd name="connsiteY5" fmla="*/ 908703 h 966241"/>
              <a:gd name="connsiteX6" fmla="*/ 786669 w 847199"/>
              <a:gd name="connsiteY6" fmla="*/ 904735 h 966241"/>
              <a:gd name="connsiteX7" fmla="*/ 786669 w 847199"/>
              <a:gd name="connsiteY7" fmla="*/ 126980 h 966241"/>
              <a:gd name="connsiteX8" fmla="*/ 727147 w 847199"/>
              <a:gd name="connsiteY8" fmla="*/ 59522 h 966241"/>
              <a:gd name="connsiteX9" fmla="*/ 279755 w 847199"/>
              <a:gd name="connsiteY9" fmla="*/ 0 h 966241"/>
              <a:gd name="connsiteX10" fmla="*/ 763472 w 847199"/>
              <a:gd name="connsiteY10" fmla="*/ 794 h 966241"/>
              <a:gd name="connsiteX11" fmla="*/ 847199 w 847199"/>
              <a:gd name="connsiteY11" fmla="*/ 95235 h 966241"/>
              <a:gd name="connsiteX12" fmla="*/ 845215 w 847199"/>
              <a:gd name="connsiteY12" fmla="*/ 966241 h 966241"/>
              <a:gd name="connsiteX13" fmla="*/ 75395 w 847199"/>
              <a:gd name="connsiteY13" fmla="*/ 966241 h 966241"/>
              <a:gd name="connsiteX14" fmla="*/ 1984 w 847199"/>
              <a:gd name="connsiteY14" fmla="*/ 892830 h 966241"/>
              <a:gd name="connsiteX15" fmla="*/ 0 w 847199"/>
              <a:gd name="connsiteY15" fmla="*/ 248008 h 9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199" h="966241">
                <a:moveTo>
                  <a:pt x="304539" y="57538"/>
                </a:moveTo>
                <a:cubicBezTo>
                  <a:pt x="303878" y="115738"/>
                  <a:pt x="305862" y="171291"/>
                  <a:pt x="302555" y="230813"/>
                </a:cubicBezTo>
                <a:cubicBezTo>
                  <a:pt x="295942" y="265865"/>
                  <a:pt x="283376" y="273140"/>
                  <a:pt x="239727" y="276447"/>
                </a:cubicBezTo>
                <a:lnTo>
                  <a:pt x="62813" y="276116"/>
                </a:lnTo>
                <a:cubicBezTo>
                  <a:pt x="62373" y="466807"/>
                  <a:pt x="60940" y="658490"/>
                  <a:pt x="60499" y="849181"/>
                </a:cubicBezTo>
                <a:cubicBezTo>
                  <a:pt x="67112" y="872990"/>
                  <a:pt x="67773" y="898783"/>
                  <a:pt x="110100" y="908703"/>
                </a:cubicBezTo>
                <a:lnTo>
                  <a:pt x="786669" y="904735"/>
                </a:lnTo>
                <a:lnTo>
                  <a:pt x="786669" y="126980"/>
                </a:lnTo>
                <a:cubicBezTo>
                  <a:pt x="787330" y="100526"/>
                  <a:pt x="778072" y="58199"/>
                  <a:pt x="727147" y="59522"/>
                </a:cubicBezTo>
                <a:close/>
                <a:moveTo>
                  <a:pt x="279755" y="0"/>
                </a:moveTo>
                <a:lnTo>
                  <a:pt x="763472" y="794"/>
                </a:lnTo>
                <a:cubicBezTo>
                  <a:pt x="833575" y="9391"/>
                  <a:pt x="845215" y="58199"/>
                  <a:pt x="847199" y="95235"/>
                </a:cubicBezTo>
                <a:lnTo>
                  <a:pt x="845215" y="966241"/>
                </a:lnTo>
                <a:lnTo>
                  <a:pt x="75395" y="966241"/>
                </a:lnTo>
                <a:cubicBezTo>
                  <a:pt x="29100" y="963596"/>
                  <a:pt x="8598" y="929205"/>
                  <a:pt x="1984" y="892830"/>
                </a:cubicBezTo>
                <a:lnTo>
                  <a:pt x="0" y="248008"/>
                </a:lnTo>
                <a:close/>
              </a:path>
            </a:pathLst>
          </a:custGeom>
          <a:solidFill>
            <a:schemeClr val="accent3"/>
          </a:solidFill>
          <a:ln>
            <a:noFill/>
          </a:ln>
          <a:extLst/>
        </p:spPr>
        <p:txBody>
          <a:bodyPr rot="0" spcFirstLastPara="0" vertOverflow="overflow" horzOverflow="overflow" vert="horz" wrap="square" lIns="93221" tIns="46610" rIns="93221" bIns="46610" numCol="1" spcCol="0" rtlCol="0" fromWordArt="0" anchor="t" anchorCtr="0" forceAA="0" compatLnSpc="1">
            <a:prstTxWarp prst="textNoShape">
              <a:avLst/>
            </a:prstTxWarp>
            <a:noAutofit/>
          </a:bodyPr>
          <a:lstStyle/>
          <a:p>
            <a:pPr marL="0" marR="0" lvl="0" indent="0" algn="ctr" defTabSz="932060" eaLnBrk="1" fontAlgn="auto" latinLnBrk="0" hangingPunct="1">
              <a:lnSpc>
                <a:spcPct val="100000"/>
              </a:lnSpc>
              <a:spcBef>
                <a:spcPts val="0"/>
              </a:spcBef>
              <a:spcAft>
                <a:spcPts val="0"/>
              </a:spcAft>
              <a:buClrTx/>
              <a:buSzTx/>
              <a:buFontTx/>
              <a:buNone/>
              <a:tabLst/>
              <a:defRPr/>
            </a:pPr>
            <a:endParaRPr kumimoji="0" lang="en-US" sz="714"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1" name="TextBox 90"/>
          <p:cNvSpPr txBox="1"/>
          <p:nvPr/>
        </p:nvSpPr>
        <p:spPr>
          <a:xfrm>
            <a:off x="9335631" y="5401297"/>
            <a:ext cx="2366874" cy="323217"/>
          </a:xfrm>
          <a:prstGeom prst="rect">
            <a:avLst/>
          </a:prstGeom>
          <a:noFill/>
        </p:spPr>
        <p:txBody>
          <a:bodyPr wrap="square" lIns="274203" tIns="0" rIns="0" bIns="0" rtlCol="0" anchor="ctr">
            <a:noAutofit/>
          </a:bodyPr>
          <a:lstStyle/>
          <a:p>
            <a:pPr defTabSz="932060" fontAlgn="auto">
              <a:spcBef>
                <a:spcPts val="0"/>
              </a:spcBef>
              <a:spcAft>
                <a:spcPts val="0"/>
              </a:spcAft>
            </a:pPr>
            <a:r>
              <a:rPr lang="en-US" sz="1400" spc="-31">
                <a:gradFill>
                  <a:gsLst>
                    <a:gs pos="78000">
                      <a:schemeClr val="bg1"/>
                    </a:gs>
                    <a:gs pos="46903">
                      <a:schemeClr val="bg1"/>
                    </a:gs>
                  </a:gsLst>
                  <a:lin ang="5400000" scaled="0"/>
                </a:gradFill>
                <a:latin typeface="Segoe UI" panose="020B0502040204020203" pitchFamily="34" charset="0"/>
                <a:cs typeface="Segoe UI" panose="020B0502040204020203" pitchFamily="34" charset="0"/>
              </a:rPr>
              <a:t>Relational data</a:t>
            </a:r>
          </a:p>
        </p:txBody>
      </p:sp>
      <p:sp>
        <p:nvSpPr>
          <p:cNvPr id="92" name="TextBox 91"/>
          <p:cNvSpPr txBox="1"/>
          <p:nvPr/>
        </p:nvSpPr>
        <p:spPr>
          <a:xfrm>
            <a:off x="9335631" y="4039476"/>
            <a:ext cx="2728067" cy="246680"/>
          </a:xfrm>
          <a:prstGeom prst="rect">
            <a:avLst/>
          </a:prstGeom>
          <a:noFill/>
        </p:spPr>
        <p:txBody>
          <a:bodyPr wrap="square" lIns="274203" tIns="0" rIns="0" bIns="0" rtlCol="0" anchor="t">
            <a:noAutofit/>
          </a:bodyPr>
          <a:lstStyle/>
          <a:p>
            <a:pPr indent="-365549" defTabSz="932060" fontAlgn="auto">
              <a:spcBef>
                <a:spcPts val="0"/>
              </a:spcBef>
              <a:spcAft>
                <a:spcPts val="0"/>
              </a:spcAft>
            </a:pPr>
            <a:r>
              <a:rPr lang="en-US" sz="1400">
                <a:gradFill>
                  <a:gsLst>
                    <a:gs pos="78000">
                      <a:schemeClr val="bg1"/>
                    </a:gs>
                    <a:gs pos="46903">
                      <a:schemeClr val="bg1"/>
                    </a:gs>
                  </a:gsLst>
                  <a:lin ang="5400000" scaled="0"/>
                </a:gradFill>
                <a:latin typeface="Segoe UI" panose="020B0502040204020203" pitchFamily="34" charset="0"/>
                <a:cs typeface="Segoe UI" panose="020B0502040204020203" pitchFamily="34" charset="0"/>
              </a:rPr>
              <a:t>Analytics library</a:t>
            </a:r>
          </a:p>
          <a:p>
            <a:pPr indent="91387" defTabSz="932060" fontAlgn="auto">
              <a:spcBef>
                <a:spcPts val="0"/>
              </a:spcBef>
              <a:spcAft>
                <a:spcPts val="0"/>
              </a:spcAft>
            </a:pPr>
            <a:endParaRPr lang="en-US" sz="1400">
              <a:gradFill>
                <a:gsLst>
                  <a:gs pos="78000">
                    <a:schemeClr val="bg1"/>
                  </a:gs>
                  <a:gs pos="46903">
                    <a:schemeClr val="bg1"/>
                  </a:gs>
                </a:gsLst>
                <a:lin ang="5400000" scaled="0"/>
              </a:gradFill>
              <a:latin typeface="Segoe UI" panose="020B0502040204020203" pitchFamily="34" charset="0"/>
              <a:cs typeface="Segoe UI" panose="020B0502040204020203" pitchFamily="34" charset="0"/>
            </a:endParaRPr>
          </a:p>
        </p:txBody>
      </p:sp>
      <p:sp>
        <p:nvSpPr>
          <p:cNvPr id="93" name="TextBox 92"/>
          <p:cNvSpPr txBox="1"/>
          <p:nvPr/>
        </p:nvSpPr>
        <p:spPr>
          <a:xfrm>
            <a:off x="9335631" y="5011417"/>
            <a:ext cx="2366874" cy="323217"/>
          </a:xfrm>
          <a:prstGeom prst="rect">
            <a:avLst/>
          </a:prstGeom>
          <a:noFill/>
        </p:spPr>
        <p:txBody>
          <a:bodyPr wrap="square" lIns="274203" tIns="0" rIns="0" bIns="0" rtlCol="0" anchor="ctr">
            <a:noAutofit/>
          </a:bodyPr>
          <a:lstStyle/>
          <a:p>
            <a:pPr defTabSz="932060" fontAlgn="auto">
              <a:spcBef>
                <a:spcPts val="0"/>
              </a:spcBef>
              <a:spcAft>
                <a:spcPts val="0"/>
              </a:spcAft>
            </a:pPr>
            <a:r>
              <a:rPr lang="en-US" sz="1400">
                <a:gradFill>
                  <a:gsLst>
                    <a:gs pos="78000">
                      <a:schemeClr val="bg1"/>
                    </a:gs>
                    <a:gs pos="46903">
                      <a:schemeClr val="bg1"/>
                    </a:gs>
                  </a:gsLst>
                  <a:lin ang="5400000" scaled="0"/>
                </a:gradFill>
                <a:latin typeface="Segoe UI" panose="020B0502040204020203" pitchFamily="34" charset="0"/>
                <a:cs typeface="Segoe UI" panose="020B0502040204020203" pitchFamily="34" charset="0"/>
              </a:rPr>
              <a:t>T-SQL interface</a:t>
            </a:r>
          </a:p>
        </p:txBody>
      </p:sp>
      <p:grpSp>
        <p:nvGrpSpPr>
          <p:cNvPr id="95" name="Group 94"/>
          <p:cNvGrpSpPr/>
          <p:nvPr/>
        </p:nvGrpSpPr>
        <p:grpSpPr>
          <a:xfrm rot="10800000">
            <a:off x="11311976" y="5485437"/>
            <a:ext cx="291669" cy="344825"/>
            <a:chOff x="4710120" y="5169893"/>
            <a:chExt cx="284247" cy="315193"/>
          </a:xfrm>
        </p:grpSpPr>
        <p:sp>
          <p:nvSpPr>
            <p:cNvPr id="105" name="Freeform 88"/>
            <p:cNvSpPr>
              <a:spLocks noChangeAspect="1"/>
            </p:cNvSpPr>
            <p:nvPr/>
          </p:nvSpPr>
          <p:spPr bwMode="auto">
            <a:xfrm rot="16200000">
              <a:off x="4694647" y="5185366"/>
              <a:ext cx="315193" cy="284247"/>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accent3"/>
            </a:solidFill>
            <a:ln w="9525" cap="flat" cmpd="sng" algn="ctr">
              <a:noFill/>
              <a:prstDash val="soli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auto" latinLnBrk="0" hangingPunct="1">
                <a:lnSpc>
                  <a:spcPct val="100000"/>
                </a:lnSpc>
                <a:spcBef>
                  <a:spcPts val="0"/>
                </a:spcBef>
                <a:spcAft>
                  <a:spcPts val="0"/>
                </a:spcAft>
                <a:buClrTx/>
                <a:buSzTx/>
                <a:buFontTx/>
                <a:buNone/>
                <a:tabLst/>
                <a:defRPr/>
              </a:pPr>
              <a:endParaRPr kumimoji="0" lang="en-US" sz="1397" b="0" i="0" u="none" strike="noStrike" kern="0" cap="none" spc="-50" normalizeH="0" baseline="0" noProof="0">
                <a:ln>
                  <a:solidFill>
                    <a:srgbClr val="FFFFFF">
                      <a:alpha val="0"/>
                    </a:srgbClr>
                  </a:solid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6" name="Rectangle 105"/>
            <p:cNvSpPr/>
            <p:nvPr/>
          </p:nvSpPr>
          <p:spPr>
            <a:xfrm>
              <a:off x="4727370" y="5184932"/>
              <a:ext cx="244616" cy="286662"/>
            </a:xfrm>
            <a:prstGeom prst="rect">
              <a:avLst/>
            </a:prstGeom>
            <a:solidFill>
              <a:schemeClr val="bg1"/>
            </a:solidFill>
            <a:ln w="10795" cap="flat" cmpd="sng" algn="ctr">
              <a:noFill/>
              <a:prstDash val="solid"/>
            </a:ln>
            <a:effectLst/>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132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grpSp>
        <p:nvGrpSpPr>
          <p:cNvPr id="96" name="Group 95"/>
          <p:cNvGrpSpPr/>
          <p:nvPr/>
        </p:nvGrpSpPr>
        <p:grpSpPr>
          <a:xfrm>
            <a:off x="11316338" y="5497654"/>
            <a:ext cx="269933" cy="323421"/>
            <a:chOff x="4721454" y="5169895"/>
            <a:chExt cx="263064" cy="315192"/>
          </a:xfrm>
        </p:grpSpPr>
        <p:cxnSp>
          <p:nvCxnSpPr>
            <p:cNvPr id="97" name="Straight Connector 96"/>
            <p:cNvCxnSpPr/>
            <p:nvPr/>
          </p:nvCxnSpPr>
          <p:spPr>
            <a:xfrm>
              <a:off x="4809715" y="5169895"/>
              <a:ext cx="0" cy="315192"/>
            </a:xfrm>
            <a:prstGeom prst="line">
              <a:avLst/>
            </a:prstGeom>
            <a:noFill/>
            <a:ln w="12700" cap="flat" cmpd="sng" algn="ctr">
              <a:solidFill>
                <a:schemeClr val="accent3"/>
              </a:solidFill>
              <a:prstDash val="solid"/>
            </a:ln>
            <a:effectLst/>
          </p:spPr>
        </p:cxnSp>
        <p:cxnSp>
          <p:nvCxnSpPr>
            <p:cNvPr id="98" name="Straight Connector 97"/>
            <p:cNvCxnSpPr/>
            <p:nvPr/>
          </p:nvCxnSpPr>
          <p:spPr>
            <a:xfrm>
              <a:off x="4866636" y="5169895"/>
              <a:ext cx="0" cy="315192"/>
            </a:xfrm>
            <a:prstGeom prst="line">
              <a:avLst/>
            </a:prstGeom>
            <a:noFill/>
            <a:ln w="12700" cap="flat" cmpd="sng" algn="ctr">
              <a:solidFill>
                <a:schemeClr val="accent3"/>
              </a:solidFill>
              <a:prstDash val="solid"/>
            </a:ln>
            <a:effectLst/>
          </p:spPr>
        </p:cxnSp>
        <p:cxnSp>
          <p:nvCxnSpPr>
            <p:cNvPr id="99" name="Straight Connector 98"/>
            <p:cNvCxnSpPr/>
            <p:nvPr/>
          </p:nvCxnSpPr>
          <p:spPr>
            <a:xfrm>
              <a:off x="4929134" y="5169895"/>
              <a:ext cx="0" cy="315192"/>
            </a:xfrm>
            <a:prstGeom prst="line">
              <a:avLst/>
            </a:prstGeom>
            <a:noFill/>
            <a:ln w="12700" cap="flat" cmpd="sng" algn="ctr">
              <a:solidFill>
                <a:schemeClr val="accent3"/>
              </a:solidFill>
              <a:prstDash val="solid"/>
            </a:ln>
            <a:effectLst/>
          </p:spPr>
        </p:cxnSp>
        <p:cxnSp>
          <p:nvCxnSpPr>
            <p:cNvPr id="100" name="Straight Connector 99"/>
            <p:cNvCxnSpPr/>
            <p:nvPr/>
          </p:nvCxnSpPr>
          <p:spPr>
            <a:xfrm>
              <a:off x="4721454" y="5265572"/>
              <a:ext cx="262256" cy="0"/>
            </a:xfrm>
            <a:prstGeom prst="line">
              <a:avLst/>
            </a:prstGeom>
            <a:noFill/>
            <a:ln w="12700" cap="flat" cmpd="sng" algn="ctr">
              <a:solidFill>
                <a:schemeClr val="accent3"/>
              </a:solidFill>
              <a:prstDash val="solid"/>
            </a:ln>
            <a:effectLst/>
          </p:spPr>
        </p:cxnSp>
        <p:cxnSp>
          <p:nvCxnSpPr>
            <p:cNvPr id="101" name="Straight Connector 100"/>
            <p:cNvCxnSpPr/>
            <p:nvPr/>
          </p:nvCxnSpPr>
          <p:spPr>
            <a:xfrm>
              <a:off x="4721454" y="5319130"/>
              <a:ext cx="262256" cy="0"/>
            </a:xfrm>
            <a:prstGeom prst="line">
              <a:avLst/>
            </a:prstGeom>
            <a:noFill/>
            <a:ln w="12700" cap="flat" cmpd="sng" algn="ctr">
              <a:solidFill>
                <a:schemeClr val="accent3"/>
              </a:solidFill>
              <a:prstDash val="solid"/>
            </a:ln>
            <a:effectLst/>
          </p:spPr>
        </p:cxnSp>
        <p:cxnSp>
          <p:nvCxnSpPr>
            <p:cNvPr id="102" name="Straight Connector 101"/>
            <p:cNvCxnSpPr/>
            <p:nvPr/>
          </p:nvCxnSpPr>
          <p:spPr>
            <a:xfrm>
              <a:off x="4722262" y="5375108"/>
              <a:ext cx="262256" cy="0"/>
            </a:xfrm>
            <a:prstGeom prst="line">
              <a:avLst/>
            </a:prstGeom>
            <a:noFill/>
            <a:ln w="12700" cap="flat" cmpd="sng" algn="ctr">
              <a:solidFill>
                <a:schemeClr val="accent3"/>
              </a:solidFill>
              <a:prstDash val="solid"/>
            </a:ln>
            <a:effectLst/>
          </p:spPr>
        </p:cxnSp>
        <p:cxnSp>
          <p:nvCxnSpPr>
            <p:cNvPr id="103" name="Straight Connector 102"/>
            <p:cNvCxnSpPr/>
            <p:nvPr/>
          </p:nvCxnSpPr>
          <p:spPr>
            <a:xfrm>
              <a:off x="4722262" y="5425533"/>
              <a:ext cx="262256" cy="0"/>
            </a:xfrm>
            <a:prstGeom prst="line">
              <a:avLst/>
            </a:prstGeom>
            <a:noFill/>
            <a:ln w="12700" cap="flat" cmpd="sng" algn="ctr">
              <a:solidFill>
                <a:schemeClr val="accent3"/>
              </a:solidFill>
              <a:prstDash val="solid"/>
            </a:ln>
            <a:effectLst/>
          </p:spPr>
        </p:cxnSp>
        <p:cxnSp>
          <p:nvCxnSpPr>
            <p:cNvPr id="104" name="Straight Connector 103"/>
            <p:cNvCxnSpPr/>
            <p:nvPr/>
          </p:nvCxnSpPr>
          <p:spPr>
            <a:xfrm>
              <a:off x="4722181" y="5213725"/>
              <a:ext cx="262256" cy="0"/>
            </a:xfrm>
            <a:prstGeom prst="line">
              <a:avLst/>
            </a:prstGeom>
            <a:noFill/>
            <a:ln w="12700" cap="flat" cmpd="sng" algn="ctr">
              <a:solidFill>
                <a:schemeClr val="accent3"/>
              </a:solidFill>
              <a:prstDash val="solid"/>
            </a:ln>
            <a:effectLst/>
          </p:spPr>
        </p:cxnSp>
      </p:grpSp>
      <p:cxnSp>
        <p:nvCxnSpPr>
          <p:cNvPr id="107" name="Straight Arrow Connector 106"/>
          <p:cNvCxnSpPr/>
          <p:nvPr/>
        </p:nvCxnSpPr>
        <p:spPr>
          <a:xfrm flipV="1">
            <a:off x="9453587" y="4591546"/>
            <a:ext cx="0" cy="1276522"/>
          </a:xfrm>
          <a:prstGeom prst="straightConnector1">
            <a:avLst/>
          </a:prstGeom>
          <a:noFill/>
          <a:ln w="25400" cap="flat" cmpd="sng" algn="ctr">
            <a:solidFill>
              <a:schemeClr val="bg1"/>
            </a:solidFill>
            <a:prstDash val="solid"/>
            <a:headEnd type="arrow" w="med" len="sm"/>
            <a:tailEnd type="arrow" w="med" len="sm"/>
          </a:ln>
          <a:effectLst/>
        </p:spPr>
      </p:cxnSp>
      <p:sp>
        <p:nvSpPr>
          <p:cNvPr id="109" name="TextBox 108"/>
          <p:cNvSpPr txBox="1"/>
          <p:nvPr/>
        </p:nvSpPr>
        <p:spPr>
          <a:xfrm>
            <a:off x="8950961" y="1543834"/>
            <a:ext cx="1548814" cy="590931"/>
          </a:xfrm>
          <a:prstGeom prst="rect">
            <a:avLst/>
          </a:prstGeom>
          <a:noFill/>
        </p:spPr>
        <p:txBody>
          <a:bodyPr wrap="square" rtlCol="0">
            <a:spAutoFit/>
          </a:bodyPr>
          <a:lstStyle/>
          <a:p>
            <a:pPr algn="ctr" defTabSz="932060" fontAlgn="auto">
              <a:lnSpc>
                <a:spcPct val="90000"/>
              </a:lnSpc>
              <a:spcBef>
                <a:spcPts val="0"/>
              </a:spcBef>
              <a:spcAft>
                <a:spcPts val="0"/>
              </a:spcAft>
              <a:defRPr/>
            </a:pPr>
            <a:r>
              <a:rPr lang="en-US"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R</a:t>
            </a:r>
            <a:br>
              <a:rPr lang="en-US"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br>
            <a:r>
              <a:rPr lang="en-US"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 integration</a:t>
            </a:r>
          </a:p>
        </p:txBody>
      </p:sp>
      <p:sp>
        <p:nvSpPr>
          <p:cNvPr id="110" name="Rectangle 153"/>
          <p:cNvSpPr>
            <a:spLocks noChangeAspect="1"/>
          </p:cNvSpPr>
          <p:nvPr/>
        </p:nvSpPr>
        <p:spPr>
          <a:xfrm>
            <a:off x="10112139" y="4605512"/>
            <a:ext cx="244700" cy="271445"/>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ysClr val="window" lastClr="FFFFFF"/>
          </a:solidFill>
          <a:ln w="12700" cap="flat" cmpd="sng" algn="ctr">
            <a:noFill/>
            <a:prstDash val="solid"/>
            <a:miter lim="800000"/>
          </a:ln>
          <a:effectLst/>
        </p:spPr>
        <p:txBody>
          <a:bodyPr lIns="18641" tIns="18641" rIns="18641" bIns="18641" rtlCol="0" anchor="t"/>
          <a:lstStyle/>
          <a:p>
            <a:pPr algn="ctr" defTabSz="931881" fontAlgn="auto">
              <a:spcBef>
                <a:spcPts val="0"/>
              </a:spcBef>
              <a:spcAft>
                <a:spcPts val="0"/>
              </a:spcAft>
              <a:defRPr/>
            </a:pPr>
            <a:r>
              <a:rPr lang="en-US" sz="300" kern="0">
                <a:gradFill>
                  <a:gsLst>
                    <a:gs pos="30088">
                      <a:schemeClr val="accent1"/>
                    </a:gs>
                    <a:gs pos="53000">
                      <a:schemeClr val="accent1"/>
                    </a:gs>
                  </a:gsLst>
                  <a:lin ang="5400000" scaled="0"/>
                </a:gradFill>
                <a:latin typeface="Segoe UI" panose="020B0502040204020203" pitchFamily="34" charset="0"/>
                <a:cs typeface="Segoe UI" panose="020B0502040204020203" pitchFamily="34" charset="0"/>
              </a:rPr>
              <a:t>010010</a:t>
            </a:r>
          </a:p>
          <a:p>
            <a:pPr algn="ctr" defTabSz="931881" fontAlgn="auto">
              <a:spcBef>
                <a:spcPts val="0"/>
              </a:spcBef>
              <a:spcAft>
                <a:spcPts val="0"/>
              </a:spcAft>
              <a:defRPr/>
            </a:pPr>
            <a:r>
              <a:rPr lang="en-US" sz="300" kern="0">
                <a:gradFill>
                  <a:gsLst>
                    <a:gs pos="30088">
                      <a:schemeClr val="accent1"/>
                    </a:gs>
                    <a:gs pos="53000">
                      <a:schemeClr val="accent1"/>
                    </a:gs>
                  </a:gsLst>
                  <a:lin ang="5400000" scaled="0"/>
                </a:gradFill>
                <a:latin typeface="Segoe UI" panose="020B0502040204020203" pitchFamily="34" charset="0"/>
                <a:cs typeface="Segoe UI" panose="020B0502040204020203" pitchFamily="34" charset="0"/>
              </a:rPr>
              <a:t>100100</a:t>
            </a:r>
          </a:p>
          <a:p>
            <a:pPr algn="ctr" defTabSz="931881" fontAlgn="auto">
              <a:spcBef>
                <a:spcPts val="0"/>
              </a:spcBef>
              <a:spcAft>
                <a:spcPts val="0"/>
              </a:spcAft>
              <a:defRPr/>
            </a:pPr>
            <a:r>
              <a:rPr lang="en-US" sz="300" kern="0">
                <a:gradFill>
                  <a:gsLst>
                    <a:gs pos="30088">
                      <a:schemeClr val="accent1"/>
                    </a:gs>
                    <a:gs pos="53000">
                      <a:schemeClr val="accent1"/>
                    </a:gs>
                  </a:gsLst>
                  <a:lin ang="5400000" scaled="0"/>
                </a:gradFill>
                <a:latin typeface="Segoe UI" panose="020B0502040204020203" pitchFamily="34" charset="0"/>
                <a:cs typeface="Segoe UI" panose="020B0502040204020203" pitchFamily="34" charset="0"/>
              </a:rPr>
              <a:t>010101</a:t>
            </a:r>
          </a:p>
        </p:txBody>
      </p:sp>
      <p:sp>
        <p:nvSpPr>
          <p:cNvPr id="112" name="Down Arrow 76"/>
          <p:cNvSpPr/>
          <p:nvPr/>
        </p:nvSpPr>
        <p:spPr>
          <a:xfrm flipV="1">
            <a:off x="10306044" y="2897036"/>
            <a:ext cx="395350" cy="824190"/>
          </a:xfrm>
          <a:prstGeom prst="downArrow">
            <a:avLst/>
          </a:prstGeom>
          <a:solidFill>
            <a:schemeClr val="accent2"/>
          </a:solidFill>
          <a:ln w="10795" cap="flat" cmpd="sng" algn="ctr">
            <a:noFill/>
            <a:prstDash val="solid"/>
          </a:ln>
          <a:effectLst/>
        </p:spPr>
        <p:txBody>
          <a:bodyPr rtlCol="0" anchor="ctr"/>
          <a:lstStyle/>
          <a:p>
            <a:pPr marL="0" marR="0" lvl="0" indent="0" algn="ctr" defTabSz="93206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srgbClr val="44546A"/>
              </a:solidFill>
              <a:effectLst/>
              <a:uLnTx/>
              <a:uFillTx/>
              <a:latin typeface="Segoe UI Light" panose="020B0502040204020203" pitchFamily="34" charset="0"/>
              <a:ea typeface="+mn-ea"/>
              <a:cs typeface="Segoe UI Light" panose="020B0502040204020203" pitchFamily="34" charset="0"/>
            </a:endParaRPr>
          </a:p>
        </p:txBody>
      </p:sp>
      <p:pic>
        <p:nvPicPr>
          <p:cNvPr id="113" name="Picture 112"/>
          <p:cNvPicPr>
            <a:picLocks noChangeAspect="1"/>
          </p:cNvPicPr>
          <p:nvPr/>
        </p:nvPicPr>
        <p:blipFill>
          <a:blip r:embed="rId5"/>
          <a:stretch>
            <a:fillRect/>
          </a:stretch>
        </p:blipFill>
        <p:spPr>
          <a:xfrm>
            <a:off x="6513683" y="4733322"/>
            <a:ext cx="632589" cy="1834927"/>
          </a:xfrm>
          <a:prstGeom prst="rect">
            <a:avLst/>
          </a:prstGeom>
        </p:spPr>
      </p:pic>
      <p:pic>
        <p:nvPicPr>
          <p:cNvPr id="114" name="Picture 113"/>
          <p:cNvPicPr>
            <a:picLocks noChangeAspect="1"/>
          </p:cNvPicPr>
          <p:nvPr/>
        </p:nvPicPr>
        <p:blipFill>
          <a:blip r:embed="rId6"/>
          <a:stretch>
            <a:fillRect/>
          </a:stretch>
        </p:blipFill>
        <p:spPr>
          <a:xfrm>
            <a:off x="6535044" y="2521881"/>
            <a:ext cx="615392" cy="1958475"/>
          </a:xfrm>
          <a:prstGeom prst="rect">
            <a:avLst/>
          </a:prstGeom>
        </p:spPr>
      </p:pic>
      <p:sp>
        <p:nvSpPr>
          <p:cNvPr id="51" name="Rectangle 153"/>
          <p:cNvSpPr>
            <a:spLocks noChangeAspect="1"/>
          </p:cNvSpPr>
          <p:nvPr/>
        </p:nvSpPr>
        <p:spPr>
          <a:xfrm>
            <a:off x="10562472" y="4605512"/>
            <a:ext cx="244700" cy="271445"/>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ysClr val="window" lastClr="FFFFFF"/>
          </a:solidFill>
          <a:ln w="12700" cap="flat" cmpd="sng" algn="ctr">
            <a:noFill/>
            <a:prstDash val="solid"/>
            <a:miter lim="800000"/>
          </a:ln>
          <a:effectLst/>
        </p:spPr>
        <p:txBody>
          <a:bodyPr lIns="18641" tIns="18641" rIns="18641" bIns="18641" rtlCol="0" anchor="t"/>
          <a:lstStyle/>
          <a:p>
            <a:pPr algn="ctr" defTabSz="931881" fontAlgn="auto">
              <a:spcBef>
                <a:spcPts val="0"/>
              </a:spcBef>
              <a:spcAft>
                <a:spcPts val="0"/>
              </a:spcAft>
              <a:defRPr/>
            </a:pPr>
            <a:r>
              <a:rPr lang="en-US" sz="300" kern="0">
                <a:gradFill>
                  <a:gsLst>
                    <a:gs pos="94690">
                      <a:schemeClr val="accent3"/>
                    </a:gs>
                    <a:gs pos="78000">
                      <a:schemeClr val="accent3"/>
                    </a:gs>
                  </a:gsLst>
                  <a:lin ang="5400000" scaled="0"/>
                </a:gradFill>
                <a:latin typeface="Segoe UI" panose="020B0502040204020203" pitchFamily="34" charset="0"/>
                <a:cs typeface="Segoe UI" panose="020B0502040204020203" pitchFamily="34" charset="0"/>
              </a:rPr>
              <a:t>010010</a:t>
            </a:r>
          </a:p>
          <a:p>
            <a:pPr algn="ctr" defTabSz="931881" fontAlgn="auto">
              <a:spcBef>
                <a:spcPts val="0"/>
              </a:spcBef>
              <a:spcAft>
                <a:spcPts val="0"/>
              </a:spcAft>
              <a:defRPr/>
            </a:pPr>
            <a:r>
              <a:rPr lang="en-US" sz="300" kern="0">
                <a:gradFill>
                  <a:gsLst>
                    <a:gs pos="94690">
                      <a:schemeClr val="accent3"/>
                    </a:gs>
                    <a:gs pos="78000">
                      <a:schemeClr val="accent3"/>
                    </a:gs>
                  </a:gsLst>
                  <a:lin ang="5400000" scaled="0"/>
                </a:gradFill>
                <a:latin typeface="Segoe UI" panose="020B0502040204020203" pitchFamily="34" charset="0"/>
                <a:cs typeface="Segoe UI" panose="020B0502040204020203" pitchFamily="34" charset="0"/>
              </a:rPr>
              <a:t>100100</a:t>
            </a:r>
          </a:p>
          <a:p>
            <a:pPr algn="ctr" defTabSz="931881" fontAlgn="auto">
              <a:spcBef>
                <a:spcPts val="0"/>
              </a:spcBef>
              <a:spcAft>
                <a:spcPts val="0"/>
              </a:spcAft>
              <a:defRPr/>
            </a:pPr>
            <a:r>
              <a:rPr lang="en-US" sz="300" kern="0">
                <a:gradFill>
                  <a:gsLst>
                    <a:gs pos="94690">
                      <a:schemeClr val="accent3"/>
                    </a:gs>
                    <a:gs pos="78000">
                      <a:schemeClr val="accent3"/>
                    </a:gs>
                  </a:gsLst>
                  <a:lin ang="5400000" scaled="0"/>
                </a:gradFill>
                <a:latin typeface="Segoe UI" panose="020B0502040204020203" pitchFamily="34" charset="0"/>
                <a:cs typeface="Segoe UI" panose="020B0502040204020203" pitchFamily="34" charset="0"/>
              </a:rPr>
              <a:t>010101</a:t>
            </a:r>
          </a:p>
        </p:txBody>
      </p:sp>
      <p:pic>
        <p:nvPicPr>
          <p:cNvPr id="52" name="Picture 2" descr="Image result for r studio log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9412438" y="2220597"/>
            <a:ext cx="879518" cy="76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05E5FFB-29D4-42BF-A45E-5FD2726EDF8C}"/>
              </a:ext>
            </a:extLst>
          </p:cNvPr>
          <p:cNvPicPr>
            <a:picLocks noChangeAspect="1"/>
          </p:cNvPicPr>
          <p:nvPr/>
        </p:nvPicPr>
        <p:blipFill rotWithShape="1">
          <a:blip r:embed="rId8">
            <a:extLst>
              <a:ext uri="{28A0092B-C50C-407E-A947-70E740481C1C}">
                <a14:useLocalDpi xmlns:a14="http://schemas.microsoft.com/office/drawing/2010/main" val="0"/>
              </a:ext>
            </a:extLst>
          </a:blip>
          <a:srcRect l="30123" t="15537" r="30152" b="18255"/>
          <a:stretch/>
        </p:blipFill>
        <p:spPr>
          <a:xfrm>
            <a:off x="10834972" y="2175304"/>
            <a:ext cx="778451" cy="778451"/>
          </a:xfrm>
          <a:prstGeom prst="rect">
            <a:avLst/>
          </a:prstGeom>
        </p:spPr>
      </p:pic>
      <p:sp>
        <p:nvSpPr>
          <p:cNvPr id="45" name="TextBox 44">
            <a:extLst>
              <a:ext uri="{FF2B5EF4-FFF2-40B4-BE49-F238E27FC236}">
                <a16:creationId xmlns:a16="http://schemas.microsoft.com/office/drawing/2014/main" id="{28CCA4C7-00F4-4B41-BF89-2EE8CD7EF05E}"/>
              </a:ext>
            </a:extLst>
          </p:cNvPr>
          <p:cNvSpPr txBox="1"/>
          <p:nvPr/>
        </p:nvSpPr>
        <p:spPr>
          <a:xfrm>
            <a:off x="10355145" y="1553932"/>
            <a:ext cx="1548814" cy="590931"/>
          </a:xfrm>
          <a:prstGeom prst="rect">
            <a:avLst/>
          </a:prstGeom>
          <a:noFill/>
        </p:spPr>
        <p:txBody>
          <a:bodyPr wrap="square" rtlCol="0">
            <a:spAutoFit/>
          </a:bodyPr>
          <a:lstStyle/>
          <a:p>
            <a:pPr algn="ctr" defTabSz="932060" fontAlgn="auto">
              <a:lnSpc>
                <a:spcPct val="90000"/>
              </a:lnSpc>
              <a:spcBef>
                <a:spcPts val="0"/>
              </a:spcBef>
              <a:spcAft>
                <a:spcPts val="0"/>
              </a:spcAft>
              <a:defRPr/>
            </a:pPr>
            <a:r>
              <a:rPr lang="en-US"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Python integration</a:t>
            </a:r>
          </a:p>
        </p:txBody>
      </p:sp>
    </p:spTree>
    <p:extLst>
      <p:ext uri="{BB962C8B-B14F-4D97-AF65-F5344CB8AC3E}">
        <p14:creationId xmlns:p14="http://schemas.microsoft.com/office/powerpoint/2010/main" val="14231276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p:cNvSpPr>
            <a:spLocks noGrp="1"/>
          </p:cNvSpPr>
          <p:nvPr>
            <p:ph type="title"/>
          </p:nvPr>
        </p:nvSpPr>
        <p:spPr/>
        <p:txBody>
          <a:bodyPr/>
          <a:lstStyle/>
          <a:p>
            <a:r>
              <a:rPr lang="en-US"/>
              <a:t>Microsoft advanced analytics</a:t>
            </a:r>
          </a:p>
        </p:txBody>
      </p:sp>
      <p:grpSp>
        <p:nvGrpSpPr>
          <p:cNvPr id="10" name="Group 9"/>
          <p:cNvGrpSpPr/>
          <p:nvPr/>
        </p:nvGrpSpPr>
        <p:grpSpPr>
          <a:xfrm>
            <a:off x="8412191" y="3040063"/>
            <a:ext cx="3749647" cy="2920621"/>
            <a:chOff x="8412191" y="3040063"/>
            <a:chExt cx="3749647" cy="2920621"/>
          </a:xfrm>
        </p:grpSpPr>
        <p:sp>
          <p:nvSpPr>
            <p:cNvPr id="110" name="TextBox 109"/>
            <p:cNvSpPr txBox="1"/>
            <p:nvPr/>
          </p:nvSpPr>
          <p:spPr>
            <a:xfrm>
              <a:off x="8412191" y="3040063"/>
              <a:ext cx="3749647" cy="2920621"/>
            </a:xfrm>
            <a:prstGeom prst="rect">
              <a:avLst/>
            </a:prstGeom>
            <a:solidFill>
              <a:schemeClr val="bg1">
                <a:lumMod val="95000"/>
              </a:schemeClr>
            </a:solidFill>
          </p:spPr>
          <p:txBody>
            <a:bodyPr wrap="square" lIns="186468" tIns="2468880" rIns="186468" bIns="149175" rtlCol="0">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100000">
                        <a:srgbClr val="505050"/>
                      </a:gs>
                      <a:gs pos="0">
                        <a:srgbClr val="505050"/>
                      </a:gs>
                    </a:gsLst>
                    <a:lin ang="0" scaled="0"/>
                  </a:gradFill>
                  <a:effectLst/>
                  <a:uLnTx/>
                  <a:uFillTx/>
                  <a:latin typeface="Segoe UI" panose="020B0502040204020203" pitchFamily="34" charset="0"/>
                  <a:cs typeface="Segoe UI" panose="020B0502040204020203" pitchFamily="34" charset="0"/>
                </a:rPr>
                <a:t>Cloud analytics</a:t>
              </a:r>
            </a:p>
          </p:txBody>
        </p:sp>
        <p:pic>
          <p:nvPicPr>
            <p:cNvPr id="2" name="Picture 1"/>
            <p:cNvPicPr>
              <a:picLocks noChangeAspect="1"/>
            </p:cNvPicPr>
            <p:nvPr/>
          </p:nvPicPr>
          <p:blipFill rotWithShape="1">
            <a:blip r:embed="rId3"/>
            <a:srcRect b="19859"/>
            <a:stretch/>
          </p:blipFill>
          <p:spPr>
            <a:xfrm>
              <a:off x="9180371" y="3673725"/>
              <a:ext cx="2213286" cy="1260015"/>
            </a:xfrm>
            <a:prstGeom prst="rect">
              <a:avLst/>
            </a:prstGeom>
          </p:spPr>
        </p:pic>
      </p:grpSp>
      <p:sp>
        <p:nvSpPr>
          <p:cNvPr id="12" name="TextBox 11"/>
          <p:cNvSpPr txBox="1"/>
          <p:nvPr/>
        </p:nvSpPr>
        <p:spPr>
          <a:xfrm>
            <a:off x="8321358" y="2475932"/>
            <a:ext cx="3840480" cy="633662"/>
          </a:xfrm>
          <a:prstGeom prst="rect">
            <a:avLst/>
          </a:prstGeom>
          <a:noFill/>
        </p:spPr>
        <p:txBody>
          <a:bodyPr wrap="square" lIns="186468" tIns="149175" rIns="186468" bIns="149175" rtlCol="0">
            <a:spAutoFit/>
          </a:bodyPr>
          <a:lstStyle/>
          <a:p>
            <a:pPr algn="ctr" defTabSz="932239">
              <a:lnSpc>
                <a:spcPct val="90000"/>
              </a:lnSpc>
              <a:defRPr/>
            </a:pPr>
            <a:r>
              <a:rPr lang="en-US" sz="2400" kern="0">
                <a:gradFill>
                  <a:gsLst>
                    <a:gs pos="80531">
                      <a:schemeClr val="tx1"/>
                    </a:gs>
                    <a:gs pos="60000">
                      <a:schemeClr val="tx1"/>
                    </a:gs>
                  </a:gsLst>
                  <a:lin ang="5400000" scaled="0"/>
                </a:gradFill>
                <a:cs typeface="Segoe UI Semibold" panose="020B0702040204020203" pitchFamily="34" charset="0"/>
              </a:rPr>
              <a:t>Cortana Intelligence </a:t>
            </a:r>
          </a:p>
        </p:txBody>
      </p:sp>
      <p:sp>
        <p:nvSpPr>
          <p:cNvPr id="16" name="TextBox 15"/>
          <p:cNvSpPr txBox="1"/>
          <p:nvPr/>
        </p:nvSpPr>
        <p:spPr>
          <a:xfrm>
            <a:off x="274639" y="2475932"/>
            <a:ext cx="3840480" cy="633662"/>
          </a:xfrm>
          <a:prstGeom prst="rect">
            <a:avLst/>
          </a:prstGeom>
          <a:noFill/>
        </p:spPr>
        <p:txBody>
          <a:bodyPr wrap="square" lIns="186468" tIns="149175" rIns="186468" bIns="149175" rtlCol="0">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2400" u="none" strike="noStrike" kern="0" cap="none" spc="0" normalizeH="0" baseline="0" noProof="0">
                <a:ln>
                  <a:noFill/>
                </a:ln>
                <a:gradFill>
                  <a:gsLst>
                    <a:gs pos="80531">
                      <a:schemeClr val="tx1"/>
                    </a:gs>
                    <a:gs pos="60000">
                      <a:schemeClr val="tx1"/>
                    </a:gs>
                  </a:gsLst>
                  <a:lin ang="5400000" scaled="0"/>
                </a:gradFill>
                <a:effectLst/>
                <a:uLnTx/>
                <a:uFillTx/>
                <a:ea typeface="+mn-ea"/>
                <a:cs typeface="Segoe UI Semibold" panose="020B0702040204020203" pitchFamily="34" charset="0"/>
              </a:rPr>
              <a:t>Microsoft R</a:t>
            </a:r>
          </a:p>
        </p:txBody>
      </p:sp>
      <p:sp>
        <p:nvSpPr>
          <p:cNvPr id="17" name="TextBox 16"/>
          <p:cNvSpPr txBox="1"/>
          <p:nvPr/>
        </p:nvSpPr>
        <p:spPr>
          <a:xfrm>
            <a:off x="4297998" y="2475932"/>
            <a:ext cx="3840480" cy="633662"/>
          </a:xfrm>
          <a:prstGeom prst="rect">
            <a:avLst/>
          </a:prstGeom>
          <a:noFill/>
        </p:spPr>
        <p:txBody>
          <a:bodyPr wrap="square" lIns="186468" tIns="149175" rIns="186468" bIns="149175" rtlCol="0">
            <a:spAutoFit/>
          </a:bodyPr>
          <a:lstStyle/>
          <a:p>
            <a:pPr algn="ctr" defTabSz="932239">
              <a:lnSpc>
                <a:spcPct val="90000"/>
              </a:lnSpc>
              <a:defRPr/>
            </a:pPr>
            <a:r>
              <a:rPr lang="en-US" sz="2400" kern="0">
                <a:gradFill>
                  <a:gsLst>
                    <a:gs pos="80531">
                      <a:schemeClr val="tx1"/>
                    </a:gs>
                    <a:gs pos="60000">
                      <a:schemeClr val="tx1"/>
                    </a:gs>
                  </a:gsLst>
                  <a:lin ang="5400000" scaled="0"/>
                </a:gradFill>
                <a:cs typeface="Segoe UI Semibold" panose="020B0702040204020203" pitchFamily="34" charset="0"/>
              </a:rPr>
              <a:t>SQL Server 2016</a:t>
            </a:r>
          </a:p>
        </p:txBody>
      </p:sp>
      <p:grpSp>
        <p:nvGrpSpPr>
          <p:cNvPr id="8" name="Group 7"/>
          <p:cNvGrpSpPr/>
          <p:nvPr/>
        </p:nvGrpSpPr>
        <p:grpSpPr>
          <a:xfrm>
            <a:off x="274639" y="3040063"/>
            <a:ext cx="3749647" cy="2920621"/>
            <a:chOff x="274639" y="3040063"/>
            <a:chExt cx="3749647" cy="2920621"/>
          </a:xfrm>
        </p:grpSpPr>
        <p:sp>
          <p:nvSpPr>
            <p:cNvPr id="109" name="TextBox 108"/>
            <p:cNvSpPr txBox="1"/>
            <p:nvPr/>
          </p:nvSpPr>
          <p:spPr>
            <a:xfrm>
              <a:off x="274639" y="3040063"/>
              <a:ext cx="3749647" cy="2920621"/>
            </a:xfrm>
            <a:prstGeom prst="rect">
              <a:avLst/>
            </a:prstGeom>
            <a:solidFill>
              <a:schemeClr val="bg1">
                <a:lumMod val="95000"/>
              </a:schemeClr>
            </a:solidFill>
          </p:spPr>
          <p:txBody>
            <a:bodyPr wrap="square" lIns="186468" tIns="2468880" rIns="186468" bIns="149175" rtlCol="0">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100000">
                        <a:srgbClr val="505050"/>
                      </a:gs>
                      <a:gs pos="0">
                        <a:srgbClr val="505050"/>
                      </a:gs>
                    </a:gsLst>
                    <a:lin ang="0" scaled="0"/>
                  </a:gradFill>
                  <a:effectLst/>
                  <a:uLnTx/>
                  <a:uFillTx/>
                  <a:latin typeface="Segoe UI" panose="020B0502040204020203" pitchFamily="34" charset="0"/>
                  <a:cs typeface="Segoe UI" panose="020B0502040204020203" pitchFamily="34" charset="0"/>
                </a:rPr>
                <a:t>R-based analytics</a:t>
              </a:r>
            </a:p>
          </p:txBody>
        </p:sp>
        <p:pic>
          <p:nvPicPr>
            <p:cNvPr id="15" name="Picture 14"/>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2581" y="3489429"/>
              <a:ext cx="1732382" cy="1518720"/>
            </a:xfrm>
            <a:prstGeom prst="rect">
              <a:avLst/>
            </a:prstGeom>
          </p:spPr>
        </p:pic>
      </p:grpSp>
      <p:grpSp>
        <p:nvGrpSpPr>
          <p:cNvPr id="19" name="Group 18"/>
          <p:cNvGrpSpPr/>
          <p:nvPr/>
        </p:nvGrpSpPr>
        <p:grpSpPr>
          <a:xfrm>
            <a:off x="274640" y="1624629"/>
            <a:ext cx="11887198" cy="787908"/>
            <a:chOff x="1501629" y="3943638"/>
            <a:chExt cx="9878763" cy="772857"/>
          </a:xfrm>
        </p:grpSpPr>
        <p:sp>
          <p:nvSpPr>
            <p:cNvPr id="20" name="Rectangle 19"/>
            <p:cNvSpPr/>
            <p:nvPr/>
          </p:nvSpPr>
          <p:spPr>
            <a:xfrm>
              <a:off x="5426483" y="3943638"/>
              <a:ext cx="2029053" cy="772857"/>
            </a:xfrm>
            <a:prstGeom prst="rect">
              <a:avLst/>
            </a:prstGeom>
          </p:spPr>
          <p:txBody>
            <a:bodyPr wrap="square" lIns="182880" tIns="146304" rIns="182880" bIns="146304" anchor="ctr" anchorCtr="0">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gradFill>
                    <a:gsLst>
                      <a:gs pos="100000">
                        <a:srgbClr val="0078D7"/>
                      </a:gs>
                      <a:gs pos="0">
                        <a:srgbClr val="0078D7"/>
                      </a:gs>
                    </a:gsLst>
                  </a:gradFill>
                  <a:effectLst/>
                  <a:uLnTx/>
                  <a:uFillTx/>
                  <a:latin typeface="Segoe UI Semibold" panose="020B0702040204020203" pitchFamily="34" charset="0"/>
                  <a:ea typeface="Segoe UI" pitchFamily="34" charset="0"/>
                  <a:cs typeface="Segoe UI Semibold" panose="020B0702040204020203" pitchFamily="34" charset="0"/>
                </a:rPr>
                <a:t>Solutions</a:t>
              </a:r>
              <a:endParaRPr kumimoji="0" lang="en-US" sz="2400" b="0" i="0" u="none" strike="noStrike" kern="0" cap="none" spc="0" normalizeH="0" baseline="0" noProof="0">
                <a:ln>
                  <a:noFill/>
                </a:ln>
                <a:gradFill>
                  <a:gsLst>
                    <a:gs pos="100000">
                      <a:srgbClr val="0078D7"/>
                    </a:gs>
                    <a:gs pos="0">
                      <a:srgbClr val="0078D7"/>
                    </a:gs>
                  </a:gsLst>
                </a:gradFill>
                <a:effectLst/>
                <a:uLnTx/>
                <a:uFillTx/>
                <a:latin typeface="Segoe UI Semibold" panose="020B0702040204020203" pitchFamily="34" charset="0"/>
                <a:cs typeface="Segoe UI Semibold" panose="020B0702040204020203" pitchFamily="34" charset="0"/>
              </a:endParaRPr>
            </a:p>
          </p:txBody>
        </p:sp>
        <p:cxnSp>
          <p:nvCxnSpPr>
            <p:cNvPr id="21" name="Straight Arrow Connector 20"/>
            <p:cNvCxnSpPr/>
            <p:nvPr/>
          </p:nvCxnSpPr>
          <p:spPr>
            <a:xfrm flipH="1" flipV="1">
              <a:off x="1501629" y="4368219"/>
              <a:ext cx="3917660" cy="3335"/>
            </a:xfrm>
            <a:prstGeom prst="straightConnector1">
              <a:avLst/>
            </a:prstGeom>
            <a:noFill/>
            <a:ln w="22225" cap="flat" cmpd="sng" algn="ctr">
              <a:solidFill>
                <a:schemeClr val="accent2"/>
              </a:solidFill>
              <a:prstDash val="solid"/>
              <a:headEnd type="none"/>
              <a:tailEnd type="arrow" w="lg" len="med"/>
            </a:ln>
            <a:effectLst/>
          </p:spPr>
        </p:cxnSp>
        <p:cxnSp>
          <p:nvCxnSpPr>
            <p:cNvPr id="22" name="Straight Arrow Connector 21"/>
            <p:cNvCxnSpPr/>
            <p:nvPr/>
          </p:nvCxnSpPr>
          <p:spPr>
            <a:xfrm flipV="1">
              <a:off x="7462732" y="4368219"/>
              <a:ext cx="3917660" cy="3335"/>
            </a:xfrm>
            <a:prstGeom prst="straightConnector1">
              <a:avLst/>
            </a:prstGeom>
            <a:noFill/>
            <a:ln w="25400" cap="flat" cmpd="sng" algn="ctr">
              <a:solidFill>
                <a:schemeClr val="accent2"/>
              </a:solidFill>
              <a:prstDash val="solid"/>
              <a:headEnd type="none"/>
              <a:tailEnd type="arrow" w="lg" len="med"/>
            </a:ln>
            <a:effectLst/>
          </p:spPr>
        </p:cxnSp>
      </p:grpSp>
      <p:grpSp>
        <p:nvGrpSpPr>
          <p:cNvPr id="9" name="Group 8"/>
          <p:cNvGrpSpPr/>
          <p:nvPr/>
        </p:nvGrpSpPr>
        <p:grpSpPr>
          <a:xfrm>
            <a:off x="4155095" y="3040063"/>
            <a:ext cx="4126287" cy="2920621"/>
            <a:chOff x="4155095" y="3040063"/>
            <a:chExt cx="4126287" cy="2920621"/>
          </a:xfrm>
        </p:grpSpPr>
        <p:sp>
          <p:nvSpPr>
            <p:cNvPr id="104" name="TextBox 103"/>
            <p:cNvSpPr txBox="1"/>
            <p:nvPr/>
          </p:nvSpPr>
          <p:spPr>
            <a:xfrm>
              <a:off x="4155095" y="3040063"/>
              <a:ext cx="4126287" cy="2920621"/>
            </a:xfrm>
            <a:prstGeom prst="rect">
              <a:avLst/>
            </a:prstGeom>
            <a:solidFill>
              <a:schemeClr val="bg1">
                <a:lumMod val="95000"/>
              </a:schemeClr>
            </a:solidFill>
          </p:spPr>
          <p:txBody>
            <a:bodyPr wrap="square" lIns="186468" tIns="2468880" rIns="186468" bIns="149175" rtlCol="0">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100000">
                        <a:srgbClr val="505050"/>
                      </a:gs>
                      <a:gs pos="0">
                        <a:srgbClr val="505050"/>
                      </a:gs>
                    </a:gsLst>
                    <a:lin ang="0" scaled="0"/>
                  </a:gradFill>
                  <a:effectLst/>
                  <a:uLnTx/>
                  <a:uFillTx/>
                  <a:latin typeface="Segoe UI" panose="020B0502040204020203" pitchFamily="34" charset="0"/>
                  <a:cs typeface="Segoe UI" panose="020B0502040204020203" pitchFamily="34" charset="0"/>
                </a:rPr>
                <a:t>In database analytics</a:t>
              </a:r>
            </a:p>
          </p:txBody>
        </p:sp>
        <p:pic>
          <p:nvPicPr>
            <p:cNvPr id="7" name="Picture 6"/>
            <p:cNvPicPr>
              <a:picLocks noChangeAspect="1"/>
            </p:cNvPicPr>
            <p:nvPr/>
          </p:nvPicPr>
          <p:blipFill>
            <a:blip r:embed="rId5"/>
            <a:stretch>
              <a:fillRect/>
            </a:stretch>
          </p:blipFill>
          <p:spPr>
            <a:xfrm>
              <a:off x="5353627" y="3673725"/>
              <a:ext cx="1729219" cy="1277100"/>
            </a:xfrm>
            <a:prstGeom prst="rect">
              <a:avLst/>
            </a:prstGeom>
          </p:spPr>
        </p:pic>
      </p:grpSp>
    </p:spTree>
    <p:extLst>
      <p:ext uri="{BB962C8B-B14F-4D97-AF65-F5344CB8AC3E}">
        <p14:creationId xmlns:p14="http://schemas.microsoft.com/office/powerpoint/2010/main" val="2020172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42" presetClass="path" presetSubtype="0" decel="100000" fill="hold" grpId="1" nodeType="withEffect">
                                  <p:stCondLst>
                                    <p:cond delay="0"/>
                                  </p:stCondLst>
                                  <p:childTnLst>
                                    <p:animMotion origin="layout" path="M -5.18254E-7 1.67499E-6 L -5.18254E-7 0.0547 " pathEditMode="relative" rAng="0" ptsTypes="AA">
                                      <p:cBhvr>
                                        <p:cTn id="12" dur="750" spd="-100000" fill="hold"/>
                                        <p:tgtEl>
                                          <p:spTgt spid="16"/>
                                        </p:tgtEl>
                                        <p:attrNameLst>
                                          <p:attrName>ppt_x</p:attrName>
                                          <p:attrName>ppt_y</p:attrName>
                                        </p:attrNameLst>
                                      </p:cBhvr>
                                      <p:rCtr x="0" y="2724"/>
                                    </p:animMotion>
                                  </p:childTnLst>
                                </p:cTn>
                              </p:par>
                              <p:par>
                                <p:cTn id="13" presetID="10" presetClass="entr" presetSubtype="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42" presetClass="path" presetSubtype="0" decel="100000" fill="hold" grpId="1" nodeType="withEffect">
                                  <p:stCondLst>
                                    <p:cond delay="500"/>
                                  </p:stCondLst>
                                  <p:childTnLst>
                                    <p:animMotion origin="layout" path="M 0 1.67499E-6 L 0 0.0547 " pathEditMode="relative" rAng="0" ptsTypes="AA">
                                      <p:cBhvr>
                                        <p:cTn id="17" dur="750" spd="-100000" fill="hold"/>
                                        <p:tgtEl>
                                          <p:spTgt spid="17"/>
                                        </p:tgtEl>
                                        <p:attrNameLst>
                                          <p:attrName>ppt_x</p:attrName>
                                          <p:attrName>ppt_y</p:attrName>
                                        </p:attrNameLst>
                                      </p:cBhvr>
                                      <p:rCtr x="0" y="2724"/>
                                    </p:animMotion>
                                  </p:childTnLst>
                                </p:cTn>
                              </p:par>
                              <p:par>
                                <p:cTn id="18" presetID="10" presetClass="entr" presetSubtype="0" fill="hold" grpId="1" nodeType="withEffect">
                                  <p:stCondLst>
                                    <p:cond delay="10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42" presetClass="path" presetSubtype="0" decel="100000" fill="hold" grpId="0" nodeType="withEffect">
                                  <p:stCondLst>
                                    <p:cond delay="1000"/>
                                  </p:stCondLst>
                                  <p:childTnLst>
                                    <p:animMotion origin="layout" path="M -1.83304E-6 1.67499E-6 L -1.83304E-6 0.0547 " pathEditMode="relative" rAng="0" ptsTypes="AA">
                                      <p:cBhvr>
                                        <p:cTn id="22" dur="750" spd="-100000" fill="hold"/>
                                        <p:tgtEl>
                                          <p:spTgt spid="12"/>
                                        </p:tgtEl>
                                        <p:attrNameLst>
                                          <p:attrName>ppt_x</p:attrName>
                                          <p:attrName>ppt_y</p:attrName>
                                        </p:attrNameLst>
                                      </p:cBhvr>
                                      <p:rCtr x="0" y="2724"/>
                                    </p:animMotion>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0"/>
                                  </p:stCondLst>
                                  <p:childTnLst>
                                    <p:animMotion origin="layout" path="M -5.18254E-7 1.67499E-6 L -5.18254E-7 0.0547 " pathEditMode="relative" rAng="0" ptsTypes="AA">
                                      <p:cBhvr>
                                        <p:cTn id="27" dur="750" spd="-100000" fill="hold"/>
                                        <p:tgtEl>
                                          <p:spTgt spid="8"/>
                                        </p:tgtEl>
                                        <p:attrNameLst>
                                          <p:attrName>ppt_x</p:attrName>
                                          <p:attrName>ppt_y</p:attrName>
                                        </p:attrNameLst>
                                      </p:cBhvr>
                                      <p:rCtr x="0" y="2724"/>
                                    </p:animMotion>
                                  </p:childTnLst>
                                </p:cTn>
                              </p:par>
                              <p:par>
                                <p:cTn id="28" presetID="10" presetClass="entr" presetSubtype="0" fill="hold" nodeType="with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nodeType="withEffect">
                                  <p:stCondLst>
                                    <p:cond delay="500"/>
                                  </p:stCondLst>
                                  <p:childTnLst>
                                    <p:animMotion origin="layout" path="M 0 1.67499E-6 L 0 0.0547 " pathEditMode="relative" rAng="0" ptsTypes="AA">
                                      <p:cBhvr>
                                        <p:cTn id="32" dur="750" spd="-100000" fill="hold"/>
                                        <p:tgtEl>
                                          <p:spTgt spid="9"/>
                                        </p:tgtEl>
                                        <p:attrNameLst>
                                          <p:attrName>ppt_x</p:attrName>
                                          <p:attrName>ppt_y</p:attrName>
                                        </p:attrNameLst>
                                      </p:cBhvr>
                                      <p:rCtr x="0" y="2724"/>
                                    </p:animMotion>
                                  </p:childTnLst>
                                </p:cTn>
                              </p:par>
                              <p:par>
                                <p:cTn id="33" presetID="10" presetClass="entr" presetSubtype="0" fill="hold" nodeType="withEffect">
                                  <p:stCondLst>
                                    <p:cond delay="1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nodeType="withEffect">
                                  <p:stCondLst>
                                    <p:cond delay="1000"/>
                                  </p:stCondLst>
                                  <p:childTnLst>
                                    <p:animMotion origin="layout" path="M -1.83304E-6 1.67499E-6 L -1.83304E-6 0.0547 " pathEditMode="relative" rAng="0" ptsTypes="AA">
                                      <p:cBhvr>
                                        <p:cTn id="37" dur="750" spd="-100000" fill="hold"/>
                                        <p:tgtEl>
                                          <p:spTgt spid="10"/>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P spid="17" grpId="0"/>
      <p:bldP spid="1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Example:  SQL Server 2017 ML Services Coding</a:t>
            </a:r>
          </a:p>
        </p:txBody>
      </p:sp>
      <p:sp>
        <p:nvSpPr>
          <p:cNvPr id="120" name="Oval 119"/>
          <p:cNvSpPr/>
          <p:nvPr/>
        </p:nvSpPr>
        <p:spPr bwMode="auto">
          <a:xfrm>
            <a:off x="10725444" y="-809571"/>
            <a:ext cx="179162" cy="1662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10" descr="300px-Rlogo.png"/>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150255" y="2195824"/>
            <a:ext cx="862147" cy="65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79"/>
          <p:cNvPicPr>
            <a:picLocks noChangeAspect="1"/>
          </p:cNvPicPr>
          <p:nvPr/>
        </p:nvPicPr>
        <p:blipFill rotWithShape="1">
          <a:blip r:embed="rId8">
            <a:extLst>
              <a:ext uri="{28A0092B-C50C-407E-A947-70E740481C1C}">
                <a14:useLocalDpi xmlns:a14="http://schemas.microsoft.com/office/drawing/2010/main" val="0"/>
              </a:ext>
            </a:extLst>
          </a:blip>
          <a:srcRect t="12896" b="7644"/>
          <a:stretch/>
        </p:blipFill>
        <p:spPr bwMode="auto">
          <a:xfrm>
            <a:off x="2772605" y="1195746"/>
            <a:ext cx="9293536" cy="7498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9"/>
          <a:stretch>
            <a:fillRect/>
          </a:stretch>
        </p:blipFill>
        <p:spPr>
          <a:xfrm>
            <a:off x="3272787" y="1665677"/>
            <a:ext cx="7532964" cy="4855686"/>
          </a:xfrm>
          <a:prstGeom prst="rect">
            <a:avLst/>
          </a:prstGeom>
        </p:spPr>
      </p:pic>
      <p:sp>
        <p:nvSpPr>
          <p:cNvPr id="6" name="Right Arrow 5"/>
          <p:cNvSpPr/>
          <p:nvPr/>
        </p:nvSpPr>
        <p:spPr bwMode="auto">
          <a:xfrm>
            <a:off x="624261" y="1665677"/>
            <a:ext cx="2881190" cy="110783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solidFill>
                <a:ea typeface="Segoe UI" pitchFamily="34" charset="0"/>
                <a:cs typeface="Segoe UI" pitchFamily="34" charset="0"/>
              </a:rPr>
              <a:t>Identify Server</a:t>
            </a:r>
          </a:p>
        </p:txBody>
      </p:sp>
      <p:sp>
        <p:nvSpPr>
          <p:cNvPr id="16" name="Right Arrow 15"/>
          <p:cNvSpPr/>
          <p:nvPr/>
        </p:nvSpPr>
        <p:spPr bwMode="auto">
          <a:xfrm>
            <a:off x="624260" y="2689328"/>
            <a:ext cx="2881190" cy="110783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solidFill>
                <a:ea typeface="Segoe UI" pitchFamily="34" charset="0"/>
                <a:cs typeface="Segoe UI" pitchFamily="34" charset="0"/>
              </a:rPr>
              <a:t>Set Source</a:t>
            </a:r>
          </a:p>
        </p:txBody>
      </p:sp>
      <p:sp>
        <p:nvSpPr>
          <p:cNvPr id="17" name="Right Arrow 16"/>
          <p:cNvSpPr/>
          <p:nvPr/>
        </p:nvSpPr>
        <p:spPr bwMode="auto">
          <a:xfrm>
            <a:off x="624260" y="4252067"/>
            <a:ext cx="2881190" cy="110783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solidFill>
                <a:ea typeface="Segoe UI" pitchFamily="34" charset="0"/>
                <a:cs typeface="Segoe UI" pitchFamily="34" charset="0"/>
              </a:rPr>
              <a:t>Set Context</a:t>
            </a:r>
          </a:p>
        </p:txBody>
      </p:sp>
      <p:sp>
        <p:nvSpPr>
          <p:cNvPr id="13" name="Right Arrow 12"/>
          <p:cNvSpPr/>
          <p:nvPr/>
        </p:nvSpPr>
        <p:spPr bwMode="auto">
          <a:xfrm>
            <a:off x="624260" y="5843431"/>
            <a:ext cx="2881190" cy="110783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solidFill>
                <a:ea typeface="Segoe UI" pitchFamily="34" charset="0"/>
                <a:cs typeface="Segoe UI" pitchFamily="34" charset="0"/>
              </a:rPr>
              <a:t>Use</a:t>
            </a:r>
          </a:p>
        </p:txBody>
      </p:sp>
      <p:pic>
        <p:nvPicPr>
          <p:cNvPr id="5" name="tmp12D4">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266149" end="186173.8"/>
                </p14:media>
              </p:ext>
            </p:extLst>
          </p:nvPr>
        </p:nvPicPr>
        <p:blipFill>
          <a:blip r:embed="rId10"/>
          <a:stretch>
            <a:fillRect/>
          </a:stretch>
        </p:blipFill>
        <p:spPr>
          <a:xfrm>
            <a:off x="12106275" y="101600"/>
            <a:ext cx="228600" cy="228600"/>
          </a:xfrm>
          <a:prstGeom prst="rect">
            <a:avLst/>
          </a:prstGeom>
        </p:spPr>
      </p:pic>
    </p:spTree>
    <p:custDataLst>
      <p:tags r:id="rId1"/>
    </p:custDataLst>
    <p:extLst>
      <p:ext uri="{BB962C8B-B14F-4D97-AF65-F5344CB8AC3E}">
        <p14:creationId xmlns:p14="http://schemas.microsoft.com/office/powerpoint/2010/main" val="336678721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A713AE6F-F8E0-49B6-BF4B-7A6513D8DA3A}"/>
              </a:ext>
            </a:extLst>
          </p:cNvPr>
          <p:cNvSpPr>
            <a:spLocks noGrp="1"/>
          </p:cNvSpPr>
          <p:nvPr>
            <p:ph type="body" sz="quarter" idx="10"/>
          </p:nvPr>
        </p:nvSpPr>
        <p:spPr>
          <a:xfrm>
            <a:off x="1215010" y="1776812"/>
            <a:ext cx="10559068" cy="960263"/>
          </a:xfrm>
        </p:spPr>
        <p:txBody>
          <a:bodyPr/>
          <a:lstStyle/>
          <a:p>
            <a:pPr marL="347472">
              <a:spcBef>
                <a:spcPts val="0"/>
              </a:spcBef>
              <a:buClr>
                <a:schemeClr val="accent2"/>
              </a:buClr>
            </a:pPr>
            <a:r>
              <a:rPr lang="en-US" sz="2800">
                <a:solidFill>
                  <a:schemeClr val="accent2"/>
                </a:solidFill>
                <a:latin typeface="Arial" charset="0"/>
              </a:rPr>
              <a:t>Run R or Python inside SQL Server 2017 with ML Services</a:t>
            </a:r>
          </a:p>
          <a:p>
            <a:pPr marL="347472">
              <a:spcBef>
                <a:spcPts val="0"/>
              </a:spcBef>
              <a:buClr>
                <a:schemeClr val="accent2"/>
              </a:buClr>
            </a:pPr>
            <a:r>
              <a:rPr lang="en-US" sz="2800">
                <a:solidFill>
                  <a:schemeClr val="accent2"/>
                </a:solidFill>
                <a:latin typeface="Arial" charset="0"/>
              </a:rPr>
              <a:t>Existing SQL 2016 clients can R using SQL R Services</a:t>
            </a:r>
          </a:p>
        </p:txBody>
      </p:sp>
      <p:sp>
        <p:nvSpPr>
          <p:cNvPr id="3" name="Title 2"/>
          <p:cNvSpPr>
            <a:spLocks noGrp="1"/>
          </p:cNvSpPr>
          <p:nvPr>
            <p:ph type="title"/>
          </p:nvPr>
        </p:nvSpPr>
        <p:spPr/>
        <p:txBody>
          <a:bodyPr/>
          <a:lstStyle/>
          <a:p>
            <a:r>
              <a:rPr lang="en-US"/>
              <a:t>SQL Server Machine Learning Services:  </a:t>
            </a:r>
            <a:br>
              <a:rPr lang="en-US"/>
            </a:br>
            <a:r>
              <a:rPr lang="en-US" sz="3600"/>
              <a:t>Run Machine Learning in the database server</a:t>
            </a:r>
            <a:endParaRPr lang="en-US"/>
          </a:p>
        </p:txBody>
      </p:sp>
      <p:sp>
        <p:nvSpPr>
          <p:cNvPr id="120" name="Oval 119"/>
          <p:cNvSpPr/>
          <p:nvPr/>
        </p:nvSpPr>
        <p:spPr bwMode="auto">
          <a:xfrm>
            <a:off x="10725444" y="-809571"/>
            <a:ext cx="179162" cy="1662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86073562-6C8C-4060-B6D9-BB71D78C1D0F}"/>
              </a:ext>
            </a:extLst>
          </p:cNvPr>
          <p:cNvSpPr/>
          <p:nvPr/>
        </p:nvSpPr>
        <p:spPr bwMode="auto">
          <a:xfrm>
            <a:off x="6800261" y="3678871"/>
            <a:ext cx="3925183" cy="28555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Can 22">
            <a:extLst>
              <a:ext uri="{FF2B5EF4-FFF2-40B4-BE49-F238E27FC236}">
                <a16:creationId xmlns:a16="http://schemas.microsoft.com/office/drawing/2014/main" id="{E7F6CCDF-89F3-482C-AD61-56D6DD55B627}"/>
              </a:ext>
            </a:extLst>
          </p:cNvPr>
          <p:cNvSpPr/>
          <p:nvPr/>
        </p:nvSpPr>
        <p:spPr>
          <a:xfrm>
            <a:off x="6924244" y="3907796"/>
            <a:ext cx="1617307" cy="1886992"/>
          </a:xfrm>
          <a:prstGeom prst="can">
            <a:avLst>
              <a:gd name="adj" fmla="val 28011"/>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a:solidFill>
                  <a:srgbClr val="FFFFFF"/>
                </a:solidFill>
              </a:rPr>
              <a:t>SQL Server 2017</a:t>
            </a:r>
          </a:p>
        </p:txBody>
      </p:sp>
      <p:grpSp>
        <p:nvGrpSpPr>
          <p:cNvPr id="58" name="Group 3">
            <a:extLst>
              <a:ext uri="{FF2B5EF4-FFF2-40B4-BE49-F238E27FC236}">
                <a16:creationId xmlns:a16="http://schemas.microsoft.com/office/drawing/2014/main" id="{990BCD4C-94E8-4A2B-BA80-2B3C47E1DA85}"/>
              </a:ext>
            </a:extLst>
          </p:cNvPr>
          <p:cNvGrpSpPr>
            <a:grpSpLocks/>
          </p:cNvGrpSpPr>
          <p:nvPr/>
        </p:nvGrpSpPr>
        <p:grpSpPr bwMode="auto">
          <a:xfrm>
            <a:off x="8638489" y="4544004"/>
            <a:ext cx="599110" cy="366300"/>
            <a:chOff x="2657475" y="2876550"/>
            <a:chExt cx="1228725" cy="141288"/>
          </a:xfrm>
        </p:grpSpPr>
        <p:cxnSp>
          <p:nvCxnSpPr>
            <p:cNvPr id="59" name="Straight Arrow Connector 58">
              <a:extLst>
                <a:ext uri="{FF2B5EF4-FFF2-40B4-BE49-F238E27FC236}">
                  <a16:creationId xmlns:a16="http://schemas.microsoft.com/office/drawing/2014/main" id="{CF74D301-B9AC-4866-9897-86ECE8DE2CFD}"/>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D71D0943-ADDB-4C28-BDB1-5194ED70A79B}"/>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61" name="Rectangle 60">
            <a:extLst>
              <a:ext uri="{FF2B5EF4-FFF2-40B4-BE49-F238E27FC236}">
                <a16:creationId xmlns:a16="http://schemas.microsoft.com/office/drawing/2014/main" id="{9B1EC365-F9BC-44F4-9E0C-865DF5EDE006}"/>
              </a:ext>
            </a:extLst>
          </p:cNvPr>
          <p:cNvSpPr/>
          <p:nvPr/>
        </p:nvSpPr>
        <p:spPr bwMode="auto">
          <a:xfrm>
            <a:off x="8757925" y="5220274"/>
            <a:ext cx="1854148" cy="93260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accent2"/>
                </a:solidFill>
              </a:rPr>
              <a:t>Run R engine from within the Query Processor</a:t>
            </a:r>
          </a:p>
        </p:txBody>
      </p:sp>
      <p:pic>
        <p:nvPicPr>
          <p:cNvPr id="62" name="Picture 79">
            <a:extLst>
              <a:ext uri="{FF2B5EF4-FFF2-40B4-BE49-F238E27FC236}">
                <a16:creationId xmlns:a16="http://schemas.microsoft.com/office/drawing/2014/main" id="{23BDC47A-D7A9-4BD0-98BB-8F8998ACF1CC}"/>
              </a:ext>
            </a:extLst>
          </p:cNvPr>
          <p:cNvPicPr>
            <a:picLocks noChangeAspect="1"/>
          </p:cNvPicPr>
          <p:nvPr/>
        </p:nvPicPr>
        <p:blipFill rotWithShape="1">
          <a:blip r:embed="rId4">
            <a:extLst>
              <a:ext uri="{28A0092B-C50C-407E-A947-70E740481C1C}">
                <a14:useLocalDpi xmlns:a14="http://schemas.microsoft.com/office/drawing/2010/main" val="0"/>
              </a:ext>
            </a:extLst>
          </a:blip>
          <a:srcRect t="14091" b="8502"/>
          <a:stretch/>
        </p:blipFill>
        <p:spPr bwMode="auto">
          <a:xfrm>
            <a:off x="1859093" y="3831909"/>
            <a:ext cx="3580583" cy="2549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4" name="Group 3">
            <a:extLst>
              <a:ext uri="{FF2B5EF4-FFF2-40B4-BE49-F238E27FC236}">
                <a16:creationId xmlns:a16="http://schemas.microsoft.com/office/drawing/2014/main" id="{85EE4236-62B5-46FD-8503-FEFDB74E48A3}"/>
              </a:ext>
            </a:extLst>
          </p:cNvPr>
          <p:cNvGrpSpPr>
            <a:grpSpLocks/>
          </p:cNvGrpSpPr>
          <p:nvPr/>
        </p:nvGrpSpPr>
        <p:grpSpPr bwMode="auto">
          <a:xfrm>
            <a:off x="5582310" y="4716395"/>
            <a:ext cx="1066430" cy="269794"/>
            <a:chOff x="2657475" y="2876550"/>
            <a:chExt cx="1228725" cy="141288"/>
          </a:xfrm>
        </p:grpSpPr>
        <p:cxnSp>
          <p:nvCxnSpPr>
            <p:cNvPr id="65" name="Straight Arrow Connector 64">
              <a:extLst>
                <a:ext uri="{FF2B5EF4-FFF2-40B4-BE49-F238E27FC236}">
                  <a16:creationId xmlns:a16="http://schemas.microsoft.com/office/drawing/2014/main" id="{2942B1CF-84F4-47FE-AE46-AEF8C634506B}"/>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CF67D93B-BBB9-416B-982C-93965177BCD7}"/>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pic>
        <p:nvPicPr>
          <p:cNvPr id="82" name="Picture 81">
            <a:extLst>
              <a:ext uri="{FF2B5EF4-FFF2-40B4-BE49-F238E27FC236}">
                <a16:creationId xmlns:a16="http://schemas.microsoft.com/office/drawing/2014/main" id="{5A54A839-F361-4E35-9369-19B892A78CB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339529" y="4389209"/>
            <a:ext cx="835799" cy="732717"/>
          </a:xfrm>
          <a:prstGeom prst="rect">
            <a:avLst/>
          </a:prstGeom>
        </p:spPr>
      </p:pic>
    </p:spTree>
    <p:custDataLst>
      <p:tags r:id="rId1"/>
    </p:custDataLst>
    <p:extLst>
      <p:ext uri="{BB962C8B-B14F-4D97-AF65-F5344CB8AC3E}">
        <p14:creationId xmlns:p14="http://schemas.microsoft.com/office/powerpoint/2010/main" val="17506345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750F12-6F40-4DF0-A4AA-DB05A29D380D}"/>
              </a:ext>
            </a:extLst>
          </p:cNvPr>
          <p:cNvSpPr>
            <a:spLocks noGrp="1"/>
          </p:cNvSpPr>
          <p:nvPr>
            <p:ph type="body" sz="quarter" idx="10"/>
          </p:nvPr>
        </p:nvSpPr>
        <p:spPr>
          <a:xfrm>
            <a:off x="277003" y="1905049"/>
            <a:ext cx="11887200" cy="1292662"/>
          </a:xfrm>
        </p:spPr>
        <p:txBody>
          <a:bodyPr/>
          <a:lstStyle/>
          <a:p>
            <a:r>
              <a:rPr lang="en-US"/>
              <a:t>Combine R and T-SQL and execute via database tools</a:t>
            </a:r>
          </a:p>
          <a:p>
            <a:r>
              <a:rPr lang="en-US"/>
              <a:t>Combine power of SQL with R for data manipulation</a:t>
            </a:r>
          </a:p>
        </p:txBody>
      </p:sp>
      <p:sp>
        <p:nvSpPr>
          <p:cNvPr id="3" name="Title 2"/>
          <p:cNvSpPr>
            <a:spLocks noGrp="1"/>
          </p:cNvSpPr>
          <p:nvPr>
            <p:ph type="title"/>
          </p:nvPr>
        </p:nvSpPr>
        <p:spPr/>
        <p:txBody>
          <a:bodyPr/>
          <a:lstStyle/>
          <a:p>
            <a:r>
              <a:rPr lang="en-US"/>
              <a:t>Pattern 1:  Run R inside T-SQL</a:t>
            </a:r>
            <a:br>
              <a:rPr lang="en-US"/>
            </a:br>
            <a:r>
              <a:rPr lang="en-US" sz="3600"/>
              <a:t>Combine R and T-SQL for more capable scripting</a:t>
            </a:r>
            <a:endParaRPr lang="en-US"/>
          </a:p>
        </p:txBody>
      </p:sp>
      <p:sp>
        <p:nvSpPr>
          <p:cNvPr id="120" name="Oval 119"/>
          <p:cNvSpPr/>
          <p:nvPr/>
        </p:nvSpPr>
        <p:spPr bwMode="auto">
          <a:xfrm>
            <a:off x="10725444" y="-809571"/>
            <a:ext cx="179162" cy="1662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52BB10ED-5F7C-424E-BBF2-F9CEFFD80C2E}"/>
              </a:ext>
            </a:extLst>
          </p:cNvPr>
          <p:cNvSpPr/>
          <p:nvPr/>
        </p:nvSpPr>
        <p:spPr bwMode="auto">
          <a:xfrm>
            <a:off x="7892339" y="3843958"/>
            <a:ext cx="3925183" cy="28555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Can 22">
            <a:extLst>
              <a:ext uri="{FF2B5EF4-FFF2-40B4-BE49-F238E27FC236}">
                <a16:creationId xmlns:a16="http://schemas.microsoft.com/office/drawing/2014/main" id="{B25AEEAA-364B-450F-B815-182CA621C84E}"/>
              </a:ext>
            </a:extLst>
          </p:cNvPr>
          <p:cNvSpPr/>
          <p:nvPr/>
        </p:nvSpPr>
        <p:spPr>
          <a:xfrm>
            <a:off x="8016322" y="4081686"/>
            <a:ext cx="1617307" cy="1886992"/>
          </a:xfrm>
          <a:prstGeom prst="can">
            <a:avLst>
              <a:gd name="adj" fmla="val 28011"/>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a:solidFill>
                  <a:srgbClr val="FFFFFF"/>
                </a:solidFill>
              </a:rPr>
              <a:t>SQL Server 2016/17</a:t>
            </a:r>
          </a:p>
        </p:txBody>
      </p:sp>
      <p:grpSp>
        <p:nvGrpSpPr>
          <p:cNvPr id="27" name="Group 3">
            <a:extLst>
              <a:ext uri="{FF2B5EF4-FFF2-40B4-BE49-F238E27FC236}">
                <a16:creationId xmlns:a16="http://schemas.microsoft.com/office/drawing/2014/main" id="{D8C8ADD8-C268-4AB9-B7ED-B8F8F6B8466A}"/>
              </a:ext>
            </a:extLst>
          </p:cNvPr>
          <p:cNvGrpSpPr>
            <a:grpSpLocks/>
          </p:cNvGrpSpPr>
          <p:nvPr/>
        </p:nvGrpSpPr>
        <p:grpSpPr bwMode="auto">
          <a:xfrm>
            <a:off x="9730567" y="4717894"/>
            <a:ext cx="599110" cy="366300"/>
            <a:chOff x="2657475" y="2876550"/>
            <a:chExt cx="1228725" cy="141288"/>
          </a:xfrm>
        </p:grpSpPr>
        <p:cxnSp>
          <p:nvCxnSpPr>
            <p:cNvPr id="28" name="Straight Arrow Connector 27">
              <a:extLst>
                <a:ext uri="{FF2B5EF4-FFF2-40B4-BE49-F238E27FC236}">
                  <a16:creationId xmlns:a16="http://schemas.microsoft.com/office/drawing/2014/main" id="{470D43B1-58D2-4F62-BA09-586827945ABC}"/>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A11F244-6715-4E23-A75A-84EF08491026}"/>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B3632A84-D854-43FB-BB69-2F13BBF906A9}"/>
              </a:ext>
            </a:extLst>
          </p:cNvPr>
          <p:cNvSpPr/>
          <p:nvPr/>
        </p:nvSpPr>
        <p:spPr bwMode="auto">
          <a:xfrm>
            <a:off x="10211782" y="5453156"/>
            <a:ext cx="1548327" cy="93260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accent2"/>
                </a:solidFill>
              </a:rPr>
              <a:t>Run R From within the Query Processor</a:t>
            </a:r>
          </a:p>
        </p:txBody>
      </p:sp>
      <p:pic>
        <p:nvPicPr>
          <p:cNvPr id="31" name="Picture 79">
            <a:extLst>
              <a:ext uri="{FF2B5EF4-FFF2-40B4-BE49-F238E27FC236}">
                <a16:creationId xmlns:a16="http://schemas.microsoft.com/office/drawing/2014/main" id="{6FD1772F-7091-4681-B884-05F71ECF2840}"/>
              </a:ext>
            </a:extLst>
          </p:cNvPr>
          <p:cNvPicPr>
            <a:picLocks noChangeAspect="1"/>
          </p:cNvPicPr>
          <p:nvPr/>
        </p:nvPicPr>
        <p:blipFill rotWithShape="1">
          <a:blip r:embed="rId4">
            <a:extLst>
              <a:ext uri="{28A0092B-C50C-407E-A947-70E740481C1C}">
                <a14:useLocalDpi xmlns:a14="http://schemas.microsoft.com/office/drawing/2010/main" val="0"/>
              </a:ext>
            </a:extLst>
          </a:blip>
          <a:srcRect t="14091" b="8502"/>
          <a:stretch/>
        </p:blipFill>
        <p:spPr bwMode="auto">
          <a:xfrm>
            <a:off x="704806" y="4005800"/>
            <a:ext cx="3580583" cy="2549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3" name="Group 3">
            <a:extLst>
              <a:ext uri="{FF2B5EF4-FFF2-40B4-BE49-F238E27FC236}">
                <a16:creationId xmlns:a16="http://schemas.microsoft.com/office/drawing/2014/main" id="{EEC901CC-AB13-4946-829B-CBF490E14A79}"/>
              </a:ext>
            </a:extLst>
          </p:cNvPr>
          <p:cNvGrpSpPr>
            <a:grpSpLocks/>
          </p:cNvGrpSpPr>
          <p:nvPr/>
        </p:nvGrpSpPr>
        <p:grpSpPr bwMode="auto">
          <a:xfrm>
            <a:off x="6996348" y="4893670"/>
            <a:ext cx="719962" cy="285075"/>
            <a:chOff x="2657475" y="2876550"/>
            <a:chExt cx="1228725" cy="141288"/>
          </a:xfrm>
        </p:grpSpPr>
        <p:cxnSp>
          <p:nvCxnSpPr>
            <p:cNvPr id="34" name="Straight Arrow Connector 33">
              <a:extLst>
                <a:ext uri="{FF2B5EF4-FFF2-40B4-BE49-F238E27FC236}">
                  <a16:creationId xmlns:a16="http://schemas.microsoft.com/office/drawing/2014/main" id="{42D48D1F-9BC2-47DC-98FE-D72D66F7616E}"/>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30EA5783-4C9B-432B-B061-056F99563C10}"/>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36" name="Rectangle 35">
            <a:extLst>
              <a:ext uri="{FF2B5EF4-FFF2-40B4-BE49-F238E27FC236}">
                <a16:creationId xmlns:a16="http://schemas.microsoft.com/office/drawing/2014/main" id="{B3062D7A-76F6-44C5-B808-CD99E64E5F02}"/>
              </a:ext>
            </a:extLst>
          </p:cNvPr>
          <p:cNvSpPr/>
          <p:nvPr/>
        </p:nvSpPr>
        <p:spPr bwMode="auto">
          <a:xfrm>
            <a:off x="6666824" y="5711158"/>
            <a:ext cx="1163523" cy="93260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accent2"/>
                </a:solidFill>
              </a:rPr>
              <a:t>Move BIG Work to the Data</a:t>
            </a:r>
          </a:p>
        </p:txBody>
      </p:sp>
      <p:pic>
        <p:nvPicPr>
          <p:cNvPr id="38" name="Picture 37">
            <a:extLst>
              <a:ext uri="{FF2B5EF4-FFF2-40B4-BE49-F238E27FC236}">
                <a16:creationId xmlns:a16="http://schemas.microsoft.com/office/drawing/2014/main" id="{1D8EB6BF-7C76-4FCA-9A27-BF717E46DA0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431607" y="4563099"/>
            <a:ext cx="835799" cy="732717"/>
          </a:xfrm>
          <a:prstGeom prst="rect">
            <a:avLst/>
          </a:prstGeom>
        </p:spPr>
      </p:pic>
      <p:sp>
        <p:nvSpPr>
          <p:cNvPr id="39" name="Content Placeholder 7">
            <a:extLst>
              <a:ext uri="{FF2B5EF4-FFF2-40B4-BE49-F238E27FC236}">
                <a16:creationId xmlns:a16="http://schemas.microsoft.com/office/drawing/2014/main" id="{2627DE8D-9BCE-4F9B-8CA4-CCEA6F1FDAEB}"/>
              </a:ext>
            </a:extLst>
          </p:cNvPr>
          <p:cNvSpPr txBox="1">
            <a:spLocks/>
          </p:cNvSpPr>
          <p:nvPr/>
        </p:nvSpPr>
        <p:spPr bwMode="auto">
          <a:xfrm>
            <a:off x="1492850" y="4375042"/>
            <a:ext cx="2004493" cy="685703"/>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buClr>
                <a:srgbClr val="CDF4FF">
                  <a:lumMod val="40000"/>
                  <a:lumOff val="60000"/>
                </a:srgbClr>
              </a:buClr>
              <a:buFont typeface="Wingdings" charset="0"/>
              <a:buNone/>
            </a:pPr>
            <a:r>
              <a:rPr lang="en-US" sz="3600">
                <a:solidFill>
                  <a:srgbClr val="D83B01">
                    <a:lumMod val="60000"/>
                    <a:lumOff val="40000"/>
                  </a:srgbClr>
                </a:solidFill>
                <a:latin typeface="Arial" charset="0"/>
              </a:rPr>
              <a:t>T-</a:t>
            </a:r>
            <a:r>
              <a:rPr sz="3600">
                <a:solidFill>
                  <a:srgbClr val="D83B01">
                    <a:lumMod val="60000"/>
                    <a:lumOff val="40000"/>
                  </a:srgbClr>
                </a:solidFill>
                <a:latin typeface="Arial" charset="0"/>
              </a:rPr>
              <a:t>SQL</a:t>
            </a:r>
            <a:r>
              <a:rPr lang="en-US" sz="3600">
                <a:solidFill>
                  <a:srgbClr val="D83B01">
                    <a:lumMod val="60000"/>
                    <a:lumOff val="40000"/>
                  </a:srgbClr>
                </a:solidFill>
                <a:latin typeface="Arial" charset="0"/>
              </a:rPr>
              <a:t> Apps</a:t>
            </a:r>
            <a:endParaRPr sz="3600">
              <a:solidFill>
                <a:srgbClr val="D83B01">
                  <a:lumMod val="60000"/>
                  <a:lumOff val="40000"/>
                </a:srgbClr>
              </a:solidFill>
              <a:latin typeface="Arial" charset="0"/>
            </a:endParaRPr>
          </a:p>
        </p:txBody>
      </p:sp>
      <p:grpSp>
        <p:nvGrpSpPr>
          <p:cNvPr id="4" name="Group 3">
            <a:extLst>
              <a:ext uri="{FF2B5EF4-FFF2-40B4-BE49-F238E27FC236}">
                <a16:creationId xmlns:a16="http://schemas.microsoft.com/office/drawing/2014/main" id="{96BD259A-71EF-4316-871E-FEFDCFE43821}"/>
              </a:ext>
            </a:extLst>
          </p:cNvPr>
          <p:cNvGrpSpPr/>
          <p:nvPr/>
        </p:nvGrpSpPr>
        <p:grpSpPr>
          <a:xfrm>
            <a:off x="5356193" y="3942528"/>
            <a:ext cx="1465342" cy="2134746"/>
            <a:chOff x="4557817" y="3495726"/>
            <a:chExt cx="1465342" cy="2134746"/>
          </a:xfrm>
        </p:grpSpPr>
        <p:grpSp>
          <p:nvGrpSpPr>
            <p:cNvPr id="43" name="Group 42">
              <a:extLst>
                <a:ext uri="{FF2B5EF4-FFF2-40B4-BE49-F238E27FC236}">
                  <a16:creationId xmlns:a16="http://schemas.microsoft.com/office/drawing/2014/main" id="{DA335AB8-5908-4670-8E3D-3A19C81942FB}"/>
                </a:ext>
              </a:extLst>
            </p:cNvPr>
            <p:cNvGrpSpPr/>
            <p:nvPr/>
          </p:nvGrpSpPr>
          <p:grpSpPr>
            <a:xfrm>
              <a:off x="4557817" y="3495726"/>
              <a:ext cx="1416582" cy="2134746"/>
              <a:chOff x="9056043" y="4223209"/>
              <a:chExt cx="1416582" cy="2134746"/>
            </a:xfrm>
          </p:grpSpPr>
          <p:sp>
            <p:nvSpPr>
              <p:cNvPr id="44" name="TextBox 43">
                <a:extLst>
                  <a:ext uri="{FF2B5EF4-FFF2-40B4-BE49-F238E27FC236}">
                    <a16:creationId xmlns:a16="http://schemas.microsoft.com/office/drawing/2014/main" id="{7D59418A-CFAE-45C2-B812-F76873B21F41}"/>
                  </a:ext>
                </a:extLst>
              </p:cNvPr>
              <p:cNvSpPr txBox="1"/>
              <p:nvPr/>
            </p:nvSpPr>
            <p:spPr>
              <a:xfrm>
                <a:off x="9056043" y="4223209"/>
                <a:ext cx="1416582" cy="2134746"/>
              </a:xfrm>
              <a:prstGeom prst="rect">
                <a:avLst/>
              </a:prstGeom>
              <a:solidFill>
                <a:schemeClr val="bg1"/>
              </a:solidFill>
              <a:ln>
                <a:solidFill>
                  <a:schemeClr val="accent2"/>
                </a:solidFill>
              </a:ln>
            </p:spPr>
            <p:txBody>
              <a:bodyPr wrap="square" lIns="0" tIns="0" rIns="0" bIns="0" rtlCol="0" anchor="ctr" anchorCtr="0">
                <a:noAutofit/>
              </a:bodyPr>
              <a:lstStyle/>
              <a:p>
                <a:pPr>
                  <a:lnSpc>
                    <a:spcPct val="90000"/>
                  </a:lnSpc>
                  <a:spcAft>
                    <a:spcPts val="600"/>
                  </a:spcAft>
                </a:pPr>
                <a:endParaRPr lang="en-US" sz="1600">
                  <a:solidFill>
                    <a:schemeClr val="accent2"/>
                  </a:solidFill>
                </a:endParaRPr>
              </a:p>
              <a:p>
                <a:pPr>
                  <a:lnSpc>
                    <a:spcPct val="90000"/>
                  </a:lnSpc>
                  <a:spcAft>
                    <a:spcPts val="600"/>
                  </a:spcAft>
                </a:pPr>
                <a:endParaRPr lang="en-US" sz="1600">
                  <a:solidFill>
                    <a:schemeClr val="accent2"/>
                  </a:solidFill>
                </a:endParaRPr>
              </a:p>
            </p:txBody>
          </p:sp>
          <p:sp>
            <p:nvSpPr>
              <p:cNvPr id="45" name="Right Triangle 44">
                <a:extLst>
                  <a:ext uri="{FF2B5EF4-FFF2-40B4-BE49-F238E27FC236}">
                    <a16:creationId xmlns:a16="http://schemas.microsoft.com/office/drawing/2014/main" id="{6B7312BA-8BE8-436E-8892-1C46A6ECB3F3}"/>
                  </a:ext>
                </a:extLst>
              </p:cNvPr>
              <p:cNvSpPr/>
              <p:nvPr/>
            </p:nvSpPr>
            <p:spPr bwMode="auto">
              <a:xfrm>
                <a:off x="10074797" y="4253038"/>
                <a:ext cx="378665" cy="369272"/>
              </a:xfrm>
              <a:prstGeom prst="rtTriangle">
                <a:avLst/>
              </a:prstGeom>
              <a:solidFill>
                <a:schemeClr val="bg1">
                  <a:lumMod val="65000"/>
                </a:schemeClr>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72E448C4-A053-40FD-AAEC-37B8694A9531}"/>
                </a:ext>
              </a:extLst>
            </p:cNvPr>
            <p:cNvGrpSpPr/>
            <p:nvPr/>
          </p:nvGrpSpPr>
          <p:grpSpPr>
            <a:xfrm>
              <a:off x="5040329" y="4727308"/>
              <a:ext cx="561673" cy="780733"/>
              <a:chOff x="-1232774" y="3045857"/>
              <a:chExt cx="685334" cy="1002414"/>
            </a:xfrm>
          </p:grpSpPr>
          <p:grpSp>
            <p:nvGrpSpPr>
              <p:cNvPr id="47" name="Group 46">
                <a:extLst>
                  <a:ext uri="{FF2B5EF4-FFF2-40B4-BE49-F238E27FC236}">
                    <a16:creationId xmlns:a16="http://schemas.microsoft.com/office/drawing/2014/main" id="{1C7BA2F7-5E55-448F-8BB8-081F63F3DD55}"/>
                  </a:ext>
                </a:extLst>
              </p:cNvPr>
              <p:cNvGrpSpPr/>
              <p:nvPr/>
            </p:nvGrpSpPr>
            <p:grpSpPr>
              <a:xfrm>
                <a:off x="-1232774" y="3045857"/>
                <a:ext cx="685334" cy="1002414"/>
                <a:chOff x="7353647" y="372823"/>
                <a:chExt cx="749691" cy="1204682"/>
              </a:xfrm>
              <a:solidFill>
                <a:schemeClr val="bg2"/>
              </a:solidFill>
            </p:grpSpPr>
            <p:sp>
              <p:nvSpPr>
                <p:cNvPr id="49" name="TextBox 48">
                  <a:extLst>
                    <a:ext uri="{FF2B5EF4-FFF2-40B4-BE49-F238E27FC236}">
                      <a16:creationId xmlns:a16="http://schemas.microsoft.com/office/drawing/2014/main" id="{ADA62B68-2476-4C29-BCF3-47070DE6BC9F}"/>
                    </a:ext>
                  </a:extLst>
                </p:cNvPr>
                <p:cNvSpPr txBox="1"/>
                <p:nvPr/>
              </p:nvSpPr>
              <p:spPr>
                <a:xfrm>
                  <a:off x="7353647" y="372823"/>
                  <a:ext cx="749691" cy="1204682"/>
                </a:xfrm>
                <a:prstGeom prst="rect">
                  <a:avLst/>
                </a:prstGeom>
                <a:grpFill/>
                <a:ln>
                  <a:solidFill>
                    <a:schemeClr val="accent2"/>
                  </a:solidFill>
                </a:ln>
              </p:spPr>
              <p:txBody>
                <a:bodyPr wrap="square" lIns="0" tIns="0" rIns="0" bIns="0" rtlCol="0" anchor="ctr" anchorCtr="0">
                  <a:noAutofit/>
                </a:bodyPr>
                <a:lstStyle/>
                <a:p>
                  <a:pPr>
                    <a:lnSpc>
                      <a:spcPct val="90000"/>
                    </a:lnSpc>
                    <a:spcAft>
                      <a:spcPts val="600"/>
                    </a:spcAft>
                  </a:pPr>
                  <a:endParaRPr lang="en-US" sz="1600">
                    <a:solidFill>
                      <a:schemeClr val="accent2"/>
                    </a:solidFill>
                  </a:endParaRPr>
                </a:p>
                <a:p>
                  <a:pPr>
                    <a:lnSpc>
                      <a:spcPct val="90000"/>
                    </a:lnSpc>
                    <a:spcAft>
                      <a:spcPts val="600"/>
                    </a:spcAft>
                  </a:pPr>
                  <a:endParaRPr lang="en-US" sz="1600">
                    <a:solidFill>
                      <a:schemeClr val="accent2"/>
                    </a:solidFill>
                  </a:endParaRPr>
                </a:p>
              </p:txBody>
            </p:sp>
            <p:sp>
              <p:nvSpPr>
                <p:cNvPr id="50" name="Right Triangle 49">
                  <a:extLst>
                    <a:ext uri="{FF2B5EF4-FFF2-40B4-BE49-F238E27FC236}">
                      <a16:creationId xmlns:a16="http://schemas.microsoft.com/office/drawing/2014/main" id="{72F302E3-9C19-41E8-AA5D-0BD91ACD4ABD}"/>
                    </a:ext>
                  </a:extLst>
                </p:cNvPr>
                <p:cNvSpPr/>
                <p:nvPr/>
              </p:nvSpPr>
              <p:spPr bwMode="auto">
                <a:xfrm>
                  <a:off x="7863181" y="389656"/>
                  <a:ext cx="228589" cy="208388"/>
                </a:xfrm>
                <a:prstGeom prst="rtTriangle">
                  <a:avLst/>
                </a:prstGeom>
                <a:solidFill>
                  <a:schemeClr val="bg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8" name="Picture 47">
                <a:extLst>
                  <a:ext uri="{FF2B5EF4-FFF2-40B4-BE49-F238E27FC236}">
                    <a16:creationId xmlns:a16="http://schemas.microsoft.com/office/drawing/2014/main" id="{4B1C32DF-80DD-41AA-B3C1-29DDC63F671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80198" y="3259456"/>
                <a:ext cx="587566" cy="515099"/>
              </a:xfrm>
              <a:prstGeom prst="rect">
                <a:avLst/>
              </a:prstGeom>
              <a:noFill/>
            </p:spPr>
          </p:pic>
        </p:grpSp>
        <p:sp>
          <p:nvSpPr>
            <p:cNvPr id="51" name="Rectangle 50">
              <a:extLst>
                <a:ext uri="{FF2B5EF4-FFF2-40B4-BE49-F238E27FC236}">
                  <a16:creationId xmlns:a16="http://schemas.microsoft.com/office/drawing/2014/main" id="{FA7028A8-B31D-4A96-8B2A-7497665A441B}"/>
                </a:ext>
              </a:extLst>
            </p:cNvPr>
            <p:cNvSpPr/>
            <p:nvPr/>
          </p:nvSpPr>
          <p:spPr bwMode="auto">
            <a:xfrm>
              <a:off x="4595188" y="3693457"/>
              <a:ext cx="1427971" cy="80114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defRPr/>
              </a:pPr>
              <a:r>
                <a:rPr lang="en-US" sz="2000">
                  <a:solidFill>
                    <a:schemeClr val="accent2"/>
                  </a:solidFill>
                </a:rPr>
                <a:t>T-SQL Script</a:t>
              </a:r>
            </a:p>
          </p:txBody>
        </p:sp>
      </p:grpSp>
      <p:grpSp>
        <p:nvGrpSpPr>
          <p:cNvPr id="53" name="Group 3">
            <a:extLst>
              <a:ext uri="{FF2B5EF4-FFF2-40B4-BE49-F238E27FC236}">
                <a16:creationId xmlns:a16="http://schemas.microsoft.com/office/drawing/2014/main" id="{EEA2B796-923E-487C-AD5B-30FE8BFA9D20}"/>
              </a:ext>
            </a:extLst>
          </p:cNvPr>
          <p:cNvGrpSpPr>
            <a:grpSpLocks/>
          </p:cNvGrpSpPr>
          <p:nvPr/>
        </p:nvGrpSpPr>
        <p:grpSpPr bwMode="auto">
          <a:xfrm>
            <a:off x="4454194" y="4867363"/>
            <a:ext cx="719962" cy="285075"/>
            <a:chOff x="2657475" y="2876550"/>
            <a:chExt cx="1228725" cy="141288"/>
          </a:xfrm>
        </p:grpSpPr>
        <p:cxnSp>
          <p:nvCxnSpPr>
            <p:cNvPr id="54" name="Straight Arrow Connector 53">
              <a:extLst>
                <a:ext uri="{FF2B5EF4-FFF2-40B4-BE49-F238E27FC236}">
                  <a16:creationId xmlns:a16="http://schemas.microsoft.com/office/drawing/2014/main" id="{3DAE22C6-91D6-46D0-A0D8-79C5BD57B6D0}"/>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144D8C96-ED62-418F-AD9D-26118DBD67F5}"/>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38388637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750F12-6F40-4DF0-A4AA-DB05A29D380D}"/>
              </a:ext>
            </a:extLst>
          </p:cNvPr>
          <p:cNvSpPr>
            <a:spLocks noGrp="1"/>
          </p:cNvSpPr>
          <p:nvPr>
            <p:ph type="body" sz="quarter" idx="10"/>
          </p:nvPr>
        </p:nvSpPr>
        <p:spPr>
          <a:xfrm>
            <a:off x="274638" y="1814733"/>
            <a:ext cx="11887200" cy="1791260"/>
          </a:xfrm>
        </p:spPr>
        <p:txBody>
          <a:bodyPr/>
          <a:lstStyle/>
          <a:p>
            <a:r>
              <a:rPr lang="en-US"/>
              <a:t>Makes the use R analytics transparent to apps</a:t>
            </a:r>
          </a:p>
          <a:p>
            <a:r>
              <a:rPr lang="en-US"/>
              <a:t>Enables creation of vast array of smart apps using existing platforms &amp; tools</a:t>
            </a:r>
          </a:p>
        </p:txBody>
      </p:sp>
      <p:sp>
        <p:nvSpPr>
          <p:cNvPr id="3" name="Title 2"/>
          <p:cNvSpPr>
            <a:spLocks noGrp="1"/>
          </p:cNvSpPr>
          <p:nvPr>
            <p:ph type="title"/>
          </p:nvPr>
        </p:nvSpPr>
        <p:spPr/>
        <p:txBody>
          <a:bodyPr/>
          <a:lstStyle/>
          <a:p>
            <a:r>
              <a:rPr lang="en-US"/>
              <a:t>Pattern 2:  Run R transparently for apps</a:t>
            </a:r>
            <a:br>
              <a:rPr lang="en-US"/>
            </a:br>
            <a:r>
              <a:rPr lang="en-US" sz="3600"/>
              <a:t>Embed R functions in SQL Server for BI, reporting &amp; </a:t>
            </a:r>
            <a:r>
              <a:rPr lang="en-US" sz="3600" err="1"/>
              <a:t>webapps</a:t>
            </a:r>
            <a:endParaRPr lang="en-US"/>
          </a:p>
        </p:txBody>
      </p:sp>
      <p:sp>
        <p:nvSpPr>
          <p:cNvPr id="120" name="Oval 119"/>
          <p:cNvSpPr/>
          <p:nvPr/>
        </p:nvSpPr>
        <p:spPr bwMode="auto">
          <a:xfrm>
            <a:off x="10725444" y="-809571"/>
            <a:ext cx="179162" cy="1662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7ABC03E2-FEAE-47E7-843B-39D6480917D6}"/>
              </a:ext>
            </a:extLst>
          </p:cNvPr>
          <p:cNvGrpSpPr/>
          <p:nvPr/>
        </p:nvGrpSpPr>
        <p:grpSpPr>
          <a:xfrm>
            <a:off x="300350" y="3979637"/>
            <a:ext cx="11984328" cy="2880103"/>
            <a:chOff x="300350" y="3979637"/>
            <a:chExt cx="11984328" cy="2880103"/>
          </a:xfrm>
        </p:grpSpPr>
        <p:sp>
          <p:nvSpPr>
            <p:cNvPr id="56" name="Rectangle 55">
              <a:extLst>
                <a:ext uri="{FF2B5EF4-FFF2-40B4-BE49-F238E27FC236}">
                  <a16:creationId xmlns:a16="http://schemas.microsoft.com/office/drawing/2014/main" id="{86073562-6C8C-4060-B6D9-BB71D78C1D0F}"/>
                </a:ext>
              </a:extLst>
            </p:cNvPr>
            <p:cNvSpPr/>
            <p:nvPr/>
          </p:nvSpPr>
          <p:spPr bwMode="auto">
            <a:xfrm>
              <a:off x="6858906" y="3979637"/>
              <a:ext cx="5389689" cy="2601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3">
              <a:extLst>
                <a:ext uri="{FF2B5EF4-FFF2-40B4-BE49-F238E27FC236}">
                  <a16:creationId xmlns:a16="http://schemas.microsoft.com/office/drawing/2014/main" id="{990BCD4C-94E8-4A2B-BA80-2B3C47E1DA85}"/>
                </a:ext>
              </a:extLst>
            </p:cNvPr>
            <p:cNvGrpSpPr>
              <a:grpSpLocks/>
            </p:cNvGrpSpPr>
            <p:nvPr/>
          </p:nvGrpSpPr>
          <p:grpSpPr bwMode="auto">
            <a:xfrm>
              <a:off x="8673999" y="5041979"/>
              <a:ext cx="599110" cy="366300"/>
              <a:chOff x="2657475" y="2876550"/>
              <a:chExt cx="1228725" cy="141288"/>
            </a:xfrm>
          </p:grpSpPr>
          <p:cxnSp>
            <p:nvCxnSpPr>
              <p:cNvPr id="59" name="Straight Arrow Connector 58">
                <a:extLst>
                  <a:ext uri="{FF2B5EF4-FFF2-40B4-BE49-F238E27FC236}">
                    <a16:creationId xmlns:a16="http://schemas.microsoft.com/office/drawing/2014/main" id="{CF74D301-B9AC-4866-9897-86ECE8DE2CFD}"/>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D71D0943-ADDB-4C28-BDB1-5194ED70A79B}"/>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pic>
          <p:nvPicPr>
            <p:cNvPr id="24" name="Picture 23">
              <a:extLst>
                <a:ext uri="{FF2B5EF4-FFF2-40B4-BE49-F238E27FC236}">
                  <a16:creationId xmlns:a16="http://schemas.microsoft.com/office/drawing/2014/main" id="{967DE513-5343-4FEE-B924-E509E6517B3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305616" y="5478798"/>
              <a:ext cx="835799" cy="732717"/>
            </a:xfrm>
            <a:prstGeom prst="rect">
              <a:avLst/>
            </a:prstGeom>
            <a:noFill/>
          </p:spPr>
        </p:pic>
        <p:grpSp>
          <p:nvGrpSpPr>
            <p:cNvPr id="28" name="Group 3">
              <a:extLst>
                <a:ext uri="{FF2B5EF4-FFF2-40B4-BE49-F238E27FC236}">
                  <a16:creationId xmlns:a16="http://schemas.microsoft.com/office/drawing/2014/main" id="{F6902B29-7964-4EC1-B19F-9D909D74622A}"/>
                </a:ext>
              </a:extLst>
            </p:cNvPr>
            <p:cNvGrpSpPr>
              <a:grpSpLocks/>
            </p:cNvGrpSpPr>
            <p:nvPr/>
          </p:nvGrpSpPr>
          <p:grpSpPr bwMode="auto">
            <a:xfrm>
              <a:off x="10736651" y="5656039"/>
              <a:ext cx="599110" cy="366300"/>
              <a:chOff x="2657475" y="2876550"/>
              <a:chExt cx="1228725" cy="141288"/>
            </a:xfrm>
          </p:grpSpPr>
          <p:cxnSp>
            <p:nvCxnSpPr>
              <p:cNvPr id="29" name="Straight Arrow Connector 28">
                <a:extLst>
                  <a:ext uri="{FF2B5EF4-FFF2-40B4-BE49-F238E27FC236}">
                    <a16:creationId xmlns:a16="http://schemas.microsoft.com/office/drawing/2014/main" id="{D84949D1-AD85-4F1D-8E8E-14F591B06CF7}"/>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4A60E1D-CBC2-47E0-8DBF-FCCD065AEEE8}"/>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BEE8C92A-89E3-4F42-8E18-2F0D383D574F}"/>
                </a:ext>
              </a:extLst>
            </p:cNvPr>
            <p:cNvGrpSpPr/>
            <p:nvPr/>
          </p:nvGrpSpPr>
          <p:grpSpPr>
            <a:xfrm>
              <a:off x="9410748" y="4238035"/>
              <a:ext cx="1416582" cy="2134746"/>
              <a:chOff x="9056043" y="4223209"/>
              <a:chExt cx="1416582" cy="2134746"/>
            </a:xfrm>
          </p:grpSpPr>
          <p:sp>
            <p:nvSpPr>
              <p:cNvPr id="47" name="TextBox 46">
                <a:extLst>
                  <a:ext uri="{FF2B5EF4-FFF2-40B4-BE49-F238E27FC236}">
                    <a16:creationId xmlns:a16="http://schemas.microsoft.com/office/drawing/2014/main" id="{12104197-0153-4EC8-AB74-18E145A6097A}"/>
                  </a:ext>
                </a:extLst>
              </p:cNvPr>
              <p:cNvSpPr txBox="1"/>
              <p:nvPr/>
            </p:nvSpPr>
            <p:spPr>
              <a:xfrm>
                <a:off x="9056043" y="4223209"/>
                <a:ext cx="1416582" cy="2134746"/>
              </a:xfrm>
              <a:prstGeom prst="rect">
                <a:avLst/>
              </a:prstGeom>
              <a:solidFill>
                <a:schemeClr val="bg1"/>
              </a:solidFill>
              <a:ln>
                <a:solidFill>
                  <a:srgbClr val="D7D7D7"/>
                </a:solidFill>
              </a:ln>
            </p:spPr>
            <p:txBody>
              <a:bodyPr wrap="square" lIns="0" tIns="0" rIns="0" bIns="0" rtlCol="0" anchor="ctr" anchorCtr="0">
                <a:noAutofit/>
              </a:bodyPr>
              <a:lstStyle/>
              <a:p>
                <a:pPr>
                  <a:lnSpc>
                    <a:spcPct val="90000"/>
                  </a:lnSpc>
                  <a:spcAft>
                    <a:spcPts val="600"/>
                  </a:spcAft>
                </a:pPr>
                <a:endParaRPr lang="en-US" sz="1600">
                  <a:solidFill>
                    <a:schemeClr val="accent2"/>
                  </a:solidFill>
                </a:endParaRPr>
              </a:p>
              <a:p>
                <a:pPr>
                  <a:lnSpc>
                    <a:spcPct val="90000"/>
                  </a:lnSpc>
                  <a:spcAft>
                    <a:spcPts val="600"/>
                  </a:spcAft>
                </a:pPr>
                <a:endParaRPr lang="en-US" sz="1600">
                  <a:solidFill>
                    <a:schemeClr val="accent2"/>
                  </a:solidFill>
                </a:endParaRPr>
              </a:p>
            </p:txBody>
          </p:sp>
          <p:sp>
            <p:nvSpPr>
              <p:cNvPr id="48" name="Right Triangle 47">
                <a:extLst>
                  <a:ext uri="{FF2B5EF4-FFF2-40B4-BE49-F238E27FC236}">
                    <a16:creationId xmlns:a16="http://schemas.microsoft.com/office/drawing/2014/main" id="{D4957A90-607E-4B8F-B020-4DA40E7F351B}"/>
                  </a:ext>
                </a:extLst>
              </p:cNvPr>
              <p:cNvSpPr/>
              <p:nvPr/>
            </p:nvSpPr>
            <p:spPr bwMode="auto">
              <a:xfrm>
                <a:off x="10074797" y="4253038"/>
                <a:ext cx="378665" cy="369272"/>
              </a:xfrm>
              <a:prstGeom prst="rtTriangle">
                <a:avLst/>
              </a:prstGeom>
              <a:solidFill>
                <a:schemeClr val="bg1">
                  <a:lumMod val="65000"/>
                </a:schemeClr>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3E6BA9A0-5E1C-43F4-9126-25C8EF365505}"/>
                </a:ext>
              </a:extLst>
            </p:cNvPr>
            <p:cNvGrpSpPr/>
            <p:nvPr/>
          </p:nvGrpSpPr>
          <p:grpSpPr>
            <a:xfrm>
              <a:off x="10192967" y="5454789"/>
              <a:ext cx="561673" cy="780733"/>
              <a:chOff x="-1232774" y="3045857"/>
              <a:chExt cx="685334" cy="1002414"/>
            </a:xfrm>
          </p:grpSpPr>
          <p:grpSp>
            <p:nvGrpSpPr>
              <p:cNvPr id="50" name="Group 49">
                <a:extLst>
                  <a:ext uri="{FF2B5EF4-FFF2-40B4-BE49-F238E27FC236}">
                    <a16:creationId xmlns:a16="http://schemas.microsoft.com/office/drawing/2014/main" id="{9D8F9370-CA8A-4C24-82DF-CA90E591B132}"/>
                  </a:ext>
                </a:extLst>
              </p:cNvPr>
              <p:cNvGrpSpPr/>
              <p:nvPr/>
            </p:nvGrpSpPr>
            <p:grpSpPr>
              <a:xfrm>
                <a:off x="-1232774" y="3045857"/>
                <a:ext cx="685334" cy="1002414"/>
                <a:chOff x="7353647" y="372823"/>
                <a:chExt cx="749691" cy="1204682"/>
              </a:xfrm>
              <a:solidFill>
                <a:schemeClr val="bg2"/>
              </a:solidFill>
            </p:grpSpPr>
            <p:sp>
              <p:nvSpPr>
                <p:cNvPr id="52" name="TextBox 51">
                  <a:extLst>
                    <a:ext uri="{FF2B5EF4-FFF2-40B4-BE49-F238E27FC236}">
                      <a16:creationId xmlns:a16="http://schemas.microsoft.com/office/drawing/2014/main" id="{CF63548F-D9D7-4254-903E-803A609CD9A4}"/>
                    </a:ext>
                  </a:extLst>
                </p:cNvPr>
                <p:cNvSpPr txBox="1"/>
                <p:nvPr/>
              </p:nvSpPr>
              <p:spPr>
                <a:xfrm>
                  <a:off x="7353647" y="372823"/>
                  <a:ext cx="749691" cy="1204682"/>
                </a:xfrm>
                <a:prstGeom prst="rect">
                  <a:avLst/>
                </a:prstGeom>
                <a:grpFill/>
                <a:ln>
                  <a:solidFill>
                    <a:schemeClr val="accent2"/>
                  </a:solidFill>
                </a:ln>
              </p:spPr>
              <p:txBody>
                <a:bodyPr wrap="square" lIns="0" tIns="0" rIns="0" bIns="0" rtlCol="0" anchor="ctr" anchorCtr="0">
                  <a:noAutofit/>
                </a:bodyPr>
                <a:lstStyle/>
                <a:p>
                  <a:pPr>
                    <a:lnSpc>
                      <a:spcPct val="90000"/>
                    </a:lnSpc>
                    <a:spcAft>
                      <a:spcPts val="600"/>
                    </a:spcAft>
                  </a:pPr>
                  <a:endParaRPr lang="en-US" sz="1600">
                    <a:solidFill>
                      <a:schemeClr val="accent2"/>
                    </a:solidFill>
                  </a:endParaRPr>
                </a:p>
                <a:p>
                  <a:pPr>
                    <a:lnSpc>
                      <a:spcPct val="90000"/>
                    </a:lnSpc>
                    <a:spcAft>
                      <a:spcPts val="600"/>
                    </a:spcAft>
                  </a:pPr>
                  <a:endParaRPr lang="en-US" sz="1600">
                    <a:solidFill>
                      <a:schemeClr val="accent2"/>
                    </a:solidFill>
                  </a:endParaRPr>
                </a:p>
              </p:txBody>
            </p:sp>
            <p:sp>
              <p:nvSpPr>
                <p:cNvPr id="53" name="Right Triangle 52">
                  <a:extLst>
                    <a:ext uri="{FF2B5EF4-FFF2-40B4-BE49-F238E27FC236}">
                      <a16:creationId xmlns:a16="http://schemas.microsoft.com/office/drawing/2014/main" id="{BF426C66-5A92-4EC1-B4E9-0AB1933D505D}"/>
                    </a:ext>
                  </a:extLst>
                </p:cNvPr>
                <p:cNvSpPr/>
                <p:nvPr/>
              </p:nvSpPr>
              <p:spPr bwMode="auto">
                <a:xfrm>
                  <a:off x="7863181" y="389656"/>
                  <a:ext cx="228589" cy="208388"/>
                </a:xfrm>
                <a:prstGeom prst="rtTriangle">
                  <a:avLst/>
                </a:prstGeom>
                <a:solidFill>
                  <a:schemeClr val="bg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1" name="Picture 50">
                <a:extLst>
                  <a:ext uri="{FF2B5EF4-FFF2-40B4-BE49-F238E27FC236}">
                    <a16:creationId xmlns:a16="http://schemas.microsoft.com/office/drawing/2014/main" id="{03BC5928-AE1C-4D39-8FFC-25758542A7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80198" y="3259456"/>
                <a:ext cx="587566" cy="515099"/>
              </a:xfrm>
              <a:prstGeom prst="rect">
                <a:avLst/>
              </a:prstGeom>
              <a:noFill/>
            </p:spPr>
          </p:pic>
        </p:grpSp>
        <p:sp>
          <p:nvSpPr>
            <p:cNvPr id="54" name="Rectangle 53">
              <a:extLst>
                <a:ext uri="{FF2B5EF4-FFF2-40B4-BE49-F238E27FC236}">
                  <a16:creationId xmlns:a16="http://schemas.microsoft.com/office/drawing/2014/main" id="{11B7E642-00BE-455B-8496-306AC5B9DE3D}"/>
                </a:ext>
              </a:extLst>
            </p:cNvPr>
            <p:cNvSpPr/>
            <p:nvPr/>
          </p:nvSpPr>
          <p:spPr bwMode="auto">
            <a:xfrm>
              <a:off x="9496273" y="4420940"/>
              <a:ext cx="1427971" cy="80114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defRPr/>
              </a:pPr>
              <a:r>
                <a:rPr lang="en-US" sz="2000">
                  <a:solidFill>
                    <a:schemeClr val="accent2"/>
                  </a:solidFill>
                </a:rPr>
                <a:t>T-SQL Stored Procedure</a:t>
              </a:r>
            </a:p>
          </p:txBody>
        </p:sp>
        <p:sp>
          <p:nvSpPr>
            <p:cNvPr id="55" name="Can 22">
              <a:extLst>
                <a:ext uri="{FF2B5EF4-FFF2-40B4-BE49-F238E27FC236}">
                  <a16:creationId xmlns:a16="http://schemas.microsoft.com/office/drawing/2014/main" id="{071F6BA6-5CA8-455E-9782-EAF2EBC1DF47}"/>
                </a:ext>
              </a:extLst>
            </p:cNvPr>
            <p:cNvSpPr/>
            <p:nvPr/>
          </p:nvSpPr>
          <p:spPr>
            <a:xfrm>
              <a:off x="6984527" y="4439202"/>
              <a:ext cx="1617307" cy="1886992"/>
            </a:xfrm>
            <a:prstGeom prst="can">
              <a:avLst>
                <a:gd name="adj" fmla="val 28011"/>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a:solidFill>
                    <a:srgbClr val="FFFFFF"/>
                  </a:solidFill>
                </a:rPr>
                <a:t>SQL Server 2016/17</a:t>
              </a:r>
            </a:p>
          </p:txBody>
        </p:sp>
        <p:grpSp>
          <p:nvGrpSpPr>
            <p:cNvPr id="66" name="Group 3">
              <a:extLst>
                <a:ext uri="{FF2B5EF4-FFF2-40B4-BE49-F238E27FC236}">
                  <a16:creationId xmlns:a16="http://schemas.microsoft.com/office/drawing/2014/main" id="{DA66E31B-029B-436E-B48D-9C4D119A3B52}"/>
                </a:ext>
              </a:extLst>
            </p:cNvPr>
            <p:cNvGrpSpPr>
              <a:grpSpLocks/>
            </p:cNvGrpSpPr>
            <p:nvPr/>
          </p:nvGrpSpPr>
          <p:grpSpPr bwMode="auto">
            <a:xfrm>
              <a:off x="6108396" y="4893670"/>
              <a:ext cx="719962" cy="285075"/>
              <a:chOff x="2657475" y="2876550"/>
              <a:chExt cx="1228725" cy="141288"/>
            </a:xfrm>
          </p:grpSpPr>
          <p:cxnSp>
            <p:nvCxnSpPr>
              <p:cNvPr id="68" name="Straight Arrow Connector 67">
                <a:extLst>
                  <a:ext uri="{FF2B5EF4-FFF2-40B4-BE49-F238E27FC236}">
                    <a16:creationId xmlns:a16="http://schemas.microsoft.com/office/drawing/2014/main" id="{034D5BD8-638B-446D-8F71-F1605B4D5D55}"/>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2189DAAA-737A-4A56-BCB5-9311C59EF370}"/>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70" name="Rectangle 69">
              <a:extLst>
                <a:ext uri="{FF2B5EF4-FFF2-40B4-BE49-F238E27FC236}">
                  <a16:creationId xmlns:a16="http://schemas.microsoft.com/office/drawing/2014/main" id="{73F09D9B-689A-46CF-BCA0-4DE81A48E577}"/>
                </a:ext>
              </a:extLst>
            </p:cNvPr>
            <p:cNvSpPr/>
            <p:nvPr/>
          </p:nvSpPr>
          <p:spPr bwMode="auto">
            <a:xfrm>
              <a:off x="4025042" y="5927137"/>
              <a:ext cx="2083354" cy="93260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accent2"/>
                  </a:solidFill>
                </a:rPr>
                <a:t>Enable smart non-R apps</a:t>
              </a:r>
            </a:p>
          </p:txBody>
        </p:sp>
        <p:grpSp>
          <p:nvGrpSpPr>
            <p:cNvPr id="9" name="Group 8">
              <a:extLst>
                <a:ext uri="{FF2B5EF4-FFF2-40B4-BE49-F238E27FC236}">
                  <a16:creationId xmlns:a16="http://schemas.microsoft.com/office/drawing/2014/main" id="{44DFE3DE-B1A4-4F5C-A914-E2098A4E8C68}"/>
                </a:ext>
              </a:extLst>
            </p:cNvPr>
            <p:cNvGrpSpPr/>
            <p:nvPr/>
          </p:nvGrpSpPr>
          <p:grpSpPr>
            <a:xfrm>
              <a:off x="300350" y="4187724"/>
              <a:ext cx="3097797" cy="2205715"/>
              <a:chOff x="704806" y="4005800"/>
              <a:chExt cx="3580583" cy="2549472"/>
            </a:xfrm>
          </p:grpSpPr>
          <p:pic>
            <p:nvPicPr>
              <p:cNvPr id="61" name="Picture 79">
                <a:extLst>
                  <a:ext uri="{FF2B5EF4-FFF2-40B4-BE49-F238E27FC236}">
                    <a16:creationId xmlns:a16="http://schemas.microsoft.com/office/drawing/2014/main" id="{5D548550-9C39-451F-9821-56981BF51362}"/>
                  </a:ext>
                </a:extLst>
              </p:cNvPr>
              <p:cNvPicPr>
                <a:picLocks noChangeAspect="1"/>
              </p:cNvPicPr>
              <p:nvPr/>
            </p:nvPicPr>
            <p:blipFill rotWithShape="1">
              <a:blip r:embed="rId5">
                <a:extLst>
                  <a:ext uri="{28A0092B-C50C-407E-A947-70E740481C1C}">
                    <a14:useLocalDpi xmlns:a14="http://schemas.microsoft.com/office/drawing/2010/main" val="0"/>
                  </a:ext>
                </a:extLst>
              </a:blip>
              <a:srcRect t="14091" b="8502"/>
              <a:stretch/>
            </p:blipFill>
            <p:spPr bwMode="auto">
              <a:xfrm>
                <a:off x="704806" y="4005800"/>
                <a:ext cx="3580583" cy="2549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Content Placeholder 7">
                <a:extLst>
                  <a:ext uri="{FF2B5EF4-FFF2-40B4-BE49-F238E27FC236}">
                    <a16:creationId xmlns:a16="http://schemas.microsoft.com/office/drawing/2014/main" id="{98E62A0F-A320-4F4D-89E8-51964457BF71}"/>
                  </a:ext>
                </a:extLst>
              </p:cNvPr>
              <p:cNvSpPr txBox="1">
                <a:spLocks/>
              </p:cNvSpPr>
              <p:nvPr/>
            </p:nvSpPr>
            <p:spPr bwMode="auto">
              <a:xfrm>
                <a:off x="1043035" y="4413939"/>
                <a:ext cx="3021247" cy="685704"/>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buClr>
                    <a:srgbClr val="CDF4FF">
                      <a:lumMod val="40000"/>
                      <a:lumOff val="60000"/>
                    </a:srgbClr>
                  </a:buClr>
                  <a:buFont typeface="Wingdings" charset="0"/>
                  <a:buNone/>
                </a:pPr>
                <a:r>
                  <a:rPr lang="en-US" sz="2800">
                    <a:solidFill>
                      <a:srgbClr val="D83B01">
                        <a:lumMod val="60000"/>
                        <a:lumOff val="40000"/>
                      </a:srgbClr>
                    </a:solidFill>
                    <a:latin typeface="Arial" charset="0"/>
                  </a:rPr>
                  <a:t>BI &amp; Reporting; Web apps</a:t>
                </a:r>
                <a:endParaRPr sz="2800">
                  <a:solidFill>
                    <a:srgbClr val="D83B01">
                      <a:lumMod val="60000"/>
                      <a:lumOff val="40000"/>
                    </a:srgbClr>
                  </a:solidFill>
                  <a:latin typeface="Arial" charset="0"/>
                </a:endParaRPr>
              </a:p>
            </p:txBody>
          </p:sp>
        </p:grpSp>
        <p:grpSp>
          <p:nvGrpSpPr>
            <p:cNvPr id="73" name="Group 72">
              <a:extLst>
                <a:ext uri="{FF2B5EF4-FFF2-40B4-BE49-F238E27FC236}">
                  <a16:creationId xmlns:a16="http://schemas.microsoft.com/office/drawing/2014/main" id="{17F3C734-48BB-4D03-AE93-AC7EC9FFDAFD}"/>
                </a:ext>
              </a:extLst>
            </p:cNvPr>
            <p:cNvGrpSpPr/>
            <p:nvPr/>
          </p:nvGrpSpPr>
          <p:grpSpPr>
            <a:xfrm>
              <a:off x="4506247" y="4143462"/>
              <a:ext cx="1130229" cy="1703220"/>
              <a:chOff x="4557817" y="3495726"/>
              <a:chExt cx="1416582" cy="2134746"/>
            </a:xfrm>
          </p:grpSpPr>
          <p:grpSp>
            <p:nvGrpSpPr>
              <p:cNvPr id="74" name="Group 73">
                <a:extLst>
                  <a:ext uri="{FF2B5EF4-FFF2-40B4-BE49-F238E27FC236}">
                    <a16:creationId xmlns:a16="http://schemas.microsoft.com/office/drawing/2014/main" id="{1A3DC8AA-9AAF-470E-86E0-B1096F4648BA}"/>
                  </a:ext>
                </a:extLst>
              </p:cNvPr>
              <p:cNvGrpSpPr/>
              <p:nvPr/>
            </p:nvGrpSpPr>
            <p:grpSpPr>
              <a:xfrm>
                <a:off x="4557817" y="3495726"/>
                <a:ext cx="1416582" cy="2134746"/>
                <a:chOff x="9056043" y="4223209"/>
                <a:chExt cx="1416582" cy="2134746"/>
              </a:xfrm>
            </p:grpSpPr>
            <p:sp>
              <p:nvSpPr>
                <p:cNvPr id="81" name="TextBox 80">
                  <a:extLst>
                    <a:ext uri="{FF2B5EF4-FFF2-40B4-BE49-F238E27FC236}">
                      <a16:creationId xmlns:a16="http://schemas.microsoft.com/office/drawing/2014/main" id="{9127DBB1-43AD-405A-AD8E-0293456A8BC1}"/>
                    </a:ext>
                  </a:extLst>
                </p:cNvPr>
                <p:cNvSpPr txBox="1"/>
                <p:nvPr/>
              </p:nvSpPr>
              <p:spPr>
                <a:xfrm>
                  <a:off x="9056043" y="4223209"/>
                  <a:ext cx="1416582" cy="2134746"/>
                </a:xfrm>
                <a:prstGeom prst="rect">
                  <a:avLst/>
                </a:prstGeom>
                <a:solidFill>
                  <a:schemeClr val="bg1"/>
                </a:solidFill>
                <a:ln>
                  <a:solidFill>
                    <a:schemeClr val="accent2"/>
                  </a:solidFill>
                </a:ln>
              </p:spPr>
              <p:txBody>
                <a:bodyPr wrap="square" lIns="0" tIns="0" rIns="0" bIns="0" rtlCol="0" anchor="ctr" anchorCtr="0">
                  <a:noAutofit/>
                </a:bodyPr>
                <a:lstStyle/>
                <a:p>
                  <a:pPr>
                    <a:lnSpc>
                      <a:spcPct val="90000"/>
                    </a:lnSpc>
                    <a:spcAft>
                      <a:spcPts val="600"/>
                    </a:spcAft>
                  </a:pPr>
                  <a:endParaRPr lang="en-US" sz="1600">
                    <a:solidFill>
                      <a:schemeClr val="accent2"/>
                    </a:solidFill>
                  </a:endParaRPr>
                </a:p>
                <a:p>
                  <a:pPr>
                    <a:lnSpc>
                      <a:spcPct val="90000"/>
                    </a:lnSpc>
                    <a:spcAft>
                      <a:spcPts val="600"/>
                    </a:spcAft>
                  </a:pPr>
                  <a:endParaRPr lang="en-US" sz="1600">
                    <a:solidFill>
                      <a:schemeClr val="accent2"/>
                    </a:solidFill>
                  </a:endParaRPr>
                </a:p>
              </p:txBody>
            </p:sp>
            <p:sp>
              <p:nvSpPr>
                <p:cNvPr id="82" name="Right Triangle 81">
                  <a:extLst>
                    <a:ext uri="{FF2B5EF4-FFF2-40B4-BE49-F238E27FC236}">
                      <a16:creationId xmlns:a16="http://schemas.microsoft.com/office/drawing/2014/main" id="{A1E98DA0-0B04-4A65-9ACF-FD105DD9B5F3}"/>
                    </a:ext>
                  </a:extLst>
                </p:cNvPr>
                <p:cNvSpPr/>
                <p:nvPr/>
              </p:nvSpPr>
              <p:spPr bwMode="auto">
                <a:xfrm>
                  <a:off x="10074797" y="4253038"/>
                  <a:ext cx="378665" cy="369272"/>
                </a:xfrm>
                <a:prstGeom prst="rtTriangle">
                  <a:avLst/>
                </a:prstGeom>
                <a:solidFill>
                  <a:schemeClr val="bg1">
                    <a:lumMod val="65000"/>
                  </a:schemeClr>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0" name="Right Triangle 79">
                <a:extLst>
                  <a:ext uri="{FF2B5EF4-FFF2-40B4-BE49-F238E27FC236}">
                    <a16:creationId xmlns:a16="http://schemas.microsoft.com/office/drawing/2014/main" id="{2AC8D8F4-3F1B-40B9-9323-BC4D72AE3F8C}"/>
                  </a:ext>
                </a:extLst>
              </p:cNvPr>
              <p:cNvSpPr/>
              <p:nvPr/>
            </p:nvSpPr>
            <p:spPr bwMode="auto">
              <a:xfrm>
                <a:off x="5422075" y="4738217"/>
                <a:ext cx="171260" cy="135053"/>
              </a:xfrm>
              <a:prstGeom prst="rtTriangle">
                <a:avLst/>
              </a:prstGeom>
              <a:solidFill>
                <a:schemeClr val="bg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B1D281BC-32B0-4DB7-8D7D-B7A4F4021C12}"/>
                  </a:ext>
                </a:extLst>
              </p:cNvPr>
              <p:cNvSpPr/>
              <p:nvPr/>
            </p:nvSpPr>
            <p:spPr bwMode="auto">
              <a:xfrm>
                <a:off x="4773788" y="4188021"/>
                <a:ext cx="1120504" cy="80114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defRPr/>
                </a:pPr>
                <a:r>
                  <a:rPr lang="en-US" sz="2000">
                    <a:solidFill>
                      <a:schemeClr val="accent2"/>
                    </a:solidFill>
                  </a:rPr>
                  <a:t>T-SQL Script</a:t>
                </a:r>
              </a:p>
            </p:txBody>
          </p:sp>
        </p:grpSp>
        <p:grpSp>
          <p:nvGrpSpPr>
            <p:cNvPr id="83" name="Group 3">
              <a:extLst>
                <a:ext uri="{FF2B5EF4-FFF2-40B4-BE49-F238E27FC236}">
                  <a16:creationId xmlns:a16="http://schemas.microsoft.com/office/drawing/2014/main" id="{662B9D41-6EB0-4BC2-9C68-C4B4A5180768}"/>
                </a:ext>
              </a:extLst>
            </p:cNvPr>
            <p:cNvGrpSpPr>
              <a:grpSpLocks/>
            </p:cNvGrpSpPr>
            <p:nvPr/>
          </p:nvGrpSpPr>
          <p:grpSpPr bwMode="auto">
            <a:xfrm>
              <a:off x="3566242" y="4867363"/>
              <a:ext cx="719962" cy="285075"/>
              <a:chOff x="2657475" y="2876550"/>
              <a:chExt cx="1228725" cy="141288"/>
            </a:xfrm>
          </p:grpSpPr>
          <p:cxnSp>
            <p:nvCxnSpPr>
              <p:cNvPr id="84" name="Straight Arrow Connector 83">
                <a:extLst>
                  <a:ext uri="{FF2B5EF4-FFF2-40B4-BE49-F238E27FC236}">
                    <a16:creationId xmlns:a16="http://schemas.microsoft.com/office/drawing/2014/main" id="{29EE790D-B641-42CA-817E-75756F3F4B16}"/>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930C66CC-6197-47C7-BB80-90A86F8BBDD4}"/>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C8560A38-9FD1-4AE4-90EF-152FEF680A8F}"/>
                </a:ext>
              </a:extLst>
            </p:cNvPr>
            <p:cNvSpPr/>
            <p:nvPr/>
          </p:nvSpPr>
          <p:spPr bwMode="auto">
            <a:xfrm>
              <a:off x="11186278" y="4546195"/>
              <a:ext cx="1098400" cy="93260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accent2"/>
                  </a:solidFill>
                </a:rPr>
                <a:t>R Engine</a:t>
              </a:r>
            </a:p>
          </p:txBody>
        </p:sp>
        <p:sp>
          <p:nvSpPr>
            <p:cNvPr id="40" name="Rectangle 39">
              <a:extLst>
                <a:ext uri="{FF2B5EF4-FFF2-40B4-BE49-F238E27FC236}">
                  <a16:creationId xmlns:a16="http://schemas.microsoft.com/office/drawing/2014/main" id="{51507F29-9870-40F4-BDE5-BF28CE5F9119}"/>
                </a:ext>
              </a:extLst>
            </p:cNvPr>
            <p:cNvSpPr/>
            <p:nvPr/>
          </p:nvSpPr>
          <p:spPr bwMode="auto">
            <a:xfrm>
              <a:off x="9358954" y="5376958"/>
              <a:ext cx="870768" cy="93260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accent2"/>
                  </a:solidFill>
                </a:rPr>
                <a:t>R script</a:t>
              </a:r>
            </a:p>
          </p:txBody>
        </p:sp>
      </p:grpSp>
    </p:spTree>
    <p:custDataLst>
      <p:tags r:id="rId1"/>
    </p:custDataLst>
    <p:extLst>
      <p:ext uri="{BB962C8B-B14F-4D97-AF65-F5344CB8AC3E}">
        <p14:creationId xmlns:p14="http://schemas.microsoft.com/office/powerpoint/2010/main" val="36333307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750F12-6F40-4DF0-A4AA-DB05A29D380D}"/>
              </a:ext>
            </a:extLst>
          </p:cNvPr>
          <p:cNvSpPr>
            <a:spLocks noGrp="1"/>
          </p:cNvSpPr>
          <p:nvPr>
            <p:ph type="body" sz="quarter" idx="10"/>
          </p:nvPr>
        </p:nvSpPr>
        <p:spPr>
          <a:xfrm>
            <a:off x="274638" y="1814733"/>
            <a:ext cx="11887200" cy="1902059"/>
          </a:xfrm>
        </p:spPr>
        <p:txBody>
          <a:bodyPr/>
          <a:lstStyle/>
          <a:p>
            <a:r>
              <a:rPr lang="en-US"/>
              <a:t>R or SQL tools to train models on big data in parallel</a:t>
            </a:r>
          </a:p>
          <a:p>
            <a:r>
              <a:rPr lang="en-US"/>
              <a:t>Transform large data assets using SQL, R or both</a:t>
            </a:r>
          </a:p>
          <a:p>
            <a:r>
              <a:rPr lang="en-US"/>
              <a:t>Repeatedly score &amp; rescore large data assets</a:t>
            </a:r>
          </a:p>
        </p:txBody>
      </p:sp>
      <p:sp>
        <p:nvSpPr>
          <p:cNvPr id="3" name="Title 2"/>
          <p:cNvSpPr>
            <a:spLocks noGrp="1"/>
          </p:cNvSpPr>
          <p:nvPr>
            <p:ph type="title"/>
          </p:nvPr>
        </p:nvSpPr>
        <p:spPr/>
        <p:txBody>
          <a:bodyPr/>
          <a:lstStyle/>
          <a:p>
            <a:r>
              <a:rPr lang="en-US"/>
              <a:t>Pattern 3:  Run big analytics close to big data</a:t>
            </a:r>
            <a:br>
              <a:rPr lang="en-US"/>
            </a:br>
            <a:r>
              <a:rPr lang="en-US" sz="3600"/>
              <a:t>Run R Server parallel algorithms inside SQL Server</a:t>
            </a:r>
            <a:endParaRPr lang="en-US"/>
          </a:p>
        </p:txBody>
      </p:sp>
      <p:sp>
        <p:nvSpPr>
          <p:cNvPr id="120" name="Oval 119"/>
          <p:cNvSpPr/>
          <p:nvPr/>
        </p:nvSpPr>
        <p:spPr bwMode="auto">
          <a:xfrm>
            <a:off x="10725444" y="-809571"/>
            <a:ext cx="179162" cy="1662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90B9C267-3267-4514-A008-FEF137B28BFF}"/>
              </a:ext>
            </a:extLst>
          </p:cNvPr>
          <p:cNvSpPr/>
          <p:nvPr/>
        </p:nvSpPr>
        <p:spPr>
          <a:xfrm>
            <a:off x="8124804" y="6600317"/>
            <a:ext cx="3712736" cy="369332"/>
          </a:xfrm>
          <a:prstGeom prst="rect">
            <a:avLst/>
          </a:prstGeom>
        </p:spPr>
        <p:txBody>
          <a:bodyPr wrap="square">
            <a:spAutoFit/>
          </a:bodyPr>
          <a:lstStyle/>
          <a:p>
            <a:pPr algn="ctr"/>
            <a:r>
              <a:rPr lang="en-US">
                <a:solidFill>
                  <a:srgbClr val="FFFFFF"/>
                </a:solidFill>
                <a:latin typeface="Arial" charset="0"/>
              </a:rPr>
              <a:t>Large Data Sets in Chunks</a:t>
            </a:r>
            <a:endParaRPr lang="en-US">
              <a:solidFill>
                <a:srgbClr val="FFFFFF"/>
              </a:solidFill>
            </a:endParaRPr>
          </a:p>
        </p:txBody>
      </p:sp>
      <p:grpSp>
        <p:nvGrpSpPr>
          <p:cNvPr id="6" name="Group 5">
            <a:extLst>
              <a:ext uri="{FF2B5EF4-FFF2-40B4-BE49-F238E27FC236}">
                <a16:creationId xmlns:a16="http://schemas.microsoft.com/office/drawing/2014/main" id="{F3A32B2C-7A47-4F6E-84B2-3F744316047C}"/>
              </a:ext>
            </a:extLst>
          </p:cNvPr>
          <p:cNvGrpSpPr/>
          <p:nvPr/>
        </p:nvGrpSpPr>
        <p:grpSpPr>
          <a:xfrm>
            <a:off x="319707" y="3820489"/>
            <a:ext cx="12206453" cy="2999821"/>
            <a:chOff x="319707" y="3820489"/>
            <a:chExt cx="12206453" cy="2999821"/>
          </a:xfrm>
        </p:grpSpPr>
        <p:pic>
          <p:nvPicPr>
            <p:cNvPr id="26" name="Picture 79">
              <a:extLst>
                <a:ext uri="{FF2B5EF4-FFF2-40B4-BE49-F238E27FC236}">
                  <a16:creationId xmlns:a16="http://schemas.microsoft.com/office/drawing/2014/main" id="{416AF02E-2C56-46A4-802F-14CAFE6193D8}"/>
                </a:ext>
              </a:extLst>
            </p:cNvPr>
            <p:cNvPicPr>
              <a:picLocks noChangeAspect="1"/>
            </p:cNvPicPr>
            <p:nvPr/>
          </p:nvPicPr>
          <p:blipFill rotWithShape="1">
            <a:blip r:embed="rId4">
              <a:extLst>
                <a:ext uri="{28A0092B-C50C-407E-A947-70E740481C1C}">
                  <a14:useLocalDpi xmlns:a14="http://schemas.microsoft.com/office/drawing/2010/main" val="0"/>
                </a:ext>
              </a:extLst>
            </a:blip>
            <a:srcRect t="14091" b="8502"/>
            <a:stretch/>
          </p:blipFill>
          <p:spPr bwMode="auto">
            <a:xfrm>
              <a:off x="319707" y="4270838"/>
              <a:ext cx="3580583" cy="2549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04205094-489A-49C0-893D-F42D955E8823}"/>
                </a:ext>
              </a:extLst>
            </p:cNvPr>
            <p:cNvSpPr/>
            <p:nvPr/>
          </p:nvSpPr>
          <p:spPr bwMode="auto">
            <a:xfrm>
              <a:off x="3562228" y="5274940"/>
              <a:ext cx="1694057" cy="968180"/>
            </a:xfrm>
            <a:prstGeom prst="rect">
              <a:avLst/>
            </a:prstGeom>
            <a:solidFill>
              <a:schemeClr val="accent2"/>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bg1"/>
                  </a:solidFill>
                </a:rPr>
                <a:t>Remote</a:t>
              </a:r>
              <a:br>
                <a:rPr lang="en-US" sz="2000">
                  <a:solidFill>
                    <a:schemeClr val="bg1"/>
                  </a:solidFill>
                </a:rPr>
              </a:br>
              <a:r>
                <a:rPr lang="en-US" sz="2000">
                  <a:solidFill>
                    <a:schemeClr val="bg1"/>
                  </a:solidFill>
                </a:rPr>
                <a:t>Execution</a:t>
              </a:r>
            </a:p>
            <a:p>
              <a:pPr algn="ctr">
                <a:defRPr/>
              </a:pPr>
              <a:r>
                <a:rPr lang="en-US" sz="2000">
                  <a:solidFill>
                    <a:schemeClr val="bg1"/>
                  </a:solidFill>
                </a:rPr>
                <a:t>Context</a:t>
              </a:r>
            </a:p>
          </p:txBody>
        </p:sp>
        <p:grpSp>
          <p:nvGrpSpPr>
            <p:cNvPr id="30" name="Group 29">
              <a:extLst>
                <a:ext uri="{FF2B5EF4-FFF2-40B4-BE49-F238E27FC236}">
                  <a16:creationId xmlns:a16="http://schemas.microsoft.com/office/drawing/2014/main" id="{B599B549-486D-4016-B817-6CF354752A39}"/>
                </a:ext>
              </a:extLst>
            </p:cNvPr>
            <p:cNvGrpSpPr/>
            <p:nvPr/>
          </p:nvGrpSpPr>
          <p:grpSpPr>
            <a:xfrm>
              <a:off x="8770755" y="3933371"/>
              <a:ext cx="752064" cy="964362"/>
              <a:chOff x="7248189" y="372823"/>
              <a:chExt cx="855149" cy="1204682"/>
            </a:xfrm>
          </p:grpSpPr>
          <p:sp>
            <p:nvSpPr>
              <p:cNvPr id="84" name="TextBox 83">
                <a:extLst>
                  <a:ext uri="{FF2B5EF4-FFF2-40B4-BE49-F238E27FC236}">
                    <a16:creationId xmlns:a16="http://schemas.microsoft.com/office/drawing/2014/main" id="{53793640-BD86-479A-8AF0-C9F256DA2F91}"/>
                  </a:ext>
                </a:extLst>
              </p:cNvPr>
              <p:cNvSpPr txBox="1"/>
              <p:nvPr/>
            </p:nvSpPr>
            <p:spPr>
              <a:xfrm>
                <a:off x="7248189" y="372823"/>
                <a:ext cx="855149" cy="1204682"/>
              </a:xfrm>
              <a:prstGeom prst="rect">
                <a:avLst/>
              </a:prstGeom>
              <a:solidFill>
                <a:schemeClr val="accent2"/>
              </a:solidFill>
              <a:ln>
                <a:solidFill>
                  <a:srgbClr val="D7D7D7"/>
                </a:solidFill>
              </a:ln>
            </p:spPr>
            <p:txBody>
              <a:bodyPr wrap="square" lIns="0" tIns="0" rIns="0" bIns="0" rtlCol="0" anchor="ctr" anchorCtr="0">
                <a:noAutofit/>
              </a:bodyPr>
              <a:lstStyle/>
              <a:p>
                <a:pPr algn="ctr">
                  <a:lnSpc>
                    <a:spcPct val="90000"/>
                  </a:lnSpc>
                  <a:spcAft>
                    <a:spcPts val="600"/>
                  </a:spcAft>
                </a:pPr>
                <a:r>
                  <a:rPr lang="en-US" sz="1400">
                    <a:solidFill>
                      <a:schemeClr val="bg1"/>
                    </a:solidFill>
                  </a:rPr>
                  <a:t>Results</a:t>
                </a:r>
                <a:endParaRPr lang="en-US" sz="1200">
                  <a:solidFill>
                    <a:schemeClr val="bg1"/>
                  </a:solidFill>
                </a:endParaRPr>
              </a:p>
            </p:txBody>
          </p:sp>
          <p:sp>
            <p:nvSpPr>
              <p:cNvPr id="85" name="Right Triangle 84">
                <a:extLst>
                  <a:ext uri="{FF2B5EF4-FFF2-40B4-BE49-F238E27FC236}">
                    <a16:creationId xmlns:a16="http://schemas.microsoft.com/office/drawing/2014/main" id="{64D26699-EC88-4465-9934-B3B0522F08A8}"/>
                  </a:ext>
                </a:extLst>
              </p:cNvPr>
              <p:cNvSpPr/>
              <p:nvPr/>
            </p:nvSpPr>
            <p:spPr bwMode="auto">
              <a:xfrm>
                <a:off x="7863181" y="389656"/>
                <a:ext cx="228589" cy="208388"/>
              </a:xfrm>
              <a:prstGeom prst="rtTriangle">
                <a:avLst/>
              </a:prstGeom>
              <a:solidFill>
                <a:schemeClr val="accent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1" name="Straight Arrow Connector 30">
              <a:extLst>
                <a:ext uri="{FF2B5EF4-FFF2-40B4-BE49-F238E27FC236}">
                  <a16:creationId xmlns:a16="http://schemas.microsoft.com/office/drawing/2014/main" id="{C84A39F4-24F1-4181-B200-82160FA748DE}"/>
                </a:ext>
              </a:extLst>
            </p:cNvPr>
            <p:cNvCxnSpPr>
              <a:cxnSpLocks/>
            </p:cNvCxnSpPr>
            <p:nvPr/>
          </p:nvCxnSpPr>
          <p:spPr bwMode="auto">
            <a:xfrm flipH="1">
              <a:off x="8099124" y="4400850"/>
              <a:ext cx="671631"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AF99B3E-894B-4263-98A2-69D9A067C108}"/>
                </a:ext>
              </a:extLst>
            </p:cNvPr>
            <p:cNvCxnSpPr>
              <a:cxnSpLocks/>
              <a:stCxn id="48" idx="1"/>
              <a:endCxn id="84" idx="3"/>
            </p:cNvCxnSpPr>
            <p:nvPr/>
          </p:nvCxnSpPr>
          <p:spPr bwMode="auto">
            <a:xfrm flipH="1" flipV="1">
              <a:off x="9522819" y="4415552"/>
              <a:ext cx="646930" cy="1"/>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6">
              <a:extLst>
                <a:ext uri="{FF2B5EF4-FFF2-40B4-BE49-F238E27FC236}">
                  <a16:creationId xmlns:a16="http://schemas.microsoft.com/office/drawing/2014/main" id="{D5B670E4-1055-4590-BCB8-527C719F9D46}"/>
                </a:ext>
              </a:extLst>
            </p:cNvPr>
            <p:cNvCxnSpPr>
              <a:cxnSpLocks/>
              <a:stCxn id="48" idx="3"/>
              <a:endCxn id="81" idx="3"/>
            </p:cNvCxnSpPr>
            <p:nvPr/>
          </p:nvCxnSpPr>
          <p:spPr>
            <a:xfrm flipH="1">
              <a:off x="11395373" y="4415553"/>
              <a:ext cx="375960" cy="1013453"/>
            </a:xfrm>
            <a:prstGeom prst="bentConnector3">
              <a:avLst>
                <a:gd name="adj1" fmla="val -60804"/>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DE06474-735B-4DB9-96F3-2599F0E25BA1}"/>
                </a:ext>
              </a:extLst>
            </p:cNvPr>
            <p:cNvSpPr/>
            <p:nvPr/>
          </p:nvSpPr>
          <p:spPr>
            <a:xfrm>
              <a:off x="11223637" y="5521500"/>
              <a:ext cx="1302523" cy="646331"/>
            </a:xfrm>
            <a:prstGeom prst="rect">
              <a:avLst/>
            </a:prstGeom>
          </p:spPr>
          <p:txBody>
            <a:bodyPr wrap="square">
              <a:spAutoFit/>
            </a:bodyPr>
            <a:lstStyle/>
            <a:p>
              <a:r>
                <a:rPr lang="en-US">
                  <a:solidFill>
                    <a:srgbClr val="FFFFFF"/>
                  </a:solidFill>
                  <a:latin typeface="Arial" charset="0"/>
                </a:rPr>
                <a:t>Parallel</a:t>
              </a:r>
            </a:p>
            <a:p>
              <a:r>
                <a:rPr lang="en-US">
                  <a:solidFill>
                    <a:srgbClr val="FFFFFF"/>
                  </a:solidFill>
                  <a:latin typeface="Arial" charset="0"/>
                </a:rPr>
                <a:t>Worker Tasks</a:t>
              </a:r>
              <a:endParaRPr lang="en-US">
                <a:solidFill>
                  <a:srgbClr val="FFFFFF"/>
                </a:solidFill>
              </a:endParaRPr>
            </a:p>
          </p:txBody>
        </p:sp>
        <p:grpSp>
          <p:nvGrpSpPr>
            <p:cNvPr id="37" name="Group 36">
              <a:extLst>
                <a:ext uri="{FF2B5EF4-FFF2-40B4-BE49-F238E27FC236}">
                  <a16:creationId xmlns:a16="http://schemas.microsoft.com/office/drawing/2014/main" id="{09EB74E6-30B3-4329-8E8B-2782AB01FCD5}"/>
                </a:ext>
              </a:extLst>
            </p:cNvPr>
            <p:cNvGrpSpPr/>
            <p:nvPr/>
          </p:nvGrpSpPr>
          <p:grpSpPr>
            <a:xfrm>
              <a:off x="8099124" y="5075876"/>
              <a:ext cx="3296249" cy="1669215"/>
              <a:chOff x="7880427" y="4844319"/>
              <a:chExt cx="2816909" cy="1426478"/>
            </a:xfrm>
          </p:grpSpPr>
          <p:grpSp>
            <p:nvGrpSpPr>
              <p:cNvPr id="53" name="Group 52">
                <a:extLst>
                  <a:ext uri="{FF2B5EF4-FFF2-40B4-BE49-F238E27FC236}">
                    <a16:creationId xmlns:a16="http://schemas.microsoft.com/office/drawing/2014/main" id="{7FD46C5F-31BF-428E-90E9-9850DC3C01CC}"/>
                  </a:ext>
                </a:extLst>
              </p:cNvPr>
              <p:cNvGrpSpPr/>
              <p:nvPr/>
            </p:nvGrpSpPr>
            <p:grpSpPr>
              <a:xfrm>
                <a:off x="8273903" y="4844319"/>
                <a:ext cx="2423433" cy="623687"/>
                <a:chOff x="8273903" y="4844319"/>
                <a:chExt cx="2423433" cy="623687"/>
              </a:xfrm>
            </p:grpSpPr>
            <p:cxnSp>
              <p:nvCxnSpPr>
                <p:cNvPr id="78" name="Straight Arrow Connector 77">
                  <a:extLst>
                    <a:ext uri="{FF2B5EF4-FFF2-40B4-BE49-F238E27FC236}">
                      <a16:creationId xmlns:a16="http://schemas.microsoft.com/office/drawing/2014/main" id="{D958E148-C21E-453C-8338-E0F31FC525C4}"/>
                    </a:ext>
                  </a:extLst>
                </p:cNvPr>
                <p:cNvCxnSpPr/>
                <p:nvPr/>
              </p:nvCxnSpPr>
              <p:spPr bwMode="auto">
                <a:xfrm>
                  <a:off x="8273903" y="5180335"/>
                  <a:ext cx="523479"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0C2058D2-C11D-4462-8F7A-C0B26E6AE33A}"/>
                    </a:ext>
                  </a:extLst>
                </p:cNvPr>
                <p:cNvCxnSpPr/>
                <p:nvPr/>
              </p:nvCxnSpPr>
              <p:spPr bwMode="auto">
                <a:xfrm>
                  <a:off x="9438976" y="5150483"/>
                  <a:ext cx="480600"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92B7DF94-0F8E-45E0-BC3E-5B8AA86886B5}"/>
                    </a:ext>
                  </a:extLst>
                </p:cNvPr>
                <p:cNvGrpSpPr/>
                <p:nvPr/>
              </p:nvGrpSpPr>
              <p:grpSpPr>
                <a:xfrm>
                  <a:off x="8846357" y="4880519"/>
                  <a:ext cx="491574" cy="587487"/>
                  <a:chOff x="7154691" y="372823"/>
                  <a:chExt cx="938186" cy="1231813"/>
                </a:xfrm>
              </p:grpSpPr>
              <p:sp>
                <p:nvSpPr>
                  <p:cNvPr id="82" name="TextBox 81">
                    <a:extLst>
                      <a:ext uri="{FF2B5EF4-FFF2-40B4-BE49-F238E27FC236}">
                        <a16:creationId xmlns:a16="http://schemas.microsoft.com/office/drawing/2014/main" id="{65ED98E9-CD61-4609-B5DA-24AC57F8EE41}"/>
                      </a:ext>
                    </a:extLst>
                  </p:cNvPr>
                  <p:cNvSpPr txBox="1"/>
                  <p:nvPr/>
                </p:nvSpPr>
                <p:spPr>
                  <a:xfrm>
                    <a:off x="7154691" y="372823"/>
                    <a:ext cx="938186" cy="1231813"/>
                  </a:xfrm>
                  <a:prstGeom prst="rect">
                    <a:avLst/>
                  </a:prstGeom>
                  <a:solidFill>
                    <a:schemeClr val="accent2"/>
                  </a:solidFill>
                  <a:ln>
                    <a:solidFill>
                      <a:srgbClr val="D7D7D7"/>
                    </a:solidFill>
                  </a:ln>
                </p:spPr>
                <p:txBody>
                  <a:bodyPr wrap="none" lIns="0" tIns="182880" rIns="0" bIns="0" rtlCol="0">
                    <a:noAutofit/>
                  </a:bodyPr>
                  <a:lstStyle/>
                  <a:p>
                    <a:pPr algn="ctr">
                      <a:lnSpc>
                        <a:spcPct val="90000"/>
                      </a:lnSpc>
                      <a:spcAft>
                        <a:spcPts val="600"/>
                      </a:spcAft>
                    </a:pPr>
                    <a:r>
                      <a:rPr lang="en-US" sz="1400">
                        <a:gradFill>
                          <a:gsLst>
                            <a:gs pos="2917">
                              <a:srgbClr val="FFFFFF"/>
                            </a:gs>
                            <a:gs pos="30000">
                              <a:srgbClr val="FFFFFF"/>
                            </a:gs>
                          </a:gsLst>
                          <a:lin ang="5400000" scaled="0"/>
                        </a:gradFill>
                      </a:rPr>
                      <a:t>Chunk</a:t>
                    </a:r>
                    <a:endParaRPr lang="en-US" sz="1600">
                      <a:gradFill>
                        <a:gsLst>
                          <a:gs pos="2917">
                            <a:srgbClr val="FFFFFF"/>
                          </a:gs>
                          <a:gs pos="30000">
                            <a:srgbClr val="FFFFFF"/>
                          </a:gs>
                        </a:gsLst>
                        <a:lin ang="5400000" scaled="0"/>
                      </a:gradFill>
                    </a:endParaRPr>
                  </a:p>
                </p:txBody>
              </p:sp>
              <p:sp>
                <p:nvSpPr>
                  <p:cNvPr id="83" name="Right Triangle 82">
                    <a:extLst>
                      <a:ext uri="{FF2B5EF4-FFF2-40B4-BE49-F238E27FC236}">
                        <a16:creationId xmlns:a16="http://schemas.microsoft.com/office/drawing/2014/main" id="{89F45957-7ECA-4823-A848-9EB830D15404}"/>
                      </a:ext>
                    </a:extLst>
                  </p:cNvPr>
                  <p:cNvSpPr/>
                  <p:nvPr/>
                </p:nvSpPr>
                <p:spPr bwMode="auto">
                  <a:xfrm>
                    <a:off x="7863181" y="389656"/>
                    <a:ext cx="228589" cy="208388"/>
                  </a:xfrm>
                  <a:prstGeom prst="rtTriangle">
                    <a:avLst/>
                  </a:prstGeom>
                  <a:solidFill>
                    <a:schemeClr val="accent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id="{BE1299D9-18B3-438C-A31E-B1C914CFE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0621" y="4844319"/>
                  <a:ext cx="676715" cy="603556"/>
                </a:xfrm>
                <a:prstGeom prst="rect">
                  <a:avLst/>
                </a:prstGeom>
              </p:spPr>
            </p:pic>
          </p:grpSp>
          <p:grpSp>
            <p:nvGrpSpPr>
              <p:cNvPr id="54" name="Group 53">
                <a:extLst>
                  <a:ext uri="{FF2B5EF4-FFF2-40B4-BE49-F238E27FC236}">
                    <a16:creationId xmlns:a16="http://schemas.microsoft.com/office/drawing/2014/main" id="{24437B90-5089-41F1-84D6-A5E4E0F5A907}"/>
                  </a:ext>
                </a:extLst>
              </p:cNvPr>
              <p:cNvGrpSpPr/>
              <p:nvPr/>
            </p:nvGrpSpPr>
            <p:grpSpPr>
              <a:xfrm>
                <a:off x="8077165" y="5245714"/>
                <a:ext cx="2423433" cy="623687"/>
                <a:chOff x="8273903" y="4844319"/>
                <a:chExt cx="2423433" cy="623687"/>
              </a:xfrm>
            </p:grpSpPr>
            <p:cxnSp>
              <p:nvCxnSpPr>
                <p:cNvPr id="72" name="Straight Arrow Connector 71">
                  <a:extLst>
                    <a:ext uri="{FF2B5EF4-FFF2-40B4-BE49-F238E27FC236}">
                      <a16:creationId xmlns:a16="http://schemas.microsoft.com/office/drawing/2014/main" id="{BEC11F45-734F-47C8-B6BD-A3A91EEF8BBC}"/>
                    </a:ext>
                  </a:extLst>
                </p:cNvPr>
                <p:cNvCxnSpPr/>
                <p:nvPr/>
              </p:nvCxnSpPr>
              <p:spPr bwMode="auto">
                <a:xfrm>
                  <a:off x="8273903" y="5180335"/>
                  <a:ext cx="523479"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528D442F-AA36-4C04-BD91-E23EE17DC215}"/>
                    </a:ext>
                  </a:extLst>
                </p:cNvPr>
                <p:cNvCxnSpPr/>
                <p:nvPr/>
              </p:nvCxnSpPr>
              <p:spPr bwMode="auto">
                <a:xfrm>
                  <a:off x="9438976" y="5150483"/>
                  <a:ext cx="480600"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60253839-0251-4198-960C-A47010BB6849}"/>
                    </a:ext>
                  </a:extLst>
                </p:cNvPr>
                <p:cNvGrpSpPr/>
                <p:nvPr/>
              </p:nvGrpSpPr>
              <p:grpSpPr>
                <a:xfrm>
                  <a:off x="8846357" y="4880519"/>
                  <a:ext cx="491574" cy="587487"/>
                  <a:chOff x="7154691" y="372823"/>
                  <a:chExt cx="938186" cy="1231813"/>
                </a:xfrm>
              </p:grpSpPr>
              <p:sp>
                <p:nvSpPr>
                  <p:cNvPr id="76" name="TextBox 75">
                    <a:extLst>
                      <a:ext uri="{FF2B5EF4-FFF2-40B4-BE49-F238E27FC236}">
                        <a16:creationId xmlns:a16="http://schemas.microsoft.com/office/drawing/2014/main" id="{3403DB60-7EC3-44CC-96AA-E9B6D113A6FC}"/>
                      </a:ext>
                    </a:extLst>
                  </p:cNvPr>
                  <p:cNvSpPr txBox="1"/>
                  <p:nvPr/>
                </p:nvSpPr>
                <p:spPr>
                  <a:xfrm>
                    <a:off x="7154691" y="372823"/>
                    <a:ext cx="938186" cy="1231813"/>
                  </a:xfrm>
                  <a:prstGeom prst="rect">
                    <a:avLst/>
                  </a:prstGeom>
                  <a:solidFill>
                    <a:schemeClr val="accent2"/>
                  </a:solidFill>
                  <a:ln>
                    <a:solidFill>
                      <a:srgbClr val="D7D7D7"/>
                    </a:solidFill>
                  </a:ln>
                </p:spPr>
                <p:txBody>
                  <a:bodyPr wrap="none" lIns="0" tIns="182880" rIns="0" bIns="0" rtlCol="0">
                    <a:noAutofit/>
                  </a:bodyPr>
                  <a:lstStyle/>
                  <a:p>
                    <a:pPr algn="ctr">
                      <a:lnSpc>
                        <a:spcPct val="90000"/>
                      </a:lnSpc>
                      <a:spcAft>
                        <a:spcPts val="600"/>
                      </a:spcAft>
                    </a:pPr>
                    <a:r>
                      <a:rPr lang="en-US" sz="1400">
                        <a:gradFill>
                          <a:gsLst>
                            <a:gs pos="2917">
                              <a:srgbClr val="FFFFFF"/>
                            </a:gs>
                            <a:gs pos="30000">
                              <a:srgbClr val="FFFFFF"/>
                            </a:gs>
                          </a:gsLst>
                          <a:lin ang="5400000" scaled="0"/>
                        </a:gradFill>
                      </a:rPr>
                      <a:t>Chunk</a:t>
                    </a:r>
                    <a:endParaRPr lang="en-US" sz="1600">
                      <a:gradFill>
                        <a:gsLst>
                          <a:gs pos="2917">
                            <a:srgbClr val="FFFFFF"/>
                          </a:gs>
                          <a:gs pos="30000">
                            <a:srgbClr val="FFFFFF"/>
                          </a:gs>
                        </a:gsLst>
                        <a:lin ang="5400000" scaled="0"/>
                      </a:gradFill>
                    </a:endParaRPr>
                  </a:p>
                </p:txBody>
              </p:sp>
              <p:sp>
                <p:nvSpPr>
                  <p:cNvPr id="77" name="Right Triangle 76">
                    <a:extLst>
                      <a:ext uri="{FF2B5EF4-FFF2-40B4-BE49-F238E27FC236}">
                        <a16:creationId xmlns:a16="http://schemas.microsoft.com/office/drawing/2014/main" id="{D86E7CF1-D35B-4D0F-B5F6-89E070E60ED6}"/>
                      </a:ext>
                    </a:extLst>
                  </p:cNvPr>
                  <p:cNvSpPr/>
                  <p:nvPr/>
                </p:nvSpPr>
                <p:spPr bwMode="auto">
                  <a:xfrm>
                    <a:off x="7863181" y="389656"/>
                    <a:ext cx="228589" cy="208388"/>
                  </a:xfrm>
                  <a:prstGeom prst="rtTriangle">
                    <a:avLst/>
                  </a:prstGeom>
                  <a:solidFill>
                    <a:schemeClr val="accent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5" name="Picture 74">
                  <a:extLst>
                    <a:ext uri="{FF2B5EF4-FFF2-40B4-BE49-F238E27FC236}">
                      <a16:creationId xmlns:a16="http://schemas.microsoft.com/office/drawing/2014/main" id="{E71F74F3-02E2-4F96-95BB-40B56C3C0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0621" y="4844319"/>
                  <a:ext cx="676715" cy="603556"/>
                </a:xfrm>
                <a:prstGeom prst="rect">
                  <a:avLst/>
                </a:prstGeom>
              </p:spPr>
            </p:pic>
          </p:grpSp>
          <p:grpSp>
            <p:nvGrpSpPr>
              <p:cNvPr id="55" name="Group 54">
                <a:extLst>
                  <a:ext uri="{FF2B5EF4-FFF2-40B4-BE49-F238E27FC236}">
                    <a16:creationId xmlns:a16="http://schemas.microsoft.com/office/drawing/2014/main" id="{4ED3443E-8ADE-4335-B6D8-1A46ADE07AA8}"/>
                  </a:ext>
                </a:extLst>
              </p:cNvPr>
              <p:cNvGrpSpPr/>
              <p:nvPr/>
            </p:nvGrpSpPr>
            <p:grpSpPr>
              <a:xfrm>
                <a:off x="7880427" y="5647110"/>
                <a:ext cx="2423433" cy="623687"/>
                <a:chOff x="8273903" y="4844319"/>
                <a:chExt cx="2423433" cy="623687"/>
              </a:xfrm>
            </p:grpSpPr>
            <p:cxnSp>
              <p:nvCxnSpPr>
                <p:cNvPr id="61" name="Straight Arrow Connector 60">
                  <a:extLst>
                    <a:ext uri="{FF2B5EF4-FFF2-40B4-BE49-F238E27FC236}">
                      <a16:creationId xmlns:a16="http://schemas.microsoft.com/office/drawing/2014/main" id="{06CC69E1-125E-4742-B101-C0FA94781139}"/>
                    </a:ext>
                  </a:extLst>
                </p:cNvPr>
                <p:cNvCxnSpPr/>
                <p:nvPr/>
              </p:nvCxnSpPr>
              <p:spPr bwMode="auto">
                <a:xfrm>
                  <a:off x="8273903" y="5180335"/>
                  <a:ext cx="523479"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7B87E48A-55A1-464F-8DCD-551B11D0FCA8}"/>
                    </a:ext>
                  </a:extLst>
                </p:cNvPr>
                <p:cNvCxnSpPr/>
                <p:nvPr/>
              </p:nvCxnSpPr>
              <p:spPr bwMode="auto">
                <a:xfrm>
                  <a:off x="9438976" y="5150483"/>
                  <a:ext cx="480600"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ED866E7A-FE31-4F26-AEB8-8B4512CB1D6C}"/>
                    </a:ext>
                  </a:extLst>
                </p:cNvPr>
                <p:cNvGrpSpPr/>
                <p:nvPr/>
              </p:nvGrpSpPr>
              <p:grpSpPr>
                <a:xfrm>
                  <a:off x="8846357" y="4880519"/>
                  <a:ext cx="491574" cy="587487"/>
                  <a:chOff x="7154691" y="372823"/>
                  <a:chExt cx="938186" cy="1231813"/>
                </a:xfrm>
              </p:grpSpPr>
              <p:sp>
                <p:nvSpPr>
                  <p:cNvPr id="70" name="TextBox 69">
                    <a:extLst>
                      <a:ext uri="{FF2B5EF4-FFF2-40B4-BE49-F238E27FC236}">
                        <a16:creationId xmlns:a16="http://schemas.microsoft.com/office/drawing/2014/main" id="{5FF2D317-C730-401D-A296-92BE30812909}"/>
                      </a:ext>
                    </a:extLst>
                  </p:cNvPr>
                  <p:cNvSpPr txBox="1"/>
                  <p:nvPr/>
                </p:nvSpPr>
                <p:spPr>
                  <a:xfrm>
                    <a:off x="7154691" y="372823"/>
                    <a:ext cx="938186" cy="1231813"/>
                  </a:xfrm>
                  <a:prstGeom prst="rect">
                    <a:avLst/>
                  </a:prstGeom>
                  <a:solidFill>
                    <a:schemeClr val="accent2"/>
                  </a:solidFill>
                  <a:ln>
                    <a:solidFill>
                      <a:srgbClr val="D7D7D7"/>
                    </a:solidFill>
                  </a:ln>
                </p:spPr>
                <p:txBody>
                  <a:bodyPr wrap="none" lIns="0" tIns="182880" rIns="0" bIns="0" rtlCol="0">
                    <a:noAutofit/>
                  </a:bodyPr>
                  <a:lstStyle/>
                  <a:p>
                    <a:pPr algn="ctr">
                      <a:lnSpc>
                        <a:spcPct val="90000"/>
                      </a:lnSpc>
                      <a:spcAft>
                        <a:spcPts val="600"/>
                      </a:spcAft>
                    </a:pPr>
                    <a:r>
                      <a:rPr lang="en-US" sz="1400">
                        <a:gradFill>
                          <a:gsLst>
                            <a:gs pos="2917">
                              <a:srgbClr val="FFFFFF"/>
                            </a:gs>
                            <a:gs pos="30000">
                              <a:srgbClr val="FFFFFF"/>
                            </a:gs>
                          </a:gsLst>
                          <a:lin ang="5400000" scaled="0"/>
                        </a:gradFill>
                      </a:rPr>
                      <a:t>Chunk</a:t>
                    </a:r>
                    <a:endParaRPr lang="en-US" sz="1600">
                      <a:gradFill>
                        <a:gsLst>
                          <a:gs pos="2917">
                            <a:srgbClr val="FFFFFF"/>
                          </a:gs>
                          <a:gs pos="30000">
                            <a:srgbClr val="FFFFFF"/>
                          </a:gs>
                        </a:gsLst>
                        <a:lin ang="5400000" scaled="0"/>
                      </a:gradFill>
                    </a:endParaRPr>
                  </a:p>
                </p:txBody>
              </p:sp>
              <p:sp>
                <p:nvSpPr>
                  <p:cNvPr id="71" name="Right Triangle 70">
                    <a:extLst>
                      <a:ext uri="{FF2B5EF4-FFF2-40B4-BE49-F238E27FC236}">
                        <a16:creationId xmlns:a16="http://schemas.microsoft.com/office/drawing/2014/main" id="{7FB404AA-2E54-4C55-B968-6EACA80AD7B6}"/>
                      </a:ext>
                    </a:extLst>
                  </p:cNvPr>
                  <p:cNvSpPr/>
                  <p:nvPr/>
                </p:nvSpPr>
                <p:spPr bwMode="auto">
                  <a:xfrm>
                    <a:off x="7863181" y="389656"/>
                    <a:ext cx="228589" cy="208388"/>
                  </a:xfrm>
                  <a:prstGeom prst="rtTriangle">
                    <a:avLst/>
                  </a:prstGeom>
                  <a:solidFill>
                    <a:schemeClr val="accent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9" name="Picture 68">
                  <a:extLst>
                    <a:ext uri="{FF2B5EF4-FFF2-40B4-BE49-F238E27FC236}">
                      <a16:creationId xmlns:a16="http://schemas.microsoft.com/office/drawing/2014/main" id="{085251B4-85DF-4C5A-9692-3220A97386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0621" y="4844319"/>
                  <a:ext cx="676715" cy="603556"/>
                </a:xfrm>
                <a:prstGeom prst="rect">
                  <a:avLst/>
                </a:prstGeom>
              </p:spPr>
            </p:pic>
          </p:grpSp>
        </p:grpSp>
        <p:cxnSp>
          <p:nvCxnSpPr>
            <p:cNvPr id="38" name="Elbow Connector 131">
              <a:extLst>
                <a:ext uri="{FF2B5EF4-FFF2-40B4-BE49-F238E27FC236}">
                  <a16:creationId xmlns:a16="http://schemas.microsoft.com/office/drawing/2014/main" id="{983B6C3D-B9B6-4FBC-AC51-91142D9EE00F}"/>
                </a:ext>
              </a:extLst>
            </p:cNvPr>
            <p:cNvCxnSpPr>
              <a:cxnSpLocks/>
              <a:stCxn id="81" idx="3"/>
              <a:endCxn id="75" idx="3"/>
            </p:cNvCxnSpPr>
            <p:nvPr/>
          </p:nvCxnSpPr>
          <p:spPr>
            <a:xfrm flipH="1">
              <a:off x="11165157" y="5429006"/>
              <a:ext cx="230216" cy="469698"/>
            </a:xfrm>
            <a:prstGeom prst="bentConnector3">
              <a:avLst>
                <a:gd name="adj1" fmla="val -99298"/>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132">
              <a:extLst>
                <a:ext uri="{FF2B5EF4-FFF2-40B4-BE49-F238E27FC236}">
                  <a16:creationId xmlns:a16="http://schemas.microsoft.com/office/drawing/2014/main" id="{B7C51820-CD2D-4C6D-820D-50EBD07FF994}"/>
                </a:ext>
              </a:extLst>
            </p:cNvPr>
            <p:cNvCxnSpPr>
              <a:cxnSpLocks/>
              <a:stCxn id="75" idx="3"/>
              <a:endCxn id="69" idx="3"/>
            </p:cNvCxnSpPr>
            <p:nvPr/>
          </p:nvCxnSpPr>
          <p:spPr>
            <a:xfrm flipH="1">
              <a:off x="10934941" y="5898704"/>
              <a:ext cx="230216" cy="469700"/>
            </a:xfrm>
            <a:prstGeom prst="bentConnector3">
              <a:avLst>
                <a:gd name="adj1" fmla="val -99298"/>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F9CC6DD-5A50-4C9F-A658-899A2C350012}"/>
                </a:ext>
              </a:extLst>
            </p:cNvPr>
            <p:cNvGrpSpPr/>
            <p:nvPr/>
          </p:nvGrpSpPr>
          <p:grpSpPr>
            <a:xfrm>
              <a:off x="10169749" y="3820489"/>
              <a:ext cx="1601584" cy="1190127"/>
              <a:chOff x="10204907" y="2092261"/>
              <a:chExt cx="1601584" cy="1190127"/>
            </a:xfrm>
          </p:grpSpPr>
          <p:sp>
            <p:nvSpPr>
              <p:cNvPr id="48" name="Rectangle 47">
                <a:extLst>
                  <a:ext uri="{FF2B5EF4-FFF2-40B4-BE49-F238E27FC236}">
                    <a16:creationId xmlns:a16="http://schemas.microsoft.com/office/drawing/2014/main" id="{3BEAA22D-4838-4E45-A927-467BD0B1B49E}"/>
                  </a:ext>
                </a:extLst>
              </p:cNvPr>
              <p:cNvSpPr/>
              <p:nvPr/>
            </p:nvSpPr>
            <p:spPr>
              <a:xfrm>
                <a:off x="10204907" y="2092261"/>
                <a:ext cx="1601584" cy="1190127"/>
              </a:xfrm>
              <a:prstGeom prst="rect">
                <a:avLst/>
              </a:prstGeom>
              <a:solidFill>
                <a:schemeClr val="accent5">
                  <a:lumMod val="75000"/>
                </a:schemeClr>
              </a:solidFill>
            </p:spPr>
            <p:txBody>
              <a:bodyPr wrap="square">
                <a:noAutofit/>
              </a:bodyPr>
              <a:lstStyle/>
              <a:p>
                <a:pPr algn="ctr"/>
                <a:r>
                  <a:rPr lang="en-US">
                    <a:solidFill>
                      <a:srgbClr val="FFFFFF"/>
                    </a:solidFill>
                    <a:latin typeface="Arial" charset="0"/>
                  </a:rPr>
                  <a:t>Parallel Algorithm</a:t>
                </a:r>
              </a:p>
              <a:p>
                <a:endParaRPr lang="en-US">
                  <a:solidFill>
                    <a:srgbClr val="FFFFFF"/>
                  </a:solidFill>
                </a:endParaRPr>
              </a:p>
            </p:txBody>
          </p:sp>
          <p:grpSp>
            <p:nvGrpSpPr>
              <p:cNvPr id="49" name="Group 48">
                <a:extLst>
                  <a:ext uri="{FF2B5EF4-FFF2-40B4-BE49-F238E27FC236}">
                    <a16:creationId xmlns:a16="http://schemas.microsoft.com/office/drawing/2014/main" id="{75E88AF9-C010-4EB9-9D7B-C0CD43831282}"/>
                  </a:ext>
                </a:extLst>
              </p:cNvPr>
              <p:cNvGrpSpPr/>
              <p:nvPr/>
            </p:nvGrpSpPr>
            <p:grpSpPr>
              <a:xfrm>
                <a:off x="10311075" y="2728709"/>
                <a:ext cx="1330124" cy="472576"/>
                <a:chOff x="8057662" y="3053464"/>
                <a:chExt cx="1496355" cy="531635"/>
              </a:xfrm>
            </p:grpSpPr>
            <p:sp>
              <p:nvSpPr>
                <p:cNvPr id="50" name="TextBox 49">
                  <a:extLst>
                    <a:ext uri="{FF2B5EF4-FFF2-40B4-BE49-F238E27FC236}">
                      <a16:creationId xmlns:a16="http://schemas.microsoft.com/office/drawing/2014/main" id="{CA9F220B-9E84-4EBD-A4CA-AD5ADFEC1500}"/>
                    </a:ext>
                  </a:extLst>
                </p:cNvPr>
                <p:cNvSpPr txBox="1"/>
                <p:nvPr/>
              </p:nvSpPr>
              <p:spPr>
                <a:xfrm>
                  <a:off x="8159176" y="3053464"/>
                  <a:ext cx="1263511" cy="480131"/>
                </a:xfrm>
                <a:prstGeom prst="rect">
                  <a:avLst/>
                </a:prstGeom>
                <a:noFill/>
              </p:spPr>
              <p:txBody>
                <a:bodyPr wrap="square" rtlCol="0">
                  <a:spAutoFit/>
                </a:bodyPr>
                <a:lstStyle/>
                <a:p>
                  <a:pPr algn="ctr">
                    <a:lnSpc>
                      <a:spcPct val="90000"/>
                    </a:lnSpc>
                  </a:pPr>
                  <a:r>
                    <a:rPr lang="en-US" sz="1400">
                      <a:solidFill>
                        <a:srgbClr val="FFFFFF"/>
                      </a:solidFill>
                    </a:rPr>
                    <a:t>Iterate/ Sequence</a:t>
                  </a:r>
                </a:p>
              </p:txBody>
            </p:sp>
            <p:sp>
              <p:nvSpPr>
                <p:cNvPr id="51" name="Curved Right Arrow 136">
                  <a:extLst>
                    <a:ext uri="{FF2B5EF4-FFF2-40B4-BE49-F238E27FC236}">
                      <a16:creationId xmlns:a16="http://schemas.microsoft.com/office/drawing/2014/main" id="{9B067BD7-742A-4D39-B4A4-3792E6DAEB19}"/>
                    </a:ext>
                  </a:extLst>
                </p:cNvPr>
                <p:cNvSpPr/>
                <p:nvPr/>
              </p:nvSpPr>
              <p:spPr bwMode="auto">
                <a:xfrm>
                  <a:off x="8057662" y="3134206"/>
                  <a:ext cx="268762" cy="450893"/>
                </a:xfrm>
                <a:prstGeom prst="curvedRightArrow">
                  <a:avLst>
                    <a:gd name="adj1" fmla="val 37977"/>
                    <a:gd name="adj2" fmla="val 71243"/>
                    <a:gd name="adj3" fmla="val 25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52" name="Curved Left Arrow 137">
                  <a:extLst>
                    <a:ext uri="{FF2B5EF4-FFF2-40B4-BE49-F238E27FC236}">
                      <a16:creationId xmlns:a16="http://schemas.microsoft.com/office/drawing/2014/main" id="{FDA79C51-149F-4268-B071-C1C7C5CB6A4B}"/>
                    </a:ext>
                  </a:extLst>
                </p:cNvPr>
                <p:cNvSpPr/>
                <p:nvPr/>
              </p:nvSpPr>
              <p:spPr bwMode="auto">
                <a:xfrm flipV="1">
                  <a:off x="9257340" y="3120355"/>
                  <a:ext cx="296677" cy="420500"/>
                </a:xfrm>
                <a:prstGeom prst="curvedLeftArrow">
                  <a:avLst>
                    <a:gd name="adj1" fmla="val 31837"/>
                    <a:gd name="adj2" fmla="val 59965"/>
                    <a:gd name="adj3" fmla="val 2638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1" name="Picture 40">
              <a:extLst>
                <a:ext uri="{FF2B5EF4-FFF2-40B4-BE49-F238E27FC236}">
                  <a16:creationId xmlns:a16="http://schemas.microsoft.com/office/drawing/2014/main" id="{5061EE70-5021-4F48-99CB-9C33197CD6A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535201" y="5334977"/>
              <a:ext cx="835799" cy="732717"/>
            </a:xfrm>
            <a:prstGeom prst="rect">
              <a:avLst/>
            </a:prstGeom>
          </p:spPr>
        </p:pic>
        <p:sp>
          <p:nvSpPr>
            <p:cNvPr id="42" name="Rectangle 41">
              <a:extLst>
                <a:ext uri="{FF2B5EF4-FFF2-40B4-BE49-F238E27FC236}">
                  <a16:creationId xmlns:a16="http://schemas.microsoft.com/office/drawing/2014/main" id="{AF80EAD0-B363-451B-9B61-E4A277A4AB51}"/>
                </a:ext>
              </a:extLst>
            </p:cNvPr>
            <p:cNvSpPr/>
            <p:nvPr/>
          </p:nvSpPr>
          <p:spPr bwMode="auto">
            <a:xfrm>
              <a:off x="3565671" y="4211224"/>
              <a:ext cx="1694057" cy="968180"/>
            </a:xfrm>
            <a:prstGeom prst="rect">
              <a:avLst/>
            </a:prstGeom>
            <a:solidFill>
              <a:schemeClr val="accent2"/>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bg1"/>
                  </a:solidFill>
                </a:rPr>
                <a:t>SQL Applications</a:t>
              </a:r>
            </a:p>
          </p:txBody>
        </p:sp>
        <p:grpSp>
          <p:nvGrpSpPr>
            <p:cNvPr id="4" name="Group 3">
              <a:extLst>
                <a:ext uri="{FF2B5EF4-FFF2-40B4-BE49-F238E27FC236}">
                  <a16:creationId xmlns:a16="http://schemas.microsoft.com/office/drawing/2014/main" id="{6BB01193-9A46-4D8B-92F1-1105B2840DA9}"/>
                </a:ext>
              </a:extLst>
            </p:cNvPr>
            <p:cNvGrpSpPr/>
            <p:nvPr/>
          </p:nvGrpSpPr>
          <p:grpSpPr>
            <a:xfrm>
              <a:off x="5420771" y="4637620"/>
              <a:ext cx="794332" cy="1333510"/>
              <a:chOff x="5289453" y="4758634"/>
              <a:chExt cx="1066430" cy="1333510"/>
            </a:xfrm>
          </p:grpSpPr>
          <p:grpSp>
            <p:nvGrpSpPr>
              <p:cNvPr id="29" name="Group 3">
                <a:extLst>
                  <a:ext uri="{FF2B5EF4-FFF2-40B4-BE49-F238E27FC236}">
                    <a16:creationId xmlns:a16="http://schemas.microsoft.com/office/drawing/2014/main" id="{88EA7B03-F8FE-4B40-AD2A-53F23B3E19EB}"/>
                  </a:ext>
                </a:extLst>
              </p:cNvPr>
              <p:cNvGrpSpPr>
                <a:grpSpLocks/>
              </p:cNvGrpSpPr>
              <p:nvPr/>
            </p:nvGrpSpPr>
            <p:grpSpPr bwMode="auto">
              <a:xfrm>
                <a:off x="5289453" y="5822350"/>
                <a:ext cx="1066430" cy="269794"/>
                <a:chOff x="2657475" y="2876550"/>
                <a:chExt cx="1228725" cy="141288"/>
              </a:xfrm>
            </p:grpSpPr>
            <p:cxnSp>
              <p:nvCxnSpPr>
                <p:cNvPr id="86" name="Straight Arrow Connector 85">
                  <a:extLst>
                    <a:ext uri="{FF2B5EF4-FFF2-40B4-BE49-F238E27FC236}">
                      <a16:creationId xmlns:a16="http://schemas.microsoft.com/office/drawing/2014/main" id="{5E16AF7B-C8FC-40F7-ADE2-B1206A750B4F}"/>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92331BC0-F493-4D7E-8B52-25717E4B0B80}"/>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43" name="Group 3">
                <a:extLst>
                  <a:ext uri="{FF2B5EF4-FFF2-40B4-BE49-F238E27FC236}">
                    <a16:creationId xmlns:a16="http://schemas.microsoft.com/office/drawing/2014/main" id="{D3DF1AC8-B2D7-497A-BCA2-AE872E66379C}"/>
                  </a:ext>
                </a:extLst>
              </p:cNvPr>
              <p:cNvGrpSpPr>
                <a:grpSpLocks/>
              </p:cNvGrpSpPr>
              <p:nvPr/>
            </p:nvGrpSpPr>
            <p:grpSpPr bwMode="auto">
              <a:xfrm>
                <a:off x="5289453" y="4758634"/>
                <a:ext cx="1066430" cy="269794"/>
                <a:chOff x="2657475" y="2876550"/>
                <a:chExt cx="1228725" cy="141288"/>
              </a:xfrm>
            </p:grpSpPr>
            <p:cxnSp>
              <p:nvCxnSpPr>
                <p:cNvPr id="46" name="Straight Arrow Connector 45">
                  <a:extLst>
                    <a:ext uri="{FF2B5EF4-FFF2-40B4-BE49-F238E27FC236}">
                      <a16:creationId xmlns:a16="http://schemas.microsoft.com/office/drawing/2014/main" id="{387458C8-9EC8-4976-92B0-B8C000155AD7}"/>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F4F0500-DB53-4530-BA04-C1CA9B968B2C}"/>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grpSp>
        <p:sp>
          <p:nvSpPr>
            <p:cNvPr id="44" name="Content Placeholder 7">
              <a:extLst>
                <a:ext uri="{FF2B5EF4-FFF2-40B4-BE49-F238E27FC236}">
                  <a16:creationId xmlns:a16="http://schemas.microsoft.com/office/drawing/2014/main" id="{01897ED7-13E4-42A2-9AA4-1398DB670057}"/>
                </a:ext>
              </a:extLst>
            </p:cNvPr>
            <p:cNvSpPr txBox="1">
              <a:spLocks/>
            </p:cNvSpPr>
            <p:nvPr/>
          </p:nvSpPr>
          <p:spPr bwMode="auto">
            <a:xfrm>
              <a:off x="560223" y="4475881"/>
              <a:ext cx="1919229" cy="685703"/>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eaLnBrk="1" hangingPunct="1">
                <a:buClr>
                  <a:srgbClr val="CDF4FF">
                    <a:lumMod val="40000"/>
                    <a:lumOff val="60000"/>
                  </a:srgbClr>
                </a:buClr>
                <a:buFont typeface="Wingdings" charset="0"/>
                <a:buNone/>
              </a:pPr>
              <a:r>
                <a:rPr lang="en-US" sz="3600">
                  <a:solidFill>
                    <a:srgbClr val="D83B01">
                      <a:lumMod val="60000"/>
                      <a:lumOff val="40000"/>
                    </a:srgbClr>
                  </a:solidFill>
                  <a:latin typeface="Arial" charset="0"/>
                </a:rPr>
                <a:t>T-</a:t>
              </a:r>
              <a:r>
                <a:rPr sz="3600">
                  <a:solidFill>
                    <a:srgbClr val="D83B01">
                      <a:lumMod val="60000"/>
                      <a:lumOff val="40000"/>
                    </a:srgbClr>
                  </a:solidFill>
                  <a:latin typeface="Arial" charset="0"/>
                </a:rPr>
                <a:t>SQL</a:t>
              </a:r>
              <a:r>
                <a:rPr lang="en-US" sz="3600">
                  <a:solidFill>
                    <a:srgbClr val="D83B01">
                      <a:lumMod val="60000"/>
                      <a:lumOff val="40000"/>
                    </a:srgbClr>
                  </a:solidFill>
                  <a:latin typeface="Arial" charset="0"/>
                </a:rPr>
                <a:t> +</a:t>
              </a:r>
              <a:endParaRPr sz="3600">
                <a:solidFill>
                  <a:srgbClr val="D83B01">
                    <a:lumMod val="60000"/>
                    <a:lumOff val="40000"/>
                  </a:srgbClr>
                </a:solidFill>
                <a:latin typeface="Arial" charset="0"/>
              </a:endParaRPr>
            </a:p>
          </p:txBody>
        </p:sp>
        <p:pic>
          <p:nvPicPr>
            <p:cNvPr id="45" name="Picture 44">
              <a:extLst>
                <a:ext uri="{FF2B5EF4-FFF2-40B4-BE49-F238E27FC236}">
                  <a16:creationId xmlns:a16="http://schemas.microsoft.com/office/drawing/2014/main" id="{A279AF85-B8C2-491A-9D28-085205A67C4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552087" y="4482223"/>
              <a:ext cx="835799" cy="732717"/>
            </a:xfrm>
            <a:prstGeom prst="rect">
              <a:avLst/>
            </a:prstGeom>
          </p:spPr>
        </p:pic>
        <p:sp>
          <p:nvSpPr>
            <p:cNvPr id="89" name="Can 22">
              <a:extLst>
                <a:ext uri="{FF2B5EF4-FFF2-40B4-BE49-F238E27FC236}">
                  <a16:creationId xmlns:a16="http://schemas.microsoft.com/office/drawing/2014/main" id="{3AD450E9-771E-43EA-B8FD-01A56CF26D00}"/>
                </a:ext>
              </a:extLst>
            </p:cNvPr>
            <p:cNvSpPr/>
            <p:nvPr/>
          </p:nvSpPr>
          <p:spPr>
            <a:xfrm>
              <a:off x="6400829" y="3910550"/>
              <a:ext cx="1617307" cy="2716876"/>
            </a:xfrm>
            <a:prstGeom prst="can">
              <a:avLst>
                <a:gd name="adj" fmla="val 28011"/>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a:solidFill>
                    <a:srgbClr val="FFFFFF"/>
                  </a:solidFill>
                </a:rPr>
                <a:t>SQL Server 2016/17</a:t>
              </a:r>
            </a:p>
          </p:txBody>
        </p:sp>
      </p:grpSp>
    </p:spTree>
    <p:custDataLst>
      <p:tags r:id="rId1"/>
    </p:custDataLst>
    <p:extLst>
      <p:ext uri="{BB962C8B-B14F-4D97-AF65-F5344CB8AC3E}">
        <p14:creationId xmlns:p14="http://schemas.microsoft.com/office/powerpoint/2010/main" val="4006810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750F12-6F40-4DF0-A4AA-DB05A29D380D}"/>
              </a:ext>
            </a:extLst>
          </p:cNvPr>
          <p:cNvSpPr>
            <a:spLocks noGrp="1"/>
          </p:cNvSpPr>
          <p:nvPr>
            <p:ph type="body" sz="quarter" idx="10"/>
          </p:nvPr>
        </p:nvSpPr>
        <p:spPr>
          <a:xfrm>
            <a:off x="274638" y="1814733"/>
            <a:ext cx="11887200" cy="1902059"/>
          </a:xfrm>
        </p:spPr>
        <p:txBody>
          <a:bodyPr/>
          <a:lstStyle/>
          <a:p>
            <a:r>
              <a:rPr lang="en-US"/>
              <a:t>Score in real-time with minimum latency, max. speed</a:t>
            </a:r>
          </a:p>
          <a:p>
            <a:r>
              <a:rPr lang="en-US"/>
              <a:t>New for SQL 2017</a:t>
            </a:r>
          </a:p>
          <a:p>
            <a:r>
              <a:rPr lang="en-US"/>
              <a:t>Examples:  fraud detection, anomaly detection</a:t>
            </a:r>
          </a:p>
        </p:txBody>
      </p:sp>
      <p:sp>
        <p:nvSpPr>
          <p:cNvPr id="3" name="Title 2"/>
          <p:cNvSpPr>
            <a:spLocks noGrp="1"/>
          </p:cNvSpPr>
          <p:nvPr>
            <p:ph type="title"/>
          </p:nvPr>
        </p:nvSpPr>
        <p:spPr/>
        <p:txBody>
          <a:bodyPr/>
          <a:lstStyle/>
          <a:p>
            <a:r>
              <a:rPr lang="en-US"/>
              <a:t>Pattern 4: Score large or fast data in real time</a:t>
            </a:r>
            <a:br>
              <a:rPr lang="en-US"/>
            </a:br>
            <a:r>
              <a:rPr lang="en-US" sz="3600"/>
              <a:t>Run </a:t>
            </a:r>
            <a:r>
              <a:rPr lang="en-US" sz="3600" err="1">
                <a:latin typeface="Courier New" panose="02070309020205020404" pitchFamily="49" charset="0"/>
                <a:cs typeface="Courier New" panose="02070309020205020404" pitchFamily="49" charset="0"/>
              </a:rPr>
              <a:t>RevoScale</a:t>
            </a:r>
            <a:r>
              <a:rPr lang="en-US" sz="3600"/>
              <a:t> models at speed with minimum latency</a:t>
            </a:r>
            <a:endParaRPr lang="en-US"/>
          </a:p>
        </p:txBody>
      </p:sp>
      <p:sp>
        <p:nvSpPr>
          <p:cNvPr id="120" name="Oval 119"/>
          <p:cNvSpPr/>
          <p:nvPr/>
        </p:nvSpPr>
        <p:spPr bwMode="auto">
          <a:xfrm>
            <a:off x="10725444" y="-809571"/>
            <a:ext cx="179162" cy="1662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14E6554C-D6AE-4F82-9A2F-90EB6E898F3D}"/>
              </a:ext>
            </a:extLst>
          </p:cNvPr>
          <p:cNvGrpSpPr/>
          <p:nvPr/>
        </p:nvGrpSpPr>
        <p:grpSpPr>
          <a:xfrm>
            <a:off x="722692" y="4239954"/>
            <a:ext cx="10776626" cy="2682722"/>
            <a:chOff x="901801" y="4239954"/>
            <a:chExt cx="10776626" cy="2682722"/>
          </a:xfrm>
        </p:grpSpPr>
        <p:sp>
          <p:nvSpPr>
            <p:cNvPr id="67" name="Rectangle 66">
              <a:extLst>
                <a:ext uri="{FF2B5EF4-FFF2-40B4-BE49-F238E27FC236}">
                  <a16:creationId xmlns:a16="http://schemas.microsoft.com/office/drawing/2014/main" id="{355ADE14-AB4F-4C34-9321-3170FC56E9B2}"/>
                </a:ext>
              </a:extLst>
            </p:cNvPr>
            <p:cNvSpPr/>
            <p:nvPr/>
          </p:nvSpPr>
          <p:spPr bwMode="auto">
            <a:xfrm>
              <a:off x="8376589" y="4239954"/>
              <a:ext cx="973624" cy="40057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normAutofit/>
            </a:bodyPr>
            <a:lstStyle/>
            <a:p>
              <a:pPr>
                <a:defRPr/>
              </a:pPr>
              <a:r>
                <a:rPr lang="en-US" sz="2000">
                  <a:solidFill>
                    <a:schemeClr val="accent2"/>
                  </a:solidFill>
                </a:rPr>
                <a:t>Events</a:t>
              </a:r>
            </a:p>
          </p:txBody>
        </p:sp>
        <p:pic>
          <p:nvPicPr>
            <p:cNvPr id="26" name="Picture 79">
              <a:extLst>
                <a:ext uri="{FF2B5EF4-FFF2-40B4-BE49-F238E27FC236}">
                  <a16:creationId xmlns:a16="http://schemas.microsoft.com/office/drawing/2014/main" id="{416AF02E-2C56-46A4-802F-14CAFE6193D8}"/>
                </a:ext>
              </a:extLst>
            </p:cNvPr>
            <p:cNvPicPr>
              <a:picLocks noChangeAspect="1"/>
            </p:cNvPicPr>
            <p:nvPr/>
          </p:nvPicPr>
          <p:blipFill rotWithShape="1">
            <a:blip r:embed="rId4">
              <a:extLst>
                <a:ext uri="{28A0092B-C50C-407E-A947-70E740481C1C}">
                  <a14:useLocalDpi xmlns:a14="http://schemas.microsoft.com/office/drawing/2010/main" val="0"/>
                </a:ext>
              </a:extLst>
            </a:blip>
            <a:srcRect t="14091" b="8502"/>
            <a:stretch/>
          </p:blipFill>
          <p:spPr bwMode="auto">
            <a:xfrm>
              <a:off x="901801" y="4373204"/>
              <a:ext cx="3580583" cy="2549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2" name="Rectangle 41">
              <a:extLst>
                <a:ext uri="{FF2B5EF4-FFF2-40B4-BE49-F238E27FC236}">
                  <a16:creationId xmlns:a16="http://schemas.microsoft.com/office/drawing/2014/main" id="{AF80EAD0-B363-451B-9B61-E4A277A4AB51}"/>
                </a:ext>
              </a:extLst>
            </p:cNvPr>
            <p:cNvSpPr/>
            <p:nvPr/>
          </p:nvSpPr>
          <p:spPr bwMode="auto">
            <a:xfrm>
              <a:off x="4118727" y="4979267"/>
              <a:ext cx="1043016" cy="968180"/>
            </a:xfrm>
            <a:prstGeom prst="rect">
              <a:avLst/>
            </a:prstGeom>
            <a:solidFill>
              <a:schemeClr val="accent2"/>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bg1"/>
                  </a:solidFill>
                </a:rPr>
                <a:t>T-SQL</a:t>
              </a:r>
            </a:p>
          </p:txBody>
        </p:sp>
        <p:grpSp>
          <p:nvGrpSpPr>
            <p:cNvPr id="43" name="Group 3">
              <a:extLst>
                <a:ext uri="{FF2B5EF4-FFF2-40B4-BE49-F238E27FC236}">
                  <a16:creationId xmlns:a16="http://schemas.microsoft.com/office/drawing/2014/main" id="{D3DF1AC8-B2D7-497A-BCA2-AE872E66379C}"/>
                </a:ext>
              </a:extLst>
            </p:cNvPr>
            <p:cNvGrpSpPr>
              <a:grpSpLocks/>
            </p:cNvGrpSpPr>
            <p:nvPr/>
          </p:nvGrpSpPr>
          <p:grpSpPr bwMode="auto">
            <a:xfrm>
              <a:off x="5379535" y="5345702"/>
              <a:ext cx="704872" cy="325753"/>
              <a:chOff x="2657475" y="2876550"/>
              <a:chExt cx="1228725" cy="141288"/>
            </a:xfrm>
          </p:grpSpPr>
          <p:cxnSp>
            <p:nvCxnSpPr>
              <p:cNvPr id="46" name="Straight Arrow Connector 45">
                <a:extLst>
                  <a:ext uri="{FF2B5EF4-FFF2-40B4-BE49-F238E27FC236}">
                    <a16:creationId xmlns:a16="http://schemas.microsoft.com/office/drawing/2014/main" id="{387458C8-9EC8-4976-92B0-B8C000155AD7}"/>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F4F0500-DB53-4530-BA04-C1CA9B968B2C}"/>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44" name="Content Placeholder 7">
              <a:extLst>
                <a:ext uri="{FF2B5EF4-FFF2-40B4-BE49-F238E27FC236}">
                  <a16:creationId xmlns:a16="http://schemas.microsoft.com/office/drawing/2014/main" id="{01897ED7-13E4-42A2-9AA4-1398DB670057}"/>
                </a:ext>
              </a:extLst>
            </p:cNvPr>
            <p:cNvSpPr txBox="1">
              <a:spLocks/>
            </p:cNvSpPr>
            <p:nvPr/>
          </p:nvSpPr>
          <p:spPr bwMode="auto">
            <a:xfrm>
              <a:off x="1428706" y="4785465"/>
              <a:ext cx="2445095" cy="685703"/>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buClr>
                  <a:srgbClr val="CDF4FF">
                    <a:lumMod val="40000"/>
                    <a:lumOff val="60000"/>
                  </a:srgbClr>
                </a:buClr>
                <a:buFont typeface="Wingdings" charset="0"/>
                <a:buNone/>
              </a:pPr>
              <a:r>
                <a:rPr lang="en-US" sz="3200">
                  <a:solidFill>
                    <a:srgbClr val="D83B01">
                      <a:lumMod val="60000"/>
                      <a:lumOff val="40000"/>
                    </a:srgbClr>
                  </a:solidFill>
                  <a:latin typeface="Arial" charset="0"/>
                </a:rPr>
                <a:t>Production Apps</a:t>
              </a:r>
              <a:endParaRPr sz="3200">
                <a:solidFill>
                  <a:srgbClr val="D83B01">
                    <a:lumMod val="60000"/>
                    <a:lumOff val="40000"/>
                  </a:srgbClr>
                </a:solidFill>
                <a:latin typeface="Arial" charset="0"/>
              </a:endParaRPr>
            </a:p>
          </p:txBody>
        </p:sp>
        <p:grpSp>
          <p:nvGrpSpPr>
            <p:cNvPr id="63" name="Group 3">
              <a:extLst>
                <a:ext uri="{FF2B5EF4-FFF2-40B4-BE49-F238E27FC236}">
                  <a16:creationId xmlns:a16="http://schemas.microsoft.com/office/drawing/2014/main" id="{A3DF2C9E-1016-4A7E-9C61-47E774AA5D4C}"/>
                </a:ext>
              </a:extLst>
            </p:cNvPr>
            <p:cNvGrpSpPr>
              <a:grpSpLocks/>
            </p:cNvGrpSpPr>
            <p:nvPr/>
          </p:nvGrpSpPr>
          <p:grpSpPr bwMode="auto">
            <a:xfrm>
              <a:off x="8082006" y="4650590"/>
              <a:ext cx="1500379" cy="143747"/>
              <a:chOff x="2667714" y="2876550"/>
              <a:chExt cx="1218486" cy="53060"/>
            </a:xfrm>
          </p:grpSpPr>
          <p:cxnSp>
            <p:nvCxnSpPr>
              <p:cNvPr id="64" name="Straight Arrow Connector 63">
                <a:extLst>
                  <a:ext uri="{FF2B5EF4-FFF2-40B4-BE49-F238E27FC236}">
                    <a16:creationId xmlns:a16="http://schemas.microsoft.com/office/drawing/2014/main" id="{E620AAAD-5BCF-4E9D-B7A1-1F1541BB7622}"/>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6573BBC-B8DF-476F-A4F6-C7949A32CFA8}"/>
                  </a:ext>
                </a:extLst>
              </p:cNvPr>
              <p:cNvCxnSpPr/>
              <p:nvPr/>
            </p:nvCxnSpPr>
            <p:spPr>
              <a:xfrm flipH="1">
                <a:off x="2668608" y="2929610"/>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cxnSp>
          <p:nvCxnSpPr>
            <p:cNvPr id="89" name="Straight Arrow Connector 88">
              <a:extLst>
                <a:ext uri="{FF2B5EF4-FFF2-40B4-BE49-F238E27FC236}">
                  <a16:creationId xmlns:a16="http://schemas.microsoft.com/office/drawing/2014/main" id="{6B0CDFA4-E0E6-4B72-8764-B103D20BB4C2}"/>
                </a:ext>
              </a:extLst>
            </p:cNvPr>
            <p:cNvCxnSpPr>
              <a:cxnSpLocks/>
            </p:cNvCxnSpPr>
            <p:nvPr/>
          </p:nvCxnSpPr>
          <p:spPr bwMode="auto">
            <a:xfrm>
              <a:off x="8030526" y="6482241"/>
              <a:ext cx="1601309"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F636B0AF-225F-42AA-935B-26B3F96FF35E}"/>
                </a:ext>
              </a:extLst>
            </p:cNvPr>
            <p:cNvSpPr/>
            <p:nvPr/>
          </p:nvSpPr>
          <p:spPr bwMode="auto">
            <a:xfrm>
              <a:off x="8297766" y="5886315"/>
              <a:ext cx="1096902" cy="63883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normAutofit/>
            </a:bodyPr>
            <a:lstStyle/>
            <a:p>
              <a:pPr>
                <a:defRPr/>
              </a:pPr>
              <a:r>
                <a:rPr lang="en-US" sz="2000">
                  <a:solidFill>
                    <a:schemeClr val="accent2"/>
                  </a:solidFill>
                </a:rPr>
                <a:t>Models</a:t>
              </a:r>
            </a:p>
          </p:txBody>
        </p:sp>
        <p:sp>
          <p:nvSpPr>
            <p:cNvPr id="92" name="Can 22">
              <a:extLst>
                <a:ext uri="{FF2B5EF4-FFF2-40B4-BE49-F238E27FC236}">
                  <a16:creationId xmlns:a16="http://schemas.microsoft.com/office/drawing/2014/main" id="{BE4E6C4C-EADA-4441-AAB3-B1D8B9DB5C8E}"/>
                </a:ext>
              </a:extLst>
            </p:cNvPr>
            <p:cNvSpPr/>
            <p:nvPr/>
          </p:nvSpPr>
          <p:spPr>
            <a:xfrm>
              <a:off x="6259869" y="4472136"/>
              <a:ext cx="1617307" cy="2340874"/>
            </a:xfrm>
            <a:prstGeom prst="can">
              <a:avLst>
                <a:gd name="adj" fmla="val 28011"/>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a:solidFill>
                    <a:srgbClr val="FFFFFF"/>
                  </a:solidFill>
                </a:rPr>
                <a:t>SQL Server 2017</a:t>
              </a:r>
            </a:p>
          </p:txBody>
        </p:sp>
        <p:grpSp>
          <p:nvGrpSpPr>
            <p:cNvPr id="9" name="Group 8">
              <a:extLst>
                <a:ext uri="{FF2B5EF4-FFF2-40B4-BE49-F238E27FC236}">
                  <a16:creationId xmlns:a16="http://schemas.microsoft.com/office/drawing/2014/main" id="{6FCEB8DC-498B-433B-A422-D0620DF95C1A}"/>
                </a:ext>
              </a:extLst>
            </p:cNvPr>
            <p:cNvGrpSpPr/>
            <p:nvPr/>
          </p:nvGrpSpPr>
          <p:grpSpPr>
            <a:xfrm>
              <a:off x="9849627" y="4249720"/>
              <a:ext cx="1828800" cy="2506208"/>
              <a:chOff x="9849627" y="3950167"/>
              <a:chExt cx="1828800" cy="2506208"/>
            </a:xfrm>
          </p:grpSpPr>
          <p:grpSp>
            <p:nvGrpSpPr>
              <p:cNvPr id="4" name="Group 3">
                <a:extLst>
                  <a:ext uri="{FF2B5EF4-FFF2-40B4-BE49-F238E27FC236}">
                    <a16:creationId xmlns:a16="http://schemas.microsoft.com/office/drawing/2014/main" id="{444DEA64-04BF-4577-A392-FAE7285398F5}"/>
                  </a:ext>
                </a:extLst>
              </p:cNvPr>
              <p:cNvGrpSpPr/>
              <p:nvPr/>
            </p:nvGrpSpPr>
            <p:grpSpPr>
              <a:xfrm>
                <a:off x="9849627" y="5234022"/>
                <a:ext cx="1828800" cy="1222353"/>
                <a:chOff x="9232780" y="4611540"/>
                <a:chExt cx="1492665" cy="2131512"/>
              </a:xfrm>
            </p:grpSpPr>
            <p:sp>
              <p:nvSpPr>
                <p:cNvPr id="59" name="TextBox 58">
                  <a:extLst>
                    <a:ext uri="{FF2B5EF4-FFF2-40B4-BE49-F238E27FC236}">
                      <a16:creationId xmlns:a16="http://schemas.microsoft.com/office/drawing/2014/main" id="{E863C41D-2FC6-4AFE-8B32-C92C31379B7C}"/>
                    </a:ext>
                  </a:extLst>
                </p:cNvPr>
                <p:cNvSpPr txBox="1"/>
                <p:nvPr/>
              </p:nvSpPr>
              <p:spPr>
                <a:xfrm>
                  <a:off x="9232780" y="4611540"/>
                  <a:ext cx="1492665" cy="2131512"/>
                </a:xfrm>
                <a:prstGeom prst="rect">
                  <a:avLst/>
                </a:prstGeom>
                <a:solidFill>
                  <a:schemeClr val="bg1"/>
                </a:solidFill>
                <a:ln w="28575">
                  <a:solidFill>
                    <a:schemeClr val="accent2"/>
                  </a:solidFill>
                </a:ln>
              </p:spPr>
              <p:txBody>
                <a:bodyPr wrap="square" lIns="0" tIns="0" rIns="0" bIns="0" rtlCol="0" anchor="ctr" anchorCtr="0">
                  <a:noAutofit/>
                </a:bodyPr>
                <a:lstStyle/>
                <a:p>
                  <a:pPr>
                    <a:lnSpc>
                      <a:spcPct val="90000"/>
                    </a:lnSpc>
                    <a:spcAft>
                      <a:spcPts val="600"/>
                    </a:spcAft>
                  </a:pPr>
                  <a:endParaRPr lang="en-US" sz="1600">
                    <a:solidFill>
                      <a:schemeClr val="accent2"/>
                    </a:solidFill>
                  </a:endParaRPr>
                </a:p>
                <a:p>
                  <a:pPr>
                    <a:lnSpc>
                      <a:spcPct val="90000"/>
                    </a:lnSpc>
                    <a:spcAft>
                      <a:spcPts val="600"/>
                    </a:spcAft>
                  </a:pPr>
                  <a:endParaRPr lang="en-US" sz="1600">
                    <a:solidFill>
                      <a:schemeClr val="accent2"/>
                    </a:solidFill>
                  </a:endParaRPr>
                </a:p>
              </p:txBody>
            </p:sp>
            <p:sp>
              <p:nvSpPr>
                <p:cNvPr id="62" name="Rectangle 61">
                  <a:extLst>
                    <a:ext uri="{FF2B5EF4-FFF2-40B4-BE49-F238E27FC236}">
                      <a16:creationId xmlns:a16="http://schemas.microsoft.com/office/drawing/2014/main" id="{37EC82C6-F00C-4C12-92C3-D4E731AD2671}"/>
                    </a:ext>
                  </a:extLst>
                </p:cNvPr>
                <p:cNvSpPr/>
                <p:nvPr/>
              </p:nvSpPr>
              <p:spPr bwMode="auto">
                <a:xfrm>
                  <a:off x="9295779" y="5280373"/>
                  <a:ext cx="1427971" cy="801147"/>
                </a:xfrm>
                <a:prstGeom prst="rect">
                  <a:avLst/>
                </a:prstGeom>
                <a:noFill/>
                <a:ln w="38100">
                  <a:no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accent2"/>
                      </a:solidFill>
                    </a:rPr>
                    <a:t>Real time scoring engine</a:t>
                  </a:r>
                </a:p>
              </p:txBody>
            </p:sp>
          </p:grpSp>
          <p:sp>
            <p:nvSpPr>
              <p:cNvPr id="95" name="Rectangle 94">
                <a:extLst>
                  <a:ext uri="{FF2B5EF4-FFF2-40B4-BE49-F238E27FC236}">
                    <a16:creationId xmlns:a16="http://schemas.microsoft.com/office/drawing/2014/main" id="{C4570EC0-8739-4E76-A185-250813286F5E}"/>
                  </a:ext>
                </a:extLst>
              </p:cNvPr>
              <p:cNvSpPr/>
              <p:nvPr/>
            </p:nvSpPr>
            <p:spPr bwMode="auto">
              <a:xfrm>
                <a:off x="9849627" y="3950167"/>
                <a:ext cx="1828800" cy="818050"/>
              </a:xfrm>
              <a:prstGeom prst="rect">
                <a:avLst/>
              </a:prstGeom>
              <a:noFill/>
              <a:ln w="28575">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a:solidFill>
                      <a:schemeClr val="accent2"/>
                    </a:solidFill>
                  </a:rPr>
                  <a:t>Stored </a:t>
                </a:r>
                <a:r>
                  <a:rPr lang="en-US" sz="2000" err="1">
                    <a:solidFill>
                      <a:schemeClr val="accent2"/>
                    </a:solidFill>
                  </a:rPr>
                  <a:t>Proc’s</a:t>
                </a:r>
                <a:r>
                  <a:rPr lang="en-US" sz="2000">
                    <a:solidFill>
                      <a:schemeClr val="accent2"/>
                    </a:solidFill>
                  </a:rPr>
                  <a:t> and Triggers</a:t>
                </a:r>
              </a:p>
            </p:txBody>
          </p:sp>
          <p:grpSp>
            <p:nvGrpSpPr>
              <p:cNvPr id="98" name="Group 3">
                <a:extLst>
                  <a:ext uri="{FF2B5EF4-FFF2-40B4-BE49-F238E27FC236}">
                    <a16:creationId xmlns:a16="http://schemas.microsoft.com/office/drawing/2014/main" id="{A358010B-3240-426A-9006-E9B9B1A12516}"/>
                  </a:ext>
                </a:extLst>
              </p:cNvPr>
              <p:cNvGrpSpPr>
                <a:grpSpLocks/>
              </p:cNvGrpSpPr>
              <p:nvPr/>
            </p:nvGrpSpPr>
            <p:grpSpPr bwMode="auto">
              <a:xfrm rot="5400000">
                <a:off x="10619747" y="4895421"/>
                <a:ext cx="363668" cy="249408"/>
                <a:chOff x="2657475" y="2876550"/>
                <a:chExt cx="1228725" cy="141288"/>
              </a:xfrm>
            </p:grpSpPr>
            <p:cxnSp>
              <p:nvCxnSpPr>
                <p:cNvPr id="99" name="Straight Arrow Connector 98">
                  <a:extLst>
                    <a:ext uri="{FF2B5EF4-FFF2-40B4-BE49-F238E27FC236}">
                      <a16:creationId xmlns:a16="http://schemas.microsoft.com/office/drawing/2014/main" id="{BDACEC64-D994-4118-86A0-E968148498B4}"/>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F08805D9-A7BE-4E78-A1FF-3880FF028AE7}"/>
                    </a:ext>
                  </a:extLst>
                </p:cNvPr>
                <p:cNvCxnSpPr/>
                <p:nvPr/>
              </p:nvCxnSpPr>
              <p:spPr>
                <a:xfrm flipH="1">
                  <a:off x="2657475" y="3017838"/>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grpSp>
        <p:grpSp>
          <p:nvGrpSpPr>
            <p:cNvPr id="101" name="Group 3">
              <a:extLst>
                <a:ext uri="{FF2B5EF4-FFF2-40B4-BE49-F238E27FC236}">
                  <a16:creationId xmlns:a16="http://schemas.microsoft.com/office/drawing/2014/main" id="{B7088ED9-52FC-449F-BDC8-60885707A5F7}"/>
                </a:ext>
              </a:extLst>
            </p:cNvPr>
            <p:cNvGrpSpPr>
              <a:grpSpLocks/>
            </p:cNvGrpSpPr>
            <p:nvPr/>
          </p:nvGrpSpPr>
          <p:grpSpPr bwMode="auto">
            <a:xfrm>
              <a:off x="8058421" y="5703382"/>
              <a:ext cx="1573413" cy="197225"/>
              <a:chOff x="2664377" y="2876550"/>
              <a:chExt cx="1221823" cy="86043"/>
            </a:xfrm>
          </p:grpSpPr>
          <p:cxnSp>
            <p:nvCxnSpPr>
              <p:cNvPr id="102" name="Straight Arrow Connector 101">
                <a:extLst>
                  <a:ext uri="{FF2B5EF4-FFF2-40B4-BE49-F238E27FC236}">
                    <a16:creationId xmlns:a16="http://schemas.microsoft.com/office/drawing/2014/main" id="{DEF4720F-F02C-4E0C-9615-AA1AA79FF9FB}"/>
                  </a:ext>
                </a:extLst>
              </p:cNvPr>
              <p:cNvCxnSpPr/>
              <p:nvPr/>
            </p:nvCxnSpPr>
            <p:spPr>
              <a:xfrm>
                <a:off x="2667714" y="2876550"/>
                <a:ext cx="1218486"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06E17325-E80A-4CA2-8148-C012784EB75C}"/>
                  </a:ext>
                </a:extLst>
              </p:cNvPr>
              <p:cNvCxnSpPr/>
              <p:nvPr/>
            </p:nvCxnSpPr>
            <p:spPr>
              <a:xfrm flipH="1">
                <a:off x="2664377" y="2962593"/>
                <a:ext cx="1190327" cy="0"/>
              </a:xfrm>
              <a:prstGeom prst="straightConnector1">
                <a:avLst/>
              </a:prstGeom>
              <a:ln w="28575">
                <a:solidFill>
                  <a:schemeClr val="accent2"/>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05" name="Rectangle 104">
              <a:extLst>
                <a:ext uri="{FF2B5EF4-FFF2-40B4-BE49-F238E27FC236}">
                  <a16:creationId xmlns:a16="http://schemas.microsoft.com/office/drawing/2014/main" id="{7C7038C4-6C78-483E-996D-9D80F4786E62}"/>
                </a:ext>
              </a:extLst>
            </p:cNvPr>
            <p:cNvSpPr/>
            <p:nvPr/>
          </p:nvSpPr>
          <p:spPr bwMode="auto">
            <a:xfrm>
              <a:off x="8332135" y="5270881"/>
              <a:ext cx="973624" cy="40057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normAutofit/>
            </a:bodyPr>
            <a:lstStyle/>
            <a:p>
              <a:pPr>
                <a:defRPr/>
              </a:pPr>
              <a:r>
                <a:rPr lang="en-US" sz="2000">
                  <a:solidFill>
                    <a:schemeClr val="accent2"/>
                  </a:solidFill>
                </a:rPr>
                <a:t>Events</a:t>
              </a:r>
            </a:p>
          </p:txBody>
        </p:sp>
      </p:grpSp>
    </p:spTree>
    <p:custDataLst>
      <p:tags r:id="rId1"/>
    </p:custDataLst>
    <p:extLst>
      <p:ext uri="{BB962C8B-B14F-4D97-AF65-F5344CB8AC3E}">
        <p14:creationId xmlns:p14="http://schemas.microsoft.com/office/powerpoint/2010/main" val="1844901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Freeform: Shape 214">
            <a:extLst>
              <a:ext uri="{FF2B5EF4-FFF2-40B4-BE49-F238E27FC236}">
                <a16:creationId xmlns:a16="http://schemas.microsoft.com/office/drawing/2014/main" id="{DA54FF79-1B45-40F8-82F5-81A34C418DBE}"/>
              </a:ext>
            </a:extLst>
          </p:cNvPr>
          <p:cNvSpPr/>
          <p:nvPr/>
        </p:nvSpPr>
        <p:spPr bwMode="auto">
          <a:xfrm>
            <a:off x="8588828" y="1639807"/>
            <a:ext cx="3486735" cy="5175682"/>
          </a:xfrm>
          <a:custGeom>
            <a:avLst/>
            <a:gdLst>
              <a:gd name="connsiteX0" fmla="*/ 4634143 w 4651899"/>
              <a:gd name="connsiteY0" fmla="*/ 532660 h 5175682"/>
              <a:gd name="connsiteX1" fmla="*/ 62143 w 4651899"/>
              <a:gd name="connsiteY1" fmla="*/ 0 h 5175682"/>
              <a:gd name="connsiteX2" fmla="*/ 0 w 4651899"/>
              <a:gd name="connsiteY2" fmla="*/ 5175682 h 5175682"/>
              <a:gd name="connsiteX3" fmla="*/ 4651899 w 4651899"/>
              <a:gd name="connsiteY3" fmla="*/ 2689934 h 5175682"/>
              <a:gd name="connsiteX4" fmla="*/ 4634143 w 4651899"/>
              <a:gd name="connsiteY4" fmla="*/ 532660 h 5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899" h="5175682">
                <a:moveTo>
                  <a:pt x="4634143" y="532660"/>
                </a:moveTo>
                <a:lnTo>
                  <a:pt x="62143" y="0"/>
                </a:lnTo>
                <a:lnTo>
                  <a:pt x="0" y="5175682"/>
                </a:lnTo>
                <a:lnTo>
                  <a:pt x="4651899" y="2689934"/>
                </a:lnTo>
                <a:lnTo>
                  <a:pt x="4634143" y="532660"/>
                </a:ln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260F73FB-A8F1-47A8-BFE4-7397FE0BFFE5}"/>
              </a:ext>
            </a:extLst>
          </p:cNvPr>
          <p:cNvSpPr>
            <a:spLocks noGrp="1"/>
          </p:cNvSpPr>
          <p:nvPr>
            <p:ph type="body" sz="quarter" idx="11"/>
          </p:nvPr>
        </p:nvSpPr>
        <p:spPr/>
        <p:txBody>
          <a:bodyPr/>
          <a:lstStyle/>
          <a:p>
            <a:r>
              <a:rPr lang="en-US"/>
              <a:t>Intelligent Apps</a:t>
            </a:r>
          </a:p>
        </p:txBody>
      </p:sp>
      <p:sp>
        <p:nvSpPr>
          <p:cNvPr id="3" name="Title 2">
            <a:extLst>
              <a:ext uri="{FF2B5EF4-FFF2-40B4-BE49-F238E27FC236}">
                <a16:creationId xmlns:a16="http://schemas.microsoft.com/office/drawing/2014/main" id="{96E0F8F4-F2EE-4158-8B5A-A89136570DD6}"/>
              </a:ext>
            </a:extLst>
          </p:cNvPr>
          <p:cNvSpPr>
            <a:spLocks noGrp="1"/>
          </p:cNvSpPr>
          <p:nvPr>
            <p:ph type="title"/>
          </p:nvPr>
        </p:nvSpPr>
        <p:spPr/>
        <p:txBody>
          <a:bodyPr/>
          <a:lstStyle/>
          <a:p>
            <a:r>
              <a:rPr lang="en-US"/>
              <a:t>Deploy services for intelligent apps</a:t>
            </a:r>
          </a:p>
        </p:txBody>
      </p:sp>
      <p:sp>
        <p:nvSpPr>
          <p:cNvPr id="4" name="Content Placeholder 3">
            <a:extLst>
              <a:ext uri="{FF2B5EF4-FFF2-40B4-BE49-F238E27FC236}">
                <a16:creationId xmlns:a16="http://schemas.microsoft.com/office/drawing/2014/main" id="{95A2A5D1-05F0-4531-BFF1-3591CB9845BE}"/>
              </a:ext>
            </a:extLst>
          </p:cNvPr>
          <p:cNvSpPr>
            <a:spLocks noGrp="1"/>
          </p:cNvSpPr>
          <p:nvPr>
            <p:ph idx="1"/>
          </p:nvPr>
        </p:nvSpPr>
        <p:spPr>
          <a:xfrm>
            <a:off x="1731816" y="1364946"/>
            <a:ext cx="5407330" cy="5601533"/>
          </a:xfrm>
        </p:spPr>
        <p:txBody>
          <a:bodyPr/>
          <a:lstStyle/>
          <a:p>
            <a:r>
              <a:rPr lang="en-US" sz="2000"/>
              <a:t>Directly integrate intelligence into apps.  </a:t>
            </a:r>
          </a:p>
          <a:p>
            <a:pPr lvl="1"/>
            <a:r>
              <a:rPr lang="en-US" sz="2000"/>
              <a:t>“No conversion” Operationalization </a:t>
            </a:r>
          </a:p>
          <a:p>
            <a:pPr lvl="1"/>
            <a:r>
              <a:rPr lang="en-US" sz="2000"/>
              <a:t>Integrate web apps via Swagger APIs</a:t>
            </a:r>
          </a:p>
          <a:p>
            <a:pPr lvl="1"/>
            <a:r>
              <a:rPr lang="en-US" sz="2000"/>
              <a:t>Integrate SQL apps via T-SQL stored procs</a:t>
            </a:r>
          </a:p>
          <a:p>
            <a:pPr lvl="1"/>
            <a:r>
              <a:rPr lang="en-US" sz="2000"/>
              <a:t>Integrate BI tools via T-SQL or web services</a:t>
            </a:r>
          </a:p>
          <a:p>
            <a:pPr lvl="0"/>
            <a:r>
              <a:rPr lang="en-US" sz="2000"/>
              <a:t>Streamlined real-time scoring:</a:t>
            </a:r>
          </a:p>
          <a:p>
            <a:pPr lvl="1"/>
            <a:r>
              <a:rPr lang="en-US" sz="2000"/>
              <a:t>Low-latency</a:t>
            </a:r>
          </a:p>
          <a:p>
            <a:pPr lvl="1"/>
            <a:r>
              <a:rPr lang="en-US" sz="2000"/>
              <a:t>Faster </a:t>
            </a:r>
            <a:r>
              <a:rPr lang="en-US" sz="2000" err="1"/>
              <a:t>microbatching</a:t>
            </a:r>
            <a:endParaRPr lang="en-US" sz="2000"/>
          </a:p>
          <a:p>
            <a:pPr lvl="1"/>
            <a:r>
              <a:rPr lang="en-US" sz="2000"/>
              <a:t>Low resource footprint</a:t>
            </a:r>
          </a:p>
          <a:p>
            <a:r>
              <a:rPr lang="en-US" sz="2000"/>
              <a:t>Web Services operationalization</a:t>
            </a:r>
          </a:p>
          <a:p>
            <a:pPr lvl="1"/>
            <a:r>
              <a:rPr lang="en-US" sz="2000"/>
              <a:t>Highly-available deployment grids</a:t>
            </a:r>
          </a:p>
          <a:p>
            <a:pPr lvl="1"/>
            <a:r>
              <a:rPr lang="en-US" sz="2000"/>
              <a:t>Secure integration via Active Directory</a:t>
            </a:r>
          </a:p>
          <a:p>
            <a:endParaRPr lang="en-US" sz="2000"/>
          </a:p>
          <a:p>
            <a:pPr lvl="0"/>
            <a:endParaRPr lang="en-US" sz="2000"/>
          </a:p>
        </p:txBody>
      </p:sp>
      <p:grpSp>
        <p:nvGrpSpPr>
          <p:cNvPr id="5" name="Group 4">
            <a:extLst>
              <a:ext uri="{FF2B5EF4-FFF2-40B4-BE49-F238E27FC236}">
                <a16:creationId xmlns:a16="http://schemas.microsoft.com/office/drawing/2014/main" id="{CBAA40F0-6943-4B5B-BCE4-64F459636C7E}"/>
              </a:ext>
            </a:extLst>
          </p:cNvPr>
          <p:cNvGrpSpPr/>
          <p:nvPr/>
        </p:nvGrpSpPr>
        <p:grpSpPr>
          <a:xfrm>
            <a:off x="8924116" y="2050601"/>
            <a:ext cx="3323300" cy="2289562"/>
            <a:chOff x="274639" y="1317857"/>
            <a:chExt cx="6127409" cy="4221431"/>
          </a:xfrm>
        </p:grpSpPr>
        <p:sp>
          <p:nvSpPr>
            <p:cNvPr id="6" name="Rectangle: Rounded Corners 5">
              <a:extLst>
                <a:ext uri="{FF2B5EF4-FFF2-40B4-BE49-F238E27FC236}">
                  <a16:creationId xmlns:a16="http://schemas.microsoft.com/office/drawing/2014/main" id="{94D7A90A-971C-44B7-90A5-674357CE907F}"/>
                </a:ext>
              </a:extLst>
            </p:cNvPr>
            <p:cNvSpPr/>
            <p:nvPr/>
          </p:nvSpPr>
          <p:spPr bwMode="auto">
            <a:xfrm>
              <a:off x="575619" y="4887856"/>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Platforms and Data</a:t>
              </a:r>
            </a:p>
          </p:txBody>
        </p:sp>
        <p:grpSp>
          <p:nvGrpSpPr>
            <p:cNvPr id="7" name="Group 6">
              <a:extLst>
                <a:ext uri="{FF2B5EF4-FFF2-40B4-BE49-F238E27FC236}">
                  <a16:creationId xmlns:a16="http://schemas.microsoft.com/office/drawing/2014/main" id="{C6AF554C-4EFC-4B0A-8BDE-256891683EA1}"/>
                </a:ext>
              </a:extLst>
            </p:cNvPr>
            <p:cNvGrpSpPr/>
            <p:nvPr/>
          </p:nvGrpSpPr>
          <p:grpSpPr>
            <a:xfrm>
              <a:off x="274645" y="4877954"/>
              <a:ext cx="661335" cy="661334"/>
              <a:chOff x="9983256" y="958331"/>
              <a:chExt cx="922904" cy="922906"/>
            </a:xfrm>
          </p:grpSpPr>
          <p:sp>
            <p:nvSpPr>
              <p:cNvPr id="126" name="Oval 125">
                <a:extLst>
                  <a:ext uri="{FF2B5EF4-FFF2-40B4-BE49-F238E27FC236}">
                    <a16:creationId xmlns:a16="http://schemas.microsoft.com/office/drawing/2014/main" id="{46816427-F1A3-4289-9E53-3AB04634CD20}"/>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27" name="Group 126">
                <a:extLst>
                  <a:ext uri="{FF2B5EF4-FFF2-40B4-BE49-F238E27FC236}">
                    <a16:creationId xmlns:a16="http://schemas.microsoft.com/office/drawing/2014/main" id="{72AC48FA-EA44-4882-81BD-37810A758561}"/>
                  </a:ext>
                </a:extLst>
              </p:cNvPr>
              <p:cNvGrpSpPr/>
              <p:nvPr/>
            </p:nvGrpSpPr>
            <p:grpSpPr>
              <a:xfrm>
                <a:off x="10103414" y="1161823"/>
                <a:ext cx="654820" cy="444115"/>
                <a:chOff x="-3464779" y="-1113976"/>
                <a:chExt cx="2012196" cy="1269235"/>
              </a:xfrm>
            </p:grpSpPr>
            <p:grpSp>
              <p:nvGrpSpPr>
                <p:cNvPr id="128" name="Group 127">
                  <a:extLst>
                    <a:ext uri="{FF2B5EF4-FFF2-40B4-BE49-F238E27FC236}">
                      <a16:creationId xmlns:a16="http://schemas.microsoft.com/office/drawing/2014/main" id="{617DC087-C52E-44DD-B24A-E57FA467D7F5}"/>
                    </a:ext>
                  </a:extLst>
                </p:cNvPr>
                <p:cNvGrpSpPr/>
                <p:nvPr/>
              </p:nvGrpSpPr>
              <p:grpSpPr>
                <a:xfrm>
                  <a:off x="-3464779" y="-479358"/>
                  <a:ext cx="648837" cy="463674"/>
                  <a:chOff x="3889832" y="4308049"/>
                  <a:chExt cx="1432874" cy="1023966"/>
                </a:xfrm>
              </p:grpSpPr>
              <p:sp>
                <p:nvSpPr>
                  <p:cNvPr id="165" name="Rectangle: Rounded Corners 164">
                    <a:extLst>
                      <a:ext uri="{FF2B5EF4-FFF2-40B4-BE49-F238E27FC236}">
                        <a16:creationId xmlns:a16="http://schemas.microsoft.com/office/drawing/2014/main" id="{77AC4863-E332-467C-9708-D236C7CCF856}"/>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6" name="Rectangle: Top Corners Rounded 165">
                    <a:extLst>
                      <a:ext uri="{FF2B5EF4-FFF2-40B4-BE49-F238E27FC236}">
                        <a16:creationId xmlns:a16="http://schemas.microsoft.com/office/drawing/2014/main" id="{C3EB397E-C7D3-4DE9-B5E9-1A2D2F39F98A}"/>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7" name="Trapezoid 166">
                    <a:extLst>
                      <a:ext uri="{FF2B5EF4-FFF2-40B4-BE49-F238E27FC236}">
                        <a16:creationId xmlns:a16="http://schemas.microsoft.com/office/drawing/2014/main" id="{3B459DE6-EC27-4799-8EB3-230B368963FE}"/>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29" name="Group 128">
                  <a:extLst>
                    <a:ext uri="{FF2B5EF4-FFF2-40B4-BE49-F238E27FC236}">
                      <a16:creationId xmlns:a16="http://schemas.microsoft.com/office/drawing/2014/main" id="{67519E73-1B17-47F3-9E3A-5BB01E73FDEA}"/>
                    </a:ext>
                  </a:extLst>
                </p:cNvPr>
                <p:cNvGrpSpPr/>
                <p:nvPr/>
              </p:nvGrpSpPr>
              <p:grpSpPr>
                <a:xfrm>
                  <a:off x="-2652484" y="-1113976"/>
                  <a:ext cx="1199901" cy="1269235"/>
                  <a:chOff x="-4799336" y="5508999"/>
                  <a:chExt cx="1956745" cy="2069812"/>
                </a:xfrm>
              </p:grpSpPr>
              <p:grpSp>
                <p:nvGrpSpPr>
                  <p:cNvPr id="130" name="Group 129">
                    <a:extLst>
                      <a:ext uri="{FF2B5EF4-FFF2-40B4-BE49-F238E27FC236}">
                        <a16:creationId xmlns:a16="http://schemas.microsoft.com/office/drawing/2014/main" id="{E2BC66B5-F871-40B3-8685-0DB77CD74137}"/>
                      </a:ext>
                    </a:extLst>
                  </p:cNvPr>
                  <p:cNvGrpSpPr/>
                  <p:nvPr/>
                </p:nvGrpSpPr>
                <p:grpSpPr>
                  <a:xfrm flipH="1">
                    <a:off x="-4799336" y="5669702"/>
                    <a:ext cx="852161" cy="1909109"/>
                    <a:chOff x="-2654837" y="-287671"/>
                    <a:chExt cx="5516222" cy="12358083"/>
                  </a:xfrm>
                </p:grpSpPr>
                <p:sp>
                  <p:nvSpPr>
                    <p:cNvPr id="156" name="Rectangle 155">
                      <a:extLst>
                        <a:ext uri="{FF2B5EF4-FFF2-40B4-BE49-F238E27FC236}">
                          <a16:creationId xmlns:a16="http://schemas.microsoft.com/office/drawing/2014/main" id="{A3A58F5C-88DB-4FB3-84CB-5BB75E7E91A2}"/>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57" name="Group 156">
                      <a:extLst>
                        <a:ext uri="{FF2B5EF4-FFF2-40B4-BE49-F238E27FC236}">
                          <a16:creationId xmlns:a16="http://schemas.microsoft.com/office/drawing/2014/main" id="{A1329277-2080-45E0-817A-89277E728DE2}"/>
                        </a:ext>
                      </a:extLst>
                    </p:cNvPr>
                    <p:cNvGrpSpPr/>
                    <p:nvPr/>
                  </p:nvGrpSpPr>
                  <p:grpSpPr>
                    <a:xfrm>
                      <a:off x="-1932665" y="502289"/>
                      <a:ext cx="4144285" cy="9484745"/>
                      <a:chOff x="-2286991" y="502289"/>
                      <a:chExt cx="4498611" cy="9484745"/>
                    </a:xfrm>
                    <a:solidFill>
                      <a:schemeClr val="bg1"/>
                    </a:solidFill>
                  </p:grpSpPr>
                  <p:sp>
                    <p:nvSpPr>
                      <p:cNvPr id="158" name="Rectangle 157">
                        <a:extLst>
                          <a:ext uri="{FF2B5EF4-FFF2-40B4-BE49-F238E27FC236}">
                            <a16:creationId xmlns:a16="http://schemas.microsoft.com/office/drawing/2014/main" id="{223FCB37-DA9B-4A02-8A7E-1905F426EC19}"/>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59" name="Group 158">
                        <a:extLst>
                          <a:ext uri="{FF2B5EF4-FFF2-40B4-BE49-F238E27FC236}">
                            <a16:creationId xmlns:a16="http://schemas.microsoft.com/office/drawing/2014/main" id="{9B305B05-E9A0-4F40-9C6C-6F9639E9FF63}"/>
                          </a:ext>
                        </a:extLst>
                      </p:cNvPr>
                      <p:cNvGrpSpPr/>
                      <p:nvPr/>
                    </p:nvGrpSpPr>
                    <p:grpSpPr>
                      <a:xfrm>
                        <a:off x="-2271373" y="3334637"/>
                        <a:ext cx="4482993" cy="3353403"/>
                        <a:chOff x="-2641291" y="2050090"/>
                        <a:chExt cx="4852912" cy="3353403"/>
                      </a:xfrm>
                      <a:grpFill/>
                    </p:grpSpPr>
                    <p:sp>
                      <p:nvSpPr>
                        <p:cNvPr id="162" name="Rectangle 161">
                          <a:extLst>
                            <a:ext uri="{FF2B5EF4-FFF2-40B4-BE49-F238E27FC236}">
                              <a16:creationId xmlns:a16="http://schemas.microsoft.com/office/drawing/2014/main" id="{55539BC9-671F-4FD3-A2AB-2964098B854F}"/>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3" name="Rectangle 162">
                          <a:extLst>
                            <a:ext uri="{FF2B5EF4-FFF2-40B4-BE49-F238E27FC236}">
                              <a16:creationId xmlns:a16="http://schemas.microsoft.com/office/drawing/2014/main" id="{E4301436-57E3-41CA-8929-32752F35D69D}"/>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4" name="Rectangle 163">
                          <a:extLst>
                            <a:ext uri="{FF2B5EF4-FFF2-40B4-BE49-F238E27FC236}">
                              <a16:creationId xmlns:a16="http://schemas.microsoft.com/office/drawing/2014/main" id="{1087F95B-ABE4-48B9-BD1E-579AB4FFAD38}"/>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160" name="Rectangle 159">
                        <a:extLst>
                          <a:ext uri="{FF2B5EF4-FFF2-40B4-BE49-F238E27FC236}">
                            <a16:creationId xmlns:a16="http://schemas.microsoft.com/office/drawing/2014/main" id="{8440F879-B1F6-4600-8BFD-62F96ADD4F54}"/>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1" name="Rectangle 160">
                        <a:extLst>
                          <a:ext uri="{FF2B5EF4-FFF2-40B4-BE49-F238E27FC236}">
                            <a16:creationId xmlns:a16="http://schemas.microsoft.com/office/drawing/2014/main" id="{9157F16B-FE22-4455-B9A6-B79428864835}"/>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131" name="Group 130">
                    <a:extLst>
                      <a:ext uri="{FF2B5EF4-FFF2-40B4-BE49-F238E27FC236}">
                        <a16:creationId xmlns:a16="http://schemas.microsoft.com/office/drawing/2014/main" id="{CBBF9742-56D1-46C0-9F26-DCE506497EAA}"/>
                      </a:ext>
                    </a:extLst>
                  </p:cNvPr>
                  <p:cNvGrpSpPr/>
                  <p:nvPr/>
                </p:nvGrpSpPr>
                <p:grpSpPr>
                  <a:xfrm>
                    <a:off x="-3789393" y="5508999"/>
                    <a:ext cx="946802" cy="2064618"/>
                    <a:chOff x="-3789393" y="5508999"/>
                    <a:chExt cx="946802" cy="2064618"/>
                  </a:xfrm>
                </p:grpSpPr>
                <p:grpSp>
                  <p:nvGrpSpPr>
                    <p:cNvPr id="132" name="Group 131">
                      <a:extLst>
                        <a:ext uri="{FF2B5EF4-FFF2-40B4-BE49-F238E27FC236}">
                          <a16:creationId xmlns:a16="http://schemas.microsoft.com/office/drawing/2014/main" id="{413EB21E-5627-47A6-90B6-50229F207E88}"/>
                        </a:ext>
                      </a:extLst>
                    </p:cNvPr>
                    <p:cNvGrpSpPr/>
                    <p:nvPr/>
                  </p:nvGrpSpPr>
                  <p:grpSpPr>
                    <a:xfrm flipV="1">
                      <a:off x="-3789393" y="7130231"/>
                      <a:ext cx="946802" cy="443386"/>
                      <a:chOff x="917006" y="1618956"/>
                      <a:chExt cx="7972847" cy="2538356"/>
                    </a:xfrm>
                    <a:noFill/>
                  </p:grpSpPr>
                  <p:sp>
                    <p:nvSpPr>
                      <p:cNvPr id="151" name="Rectangle 150">
                        <a:extLst>
                          <a:ext uri="{FF2B5EF4-FFF2-40B4-BE49-F238E27FC236}">
                            <a16:creationId xmlns:a16="http://schemas.microsoft.com/office/drawing/2014/main" id="{7EC3666F-FF8D-44B2-B467-FEAE04484A46}"/>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2" name="Rectangle 151">
                        <a:extLst>
                          <a:ext uri="{FF2B5EF4-FFF2-40B4-BE49-F238E27FC236}">
                            <a16:creationId xmlns:a16="http://schemas.microsoft.com/office/drawing/2014/main" id="{28DE21FA-5541-48AA-AC08-5997B23F4F08}"/>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3" name="Rectangle 152">
                        <a:extLst>
                          <a:ext uri="{FF2B5EF4-FFF2-40B4-BE49-F238E27FC236}">
                            <a16:creationId xmlns:a16="http://schemas.microsoft.com/office/drawing/2014/main" id="{A789231D-C6CE-4863-B3BE-568752ED289C}"/>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4" name="Rectangle 153">
                        <a:extLst>
                          <a:ext uri="{FF2B5EF4-FFF2-40B4-BE49-F238E27FC236}">
                            <a16:creationId xmlns:a16="http://schemas.microsoft.com/office/drawing/2014/main" id="{C0142046-46B8-44AB-8FDB-495BACE4121B}"/>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5" name="Rectangle 154">
                        <a:extLst>
                          <a:ext uri="{FF2B5EF4-FFF2-40B4-BE49-F238E27FC236}">
                            <a16:creationId xmlns:a16="http://schemas.microsoft.com/office/drawing/2014/main" id="{56FCD8E7-99A9-4134-BE77-24646F816833}"/>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3" name="Group 132">
                      <a:extLst>
                        <a:ext uri="{FF2B5EF4-FFF2-40B4-BE49-F238E27FC236}">
                          <a16:creationId xmlns:a16="http://schemas.microsoft.com/office/drawing/2014/main" id="{87A3EC0A-79E3-4B5E-BF48-5DD4F973AF5D}"/>
                        </a:ext>
                      </a:extLst>
                    </p:cNvPr>
                    <p:cNvGrpSpPr/>
                    <p:nvPr/>
                  </p:nvGrpSpPr>
                  <p:grpSpPr>
                    <a:xfrm flipV="1">
                      <a:off x="-3789393" y="6049410"/>
                      <a:ext cx="946802" cy="443386"/>
                      <a:chOff x="917006" y="1618956"/>
                      <a:chExt cx="7972847" cy="2538356"/>
                    </a:xfrm>
                    <a:noFill/>
                  </p:grpSpPr>
                  <p:sp>
                    <p:nvSpPr>
                      <p:cNvPr id="146" name="Rectangle 145">
                        <a:extLst>
                          <a:ext uri="{FF2B5EF4-FFF2-40B4-BE49-F238E27FC236}">
                            <a16:creationId xmlns:a16="http://schemas.microsoft.com/office/drawing/2014/main" id="{79A90069-543C-41BD-B52C-2C5C20E49490}"/>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7" name="Rectangle 146">
                        <a:extLst>
                          <a:ext uri="{FF2B5EF4-FFF2-40B4-BE49-F238E27FC236}">
                            <a16:creationId xmlns:a16="http://schemas.microsoft.com/office/drawing/2014/main" id="{8E0A21D6-5AF7-4351-8B0D-7697E88FDF97}"/>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8" name="Rectangle 147">
                        <a:extLst>
                          <a:ext uri="{FF2B5EF4-FFF2-40B4-BE49-F238E27FC236}">
                            <a16:creationId xmlns:a16="http://schemas.microsoft.com/office/drawing/2014/main" id="{40345EC5-0EE9-4C33-B8D3-7F29D3BC5E16}"/>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9" name="Rectangle 148">
                        <a:extLst>
                          <a:ext uri="{FF2B5EF4-FFF2-40B4-BE49-F238E27FC236}">
                            <a16:creationId xmlns:a16="http://schemas.microsoft.com/office/drawing/2014/main" id="{C010A1FD-E901-4F0B-B02B-DCFDCEC4F91E}"/>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0" name="Rectangle 149">
                        <a:extLst>
                          <a:ext uri="{FF2B5EF4-FFF2-40B4-BE49-F238E27FC236}">
                            <a16:creationId xmlns:a16="http://schemas.microsoft.com/office/drawing/2014/main" id="{0947DB3F-118F-4AFF-8021-F0D6CFCD99B5}"/>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4" name="Group 133">
                      <a:extLst>
                        <a:ext uri="{FF2B5EF4-FFF2-40B4-BE49-F238E27FC236}">
                          <a16:creationId xmlns:a16="http://schemas.microsoft.com/office/drawing/2014/main" id="{A6AEC54A-0019-4CEF-993A-5E1CA823A23C}"/>
                        </a:ext>
                      </a:extLst>
                    </p:cNvPr>
                    <p:cNvGrpSpPr/>
                    <p:nvPr/>
                  </p:nvGrpSpPr>
                  <p:grpSpPr>
                    <a:xfrm flipV="1">
                      <a:off x="-3789393" y="6589821"/>
                      <a:ext cx="946802" cy="443386"/>
                      <a:chOff x="917006" y="1618956"/>
                      <a:chExt cx="7972847" cy="2538356"/>
                    </a:xfrm>
                    <a:noFill/>
                  </p:grpSpPr>
                  <p:sp>
                    <p:nvSpPr>
                      <p:cNvPr id="141" name="Rectangle 140">
                        <a:extLst>
                          <a:ext uri="{FF2B5EF4-FFF2-40B4-BE49-F238E27FC236}">
                            <a16:creationId xmlns:a16="http://schemas.microsoft.com/office/drawing/2014/main" id="{E0550764-D089-4B0D-994B-1D703BE69294}"/>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2" name="Rectangle 141">
                        <a:extLst>
                          <a:ext uri="{FF2B5EF4-FFF2-40B4-BE49-F238E27FC236}">
                            <a16:creationId xmlns:a16="http://schemas.microsoft.com/office/drawing/2014/main" id="{103854FE-30FB-4CD5-8529-CEFE6F94A5C6}"/>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3" name="Rectangle 142">
                        <a:extLst>
                          <a:ext uri="{FF2B5EF4-FFF2-40B4-BE49-F238E27FC236}">
                            <a16:creationId xmlns:a16="http://schemas.microsoft.com/office/drawing/2014/main" id="{3444019D-D21C-4402-816A-EBC0112D4E84}"/>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4" name="Rectangle 143">
                        <a:extLst>
                          <a:ext uri="{FF2B5EF4-FFF2-40B4-BE49-F238E27FC236}">
                            <a16:creationId xmlns:a16="http://schemas.microsoft.com/office/drawing/2014/main" id="{E1901A44-0C0F-42EA-9E9C-B3265283A306}"/>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5" name="Rectangle 144">
                        <a:extLst>
                          <a:ext uri="{FF2B5EF4-FFF2-40B4-BE49-F238E27FC236}">
                            <a16:creationId xmlns:a16="http://schemas.microsoft.com/office/drawing/2014/main" id="{169B90B4-4F25-4948-B52D-0FD6183C1CB1}"/>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5" name="Group 134">
                      <a:extLst>
                        <a:ext uri="{FF2B5EF4-FFF2-40B4-BE49-F238E27FC236}">
                          <a16:creationId xmlns:a16="http://schemas.microsoft.com/office/drawing/2014/main" id="{ACAFA80E-A8C2-46E4-B6A5-BA4CE1B7990B}"/>
                        </a:ext>
                      </a:extLst>
                    </p:cNvPr>
                    <p:cNvGrpSpPr/>
                    <p:nvPr/>
                  </p:nvGrpSpPr>
                  <p:grpSpPr>
                    <a:xfrm flipV="1">
                      <a:off x="-3789393" y="5508999"/>
                      <a:ext cx="946802" cy="443386"/>
                      <a:chOff x="917006" y="1618956"/>
                      <a:chExt cx="7972847" cy="2538356"/>
                    </a:xfrm>
                    <a:noFill/>
                  </p:grpSpPr>
                  <p:sp>
                    <p:nvSpPr>
                      <p:cNvPr id="136" name="Rectangle 135">
                        <a:extLst>
                          <a:ext uri="{FF2B5EF4-FFF2-40B4-BE49-F238E27FC236}">
                            <a16:creationId xmlns:a16="http://schemas.microsoft.com/office/drawing/2014/main" id="{77198597-2CF8-43D6-9A6B-CF8B6EBB387E}"/>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7" name="Rectangle 136">
                        <a:extLst>
                          <a:ext uri="{FF2B5EF4-FFF2-40B4-BE49-F238E27FC236}">
                            <a16:creationId xmlns:a16="http://schemas.microsoft.com/office/drawing/2014/main" id="{BBD59C8E-FFED-4EAD-A732-30E12CD349DC}"/>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8" name="Rectangle 137">
                        <a:extLst>
                          <a:ext uri="{FF2B5EF4-FFF2-40B4-BE49-F238E27FC236}">
                            <a16:creationId xmlns:a16="http://schemas.microsoft.com/office/drawing/2014/main" id="{35D271AD-9941-4BA8-BFF3-B6AA9E92CD3E}"/>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9" name="Rectangle 138">
                        <a:extLst>
                          <a:ext uri="{FF2B5EF4-FFF2-40B4-BE49-F238E27FC236}">
                            <a16:creationId xmlns:a16="http://schemas.microsoft.com/office/drawing/2014/main" id="{2A01B58B-F6BC-4FA7-AE47-2353E2702E70}"/>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0" name="Rectangle 139">
                        <a:extLst>
                          <a:ext uri="{FF2B5EF4-FFF2-40B4-BE49-F238E27FC236}">
                            <a16:creationId xmlns:a16="http://schemas.microsoft.com/office/drawing/2014/main" id="{BA0B56BA-BBF2-400C-A83B-BFE2571BD7AD}"/>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8" name="Rectangle: Rounded Corners 7">
              <a:extLst>
                <a:ext uri="{FF2B5EF4-FFF2-40B4-BE49-F238E27FC236}">
                  <a16:creationId xmlns:a16="http://schemas.microsoft.com/office/drawing/2014/main" id="{28EB42D5-2956-4787-A376-8E333EFD10D9}"/>
                </a:ext>
              </a:extLst>
            </p:cNvPr>
            <p:cNvSpPr/>
            <p:nvPr/>
          </p:nvSpPr>
          <p:spPr bwMode="auto">
            <a:xfrm>
              <a:off x="575619" y="1508370"/>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Tools</a:t>
              </a:r>
            </a:p>
          </p:txBody>
        </p:sp>
        <p:grpSp>
          <p:nvGrpSpPr>
            <p:cNvPr id="9" name="Group 8">
              <a:extLst>
                <a:ext uri="{FF2B5EF4-FFF2-40B4-BE49-F238E27FC236}">
                  <a16:creationId xmlns:a16="http://schemas.microsoft.com/office/drawing/2014/main" id="{CE50F9FD-AC96-4EF4-A5DD-2073C831C8BE}"/>
                </a:ext>
              </a:extLst>
            </p:cNvPr>
            <p:cNvGrpSpPr/>
            <p:nvPr/>
          </p:nvGrpSpPr>
          <p:grpSpPr>
            <a:xfrm>
              <a:off x="274639" y="1482019"/>
              <a:ext cx="661334" cy="661334"/>
              <a:chOff x="7672552" y="4021436"/>
              <a:chExt cx="965603" cy="982528"/>
            </a:xfrm>
          </p:grpSpPr>
          <p:sp>
            <p:nvSpPr>
              <p:cNvPr id="113" name="Oval 112">
                <a:extLst>
                  <a:ext uri="{FF2B5EF4-FFF2-40B4-BE49-F238E27FC236}">
                    <a16:creationId xmlns:a16="http://schemas.microsoft.com/office/drawing/2014/main" id="{41A4DDF5-720B-4FCD-9103-28531B22ACBF}"/>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14" name="Group 113">
                <a:extLst>
                  <a:ext uri="{FF2B5EF4-FFF2-40B4-BE49-F238E27FC236}">
                    <a16:creationId xmlns:a16="http://schemas.microsoft.com/office/drawing/2014/main" id="{C4D94058-3CAE-4E03-818F-E82754C4E938}"/>
                  </a:ext>
                </a:extLst>
              </p:cNvPr>
              <p:cNvGrpSpPr/>
              <p:nvPr/>
            </p:nvGrpSpPr>
            <p:grpSpPr>
              <a:xfrm>
                <a:off x="7773860" y="4420332"/>
                <a:ext cx="759372" cy="184730"/>
                <a:chOff x="7466978" y="4863550"/>
                <a:chExt cx="738228" cy="176492"/>
              </a:xfrm>
            </p:grpSpPr>
            <p:grpSp>
              <p:nvGrpSpPr>
                <p:cNvPr id="115" name="Group 114">
                  <a:extLst>
                    <a:ext uri="{FF2B5EF4-FFF2-40B4-BE49-F238E27FC236}">
                      <a16:creationId xmlns:a16="http://schemas.microsoft.com/office/drawing/2014/main" id="{DDC25E12-C5F2-4566-A81A-9C34BF7D3190}"/>
                    </a:ext>
                  </a:extLst>
                </p:cNvPr>
                <p:cNvGrpSpPr/>
                <p:nvPr/>
              </p:nvGrpSpPr>
              <p:grpSpPr>
                <a:xfrm rot="19042309">
                  <a:off x="7466978" y="4863550"/>
                  <a:ext cx="688819" cy="176492"/>
                  <a:chOff x="5329666" y="3489884"/>
                  <a:chExt cx="7171567" cy="1837527"/>
                </a:xfrm>
              </p:grpSpPr>
              <p:sp>
                <p:nvSpPr>
                  <p:cNvPr id="124" name="Rectangle: Rounded Corners 123">
                    <a:extLst>
                      <a:ext uri="{FF2B5EF4-FFF2-40B4-BE49-F238E27FC236}">
                        <a16:creationId xmlns:a16="http://schemas.microsoft.com/office/drawing/2014/main" id="{2FB77D01-32DA-45A0-B938-FACF45FCA508}"/>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5" name="Freeform: Shape 124">
                    <a:extLst>
                      <a:ext uri="{FF2B5EF4-FFF2-40B4-BE49-F238E27FC236}">
                        <a16:creationId xmlns:a16="http://schemas.microsoft.com/office/drawing/2014/main" id="{F5D089AD-894E-41C4-BE74-B3F575040ECF}"/>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16" name="Group 115">
                  <a:extLst>
                    <a:ext uri="{FF2B5EF4-FFF2-40B4-BE49-F238E27FC236}">
                      <a16:creationId xmlns:a16="http://schemas.microsoft.com/office/drawing/2014/main" id="{689F2B08-4D82-4786-B8F9-099C2A9FCF72}"/>
                    </a:ext>
                  </a:extLst>
                </p:cNvPr>
                <p:cNvGrpSpPr/>
                <p:nvPr/>
              </p:nvGrpSpPr>
              <p:grpSpPr>
                <a:xfrm rot="13295580" flipV="1">
                  <a:off x="7500425" y="4917201"/>
                  <a:ext cx="704781" cy="67782"/>
                  <a:chOff x="1552145" y="3101420"/>
                  <a:chExt cx="9703733" cy="933252"/>
                </a:xfrm>
              </p:grpSpPr>
              <p:sp>
                <p:nvSpPr>
                  <p:cNvPr id="117" name="Trapezoid 116">
                    <a:extLst>
                      <a:ext uri="{FF2B5EF4-FFF2-40B4-BE49-F238E27FC236}">
                        <a16:creationId xmlns:a16="http://schemas.microsoft.com/office/drawing/2014/main" id="{93423D2F-F491-49C6-B809-A14E6D1DAF41}"/>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8" name="Trapezoid 117">
                    <a:extLst>
                      <a:ext uri="{FF2B5EF4-FFF2-40B4-BE49-F238E27FC236}">
                        <a16:creationId xmlns:a16="http://schemas.microsoft.com/office/drawing/2014/main" id="{54AC641B-E478-4856-A22E-1A9FC364DF8B}"/>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9" name="Rectangle 118">
                    <a:extLst>
                      <a:ext uri="{FF2B5EF4-FFF2-40B4-BE49-F238E27FC236}">
                        <a16:creationId xmlns:a16="http://schemas.microsoft.com/office/drawing/2014/main" id="{1987ECA7-1C5C-4A26-93A1-305CE34E966A}"/>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0" name="Rectangle: Rounded Corners 119">
                    <a:extLst>
                      <a:ext uri="{FF2B5EF4-FFF2-40B4-BE49-F238E27FC236}">
                        <a16:creationId xmlns:a16="http://schemas.microsoft.com/office/drawing/2014/main" id="{EA0EA22C-039E-461C-B894-7A5A4A6DCE24}"/>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1" name="Rectangle: Rounded Corners 120">
                    <a:extLst>
                      <a:ext uri="{FF2B5EF4-FFF2-40B4-BE49-F238E27FC236}">
                        <a16:creationId xmlns:a16="http://schemas.microsoft.com/office/drawing/2014/main" id="{FF8FDBEE-6683-4B9A-9155-8D39FEA4CDD2}"/>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2" name="Rectangle: Rounded Corners 121">
                    <a:extLst>
                      <a:ext uri="{FF2B5EF4-FFF2-40B4-BE49-F238E27FC236}">
                        <a16:creationId xmlns:a16="http://schemas.microsoft.com/office/drawing/2014/main" id="{9C1D5854-C90E-49DB-B2E7-D79A8E3546C0}"/>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3" name="Rectangle: Rounded Corners 122">
                    <a:extLst>
                      <a:ext uri="{FF2B5EF4-FFF2-40B4-BE49-F238E27FC236}">
                        <a16:creationId xmlns:a16="http://schemas.microsoft.com/office/drawing/2014/main" id="{7E91F42D-BB16-42CB-A1FA-20A2FEAF750E}"/>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0" name="Rectangle: Rounded Corners 9">
              <a:extLst>
                <a:ext uri="{FF2B5EF4-FFF2-40B4-BE49-F238E27FC236}">
                  <a16:creationId xmlns:a16="http://schemas.microsoft.com/office/drawing/2014/main" id="{C93F9482-A79A-4A61-AFBE-BC9056C208E4}"/>
                </a:ext>
              </a:extLst>
            </p:cNvPr>
            <p:cNvSpPr/>
            <p:nvPr/>
          </p:nvSpPr>
          <p:spPr bwMode="auto">
            <a:xfrm>
              <a:off x="575619" y="2353241"/>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Language</a:t>
              </a:r>
            </a:p>
          </p:txBody>
        </p:sp>
        <p:grpSp>
          <p:nvGrpSpPr>
            <p:cNvPr id="11" name="Group 10">
              <a:extLst>
                <a:ext uri="{FF2B5EF4-FFF2-40B4-BE49-F238E27FC236}">
                  <a16:creationId xmlns:a16="http://schemas.microsoft.com/office/drawing/2014/main" id="{603569EA-D187-4CCA-B287-21797447EBE9}"/>
                </a:ext>
              </a:extLst>
            </p:cNvPr>
            <p:cNvGrpSpPr/>
            <p:nvPr/>
          </p:nvGrpSpPr>
          <p:grpSpPr>
            <a:xfrm>
              <a:off x="274640" y="2331003"/>
              <a:ext cx="661335" cy="661334"/>
              <a:chOff x="2586873" y="2446840"/>
              <a:chExt cx="963350" cy="963350"/>
            </a:xfrm>
          </p:grpSpPr>
          <p:sp>
            <p:nvSpPr>
              <p:cNvPr id="81" name="Oval 80">
                <a:extLst>
                  <a:ext uri="{FF2B5EF4-FFF2-40B4-BE49-F238E27FC236}">
                    <a16:creationId xmlns:a16="http://schemas.microsoft.com/office/drawing/2014/main" id="{C21CBB0A-3B3F-431A-920A-44584D616D86}"/>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2" name="Group 81">
                <a:extLst>
                  <a:ext uri="{FF2B5EF4-FFF2-40B4-BE49-F238E27FC236}">
                    <a16:creationId xmlns:a16="http://schemas.microsoft.com/office/drawing/2014/main" id="{854D66EE-B525-40E7-BE6A-D8CF9F44F56E}"/>
                  </a:ext>
                </a:extLst>
              </p:cNvPr>
              <p:cNvGrpSpPr/>
              <p:nvPr/>
            </p:nvGrpSpPr>
            <p:grpSpPr>
              <a:xfrm>
                <a:off x="2671811" y="2661818"/>
                <a:ext cx="806680" cy="516427"/>
                <a:chOff x="2010581" y="1078432"/>
                <a:chExt cx="4336157" cy="2775970"/>
              </a:xfrm>
            </p:grpSpPr>
            <p:sp>
              <p:nvSpPr>
                <p:cNvPr id="83" name="Rectangle: Top Corners Rounded 82">
                  <a:extLst>
                    <a:ext uri="{FF2B5EF4-FFF2-40B4-BE49-F238E27FC236}">
                      <a16:creationId xmlns:a16="http://schemas.microsoft.com/office/drawing/2014/main" id="{AB25FB97-5A1C-463D-AC45-2AD9E032B7F1}"/>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4" name="Group 83">
                  <a:extLst>
                    <a:ext uri="{FF2B5EF4-FFF2-40B4-BE49-F238E27FC236}">
                      <a16:creationId xmlns:a16="http://schemas.microsoft.com/office/drawing/2014/main" id="{4733A56E-C07B-4A69-8DDD-39041915A6E6}"/>
                    </a:ext>
                  </a:extLst>
                </p:cNvPr>
                <p:cNvGrpSpPr/>
                <p:nvPr/>
              </p:nvGrpSpPr>
              <p:grpSpPr>
                <a:xfrm flipH="1">
                  <a:off x="2010581" y="1078432"/>
                  <a:ext cx="4336157" cy="2775970"/>
                  <a:chOff x="2495051" y="663738"/>
                  <a:chExt cx="3977849" cy="2775970"/>
                </a:xfrm>
              </p:grpSpPr>
              <p:grpSp>
                <p:nvGrpSpPr>
                  <p:cNvPr id="85" name="Group 84">
                    <a:extLst>
                      <a:ext uri="{FF2B5EF4-FFF2-40B4-BE49-F238E27FC236}">
                        <a16:creationId xmlns:a16="http://schemas.microsoft.com/office/drawing/2014/main" id="{CB2EA594-7983-4CE6-A93B-8EB30756A5D7}"/>
                      </a:ext>
                    </a:extLst>
                  </p:cNvPr>
                  <p:cNvGrpSpPr/>
                  <p:nvPr/>
                </p:nvGrpSpPr>
                <p:grpSpPr>
                  <a:xfrm>
                    <a:off x="2495051" y="663738"/>
                    <a:ext cx="3977849" cy="2775970"/>
                    <a:chOff x="3563003" y="1681105"/>
                    <a:chExt cx="3977849" cy="2775970"/>
                  </a:xfrm>
                </p:grpSpPr>
                <p:sp>
                  <p:nvSpPr>
                    <p:cNvPr id="103" name="Rectangle: Top Corners Snipped 102">
                      <a:extLst>
                        <a:ext uri="{FF2B5EF4-FFF2-40B4-BE49-F238E27FC236}">
                          <a16:creationId xmlns:a16="http://schemas.microsoft.com/office/drawing/2014/main" id="{029BE016-D35C-4E81-BCE3-22EBC1148A52}"/>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4" name="Rectangle: Rounded Corners 103">
                      <a:extLst>
                        <a:ext uri="{FF2B5EF4-FFF2-40B4-BE49-F238E27FC236}">
                          <a16:creationId xmlns:a16="http://schemas.microsoft.com/office/drawing/2014/main" id="{B0C00447-275F-485E-A423-0AF0864B298E}"/>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5" name="Rectangle: Rounded Corners 104">
                      <a:extLst>
                        <a:ext uri="{FF2B5EF4-FFF2-40B4-BE49-F238E27FC236}">
                          <a16:creationId xmlns:a16="http://schemas.microsoft.com/office/drawing/2014/main" id="{E3DDDE5D-FBD4-4ACA-B667-B69656560EFB}"/>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6" name="Right Triangle 105">
                      <a:extLst>
                        <a:ext uri="{FF2B5EF4-FFF2-40B4-BE49-F238E27FC236}">
                          <a16:creationId xmlns:a16="http://schemas.microsoft.com/office/drawing/2014/main" id="{E85CECF2-628E-4422-976A-CEEF38F941A0}"/>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7" name="Rectangle: Rounded Corners 106">
                      <a:extLst>
                        <a:ext uri="{FF2B5EF4-FFF2-40B4-BE49-F238E27FC236}">
                          <a16:creationId xmlns:a16="http://schemas.microsoft.com/office/drawing/2014/main" id="{863F0A05-A437-472A-A573-93883C6F99EE}"/>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8" name="Rectangle: Rounded Corners 107">
                      <a:extLst>
                        <a:ext uri="{FF2B5EF4-FFF2-40B4-BE49-F238E27FC236}">
                          <a16:creationId xmlns:a16="http://schemas.microsoft.com/office/drawing/2014/main" id="{3FF77506-A627-48D2-9827-0B2F8A45E085}"/>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9" name="Rectangle: Top Corners Snipped 108">
                      <a:extLst>
                        <a:ext uri="{FF2B5EF4-FFF2-40B4-BE49-F238E27FC236}">
                          <a16:creationId xmlns:a16="http://schemas.microsoft.com/office/drawing/2014/main" id="{0B1A0C04-7C07-4802-8F4F-C4790EACEDC6}"/>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0" name="Rectangle: Rounded Corners 109">
                      <a:extLst>
                        <a:ext uri="{FF2B5EF4-FFF2-40B4-BE49-F238E27FC236}">
                          <a16:creationId xmlns:a16="http://schemas.microsoft.com/office/drawing/2014/main" id="{076292B4-549D-488D-8CBC-40557437C069}"/>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1" name="Rectangle: Rounded Corners 110">
                      <a:extLst>
                        <a:ext uri="{FF2B5EF4-FFF2-40B4-BE49-F238E27FC236}">
                          <a16:creationId xmlns:a16="http://schemas.microsoft.com/office/drawing/2014/main" id="{2AAE1ACF-5040-49C4-BCD9-E895D702D8FE}"/>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2" name="Rectangle 111">
                      <a:extLst>
                        <a:ext uri="{FF2B5EF4-FFF2-40B4-BE49-F238E27FC236}">
                          <a16:creationId xmlns:a16="http://schemas.microsoft.com/office/drawing/2014/main" id="{F17D138C-CE2F-459D-A6D1-A0875C45C39F}"/>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6" name="Group 85">
                    <a:extLst>
                      <a:ext uri="{FF2B5EF4-FFF2-40B4-BE49-F238E27FC236}">
                        <a16:creationId xmlns:a16="http://schemas.microsoft.com/office/drawing/2014/main" id="{F2C02ED4-CEEE-4A4C-B21E-C32E0EBF2038}"/>
                      </a:ext>
                    </a:extLst>
                  </p:cNvPr>
                  <p:cNvGrpSpPr/>
                  <p:nvPr/>
                </p:nvGrpSpPr>
                <p:grpSpPr>
                  <a:xfrm>
                    <a:off x="3518812" y="1860243"/>
                    <a:ext cx="1558890" cy="350093"/>
                    <a:chOff x="3574873" y="4631162"/>
                    <a:chExt cx="1558890" cy="350093"/>
                  </a:xfrm>
                </p:grpSpPr>
                <p:grpSp>
                  <p:nvGrpSpPr>
                    <p:cNvPr id="87" name="Group 86">
                      <a:extLst>
                        <a:ext uri="{FF2B5EF4-FFF2-40B4-BE49-F238E27FC236}">
                          <a16:creationId xmlns:a16="http://schemas.microsoft.com/office/drawing/2014/main" id="{AF04E45F-BA27-49D5-A97F-61740A083916}"/>
                        </a:ext>
                      </a:extLst>
                    </p:cNvPr>
                    <p:cNvGrpSpPr/>
                    <p:nvPr/>
                  </p:nvGrpSpPr>
                  <p:grpSpPr>
                    <a:xfrm>
                      <a:off x="3574873" y="4631162"/>
                      <a:ext cx="404196" cy="330728"/>
                      <a:chOff x="3574873" y="4631162"/>
                      <a:chExt cx="404196" cy="330728"/>
                    </a:xfrm>
                  </p:grpSpPr>
                  <p:sp>
                    <p:nvSpPr>
                      <p:cNvPr id="100" name="Oval 99">
                        <a:extLst>
                          <a:ext uri="{FF2B5EF4-FFF2-40B4-BE49-F238E27FC236}">
                            <a16:creationId xmlns:a16="http://schemas.microsoft.com/office/drawing/2014/main" id="{41F214D5-D276-4936-B1D7-3DFE1BB5FE84}"/>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1" name="Freeform: Shape 100">
                        <a:extLst>
                          <a:ext uri="{FF2B5EF4-FFF2-40B4-BE49-F238E27FC236}">
                            <a16:creationId xmlns:a16="http://schemas.microsoft.com/office/drawing/2014/main" id="{B8462A7B-C156-4D31-AD12-0A1115BBD23B}"/>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2" name="Oval 101">
                        <a:extLst>
                          <a:ext uri="{FF2B5EF4-FFF2-40B4-BE49-F238E27FC236}">
                            <a16:creationId xmlns:a16="http://schemas.microsoft.com/office/drawing/2014/main" id="{1D021D47-7C53-49FA-8D0E-2EECD70D6AC8}"/>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8" name="Group 87">
                      <a:extLst>
                        <a:ext uri="{FF2B5EF4-FFF2-40B4-BE49-F238E27FC236}">
                          <a16:creationId xmlns:a16="http://schemas.microsoft.com/office/drawing/2014/main" id="{10733FE7-3F20-40D5-BECA-96EEA3372116}"/>
                        </a:ext>
                      </a:extLst>
                    </p:cNvPr>
                    <p:cNvGrpSpPr/>
                    <p:nvPr/>
                  </p:nvGrpSpPr>
                  <p:grpSpPr>
                    <a:xfrm>
                      <a:off x="3959771" y="4637617"/>
                      <a:ext cx="404196" cy="330728"/>
                      <a:chOff x="3574873" y="4631162"/>
                      <a:chExt cx="404196" cy="330728"/>
                    </a:xfrm>
                  </p:grpSpPr>
                  <p:sp>
                    <p:nvSpPr>
                      <p:cNvPr id="97" name="Oval 96">
                        <a:extLst>
                          <a:ext uri="{FF2B5EF4-FFF2-40B4-BE49-F238E27FC236}">
                            <a16:creationId xmlns:a16="http://schemas.microsoft.com/office/drawing/2014/main" id="{4F16128E-DF03-4D73-BF92-B1DBAB165586}"/>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8" name="Freeform: Shape 97">
                        <a:extLst>
                          <a:ext uri="{FF2B5EF4-FFF2-40B4-BE49-F238E27FC236}">
                            <a16:creationId xmlns:a16="http://schemas.microsoft.com/office/drawing/2014/main" id="{100A4D57-FF6D-478E-BA78-E9462914DA45}"/>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9" name="Oval 98">
                        <a:extLst>
                          <a:ext uri="{FF2B5EF4-FFF2-40B4-BE49-F238E27FC236}">
                            <a16:creationId xmlns:a16="http://schemas.microsoft.com/office/drawing/2014/main" id="{F5C2C4E6-D03E-4CCA-80B7-F24810BDE5BE}"/>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9" name="Group 88">
                      <a:extLst>
                        <a:ext uri="{FF2B5EF4-FFF2-40B4-BE49-F238E27FC236}">
                          <a16:creationId xmlns:a16="http://schemas.microsoft.com/office/drawing/2014/main" id="{30FAB5C0-3597-4618-B17C-8C7FEF94BC63}"/>
                        </a:ext>
                      </a:extLst>
                    </p:cNvPr>
                    <p:cNvGrpSpPr/>
                    <p:nvPr/>
                  </p:nvGrpSpPr>
                  <p:grpSpPr>
                    <a:xfrm>
                      <a:off x="4344669" y="4644072"/>
                      <a:ext cx="404196" cy="330728"/>
                      <a:chOff x="3574873" y="4631162"/>
                      <a:chExt cx="404196" cy="330728"/>
                    </a:xfrm>
                  </p:grpSpPr>
                  <p:sp>
                    <p:nvSpPr>
                      <p:cNvPr id="94" name="Oval 93">
                        <a:extLst>
                          <a:ext uri="{FF2B5EF4-FFF2-40B4-BE49-F238E27FC236}">
                            <a16:creationId xmlns:a16="http://schemas.microsoft.com/office/drawing/2014/main" id="{B605613B-376D-49BE-B6D5-CBE3D6C4B287}"/>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5" name="Freeform: Shape 94">
                        <a:extLst>
                          <a:ext uri="{FF2B5EF4-FFF2-40B4-BE49-F238E27FC236}">
                            <a16:creationId xmlns:a16="http://schemas.microsoft.com/office/drawing/2014/main" id="{23A5AC26-FAAD-473F-B339-65BA9C34D144}"/>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6" name="Oval 95">
                        <a:extLst>
                          <a:ext uri="{FF2B5EF4-FFF2-40B4-BE49-F238E27FC236}">
                            <a16:creationId xmlns:a16="http://schemas.microsoft.com/office/drawing/2014/main" id="{5C24D238-945C-4189-B733-15ED7466DCC8}"/>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0" name="Group 89">
                      <a:extLst>
                        <a:ext uri="{FF2B5EF4-FFF2-40B4-BE49-F238E27FC236}">
                          <a16:creationId xmlns:a16="http://schemas.microsoft.com/office/drawing/2014/main" id="{1BFFF0D2-50E6-4B86-98F7-CFD5E2881924}"/>
                        </a:ext>
                      </a:extLst>
                    </p:cNvPr>
                    <p:cNvGrpSpPr/>
                    <p:nvPr/>
                  </p:nvGrpSpPr>
                  <p:grpSpPr>
                    <a:xfrm>
                      <a:off x="4729567" y="4650527"/>
                      <a:ext cx="404196" cy="330728"/>
                      <a:chOff x="3574873" y="4631162"/>
                      <a:chExt cx="404196" cy="330728"/>
                    </a:xfrm>
                  </p:grpSpPr>
                  <p:sp>
                    <p:nvSpPr>
                      <p:cNvPr id="91" name="Oval 90">
                        <a:extLst>
                          <a:ext uri="{FF2B5EF4-FFF2-40B4-BE49-F238E27FC236}">
                            <a16:creationId xmlns:a16="http://schemas.microsoft.com/office/drawing/2014/main" id="{18223C51-83E2-4D2F-8751-DDE39472CA0B}"/>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2" name="Freeform: Shape 91">
                        <a:extLst>
                          <a:ext uri="{FF2B5EF4-FFF2-40B4-BE49-F238E27FC236}">
                            <a16:creationId xmlns:a16="http://schemas.microsoft.com/office/drawing/2014/main" id="{6EE72F33-923C-4F1C-9540-7A8BBE4B7E42}"/>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3" name="Oval 92">
                        <a:extLst>
                          <a:ext uri="{FF2B5EF4-FFF2-40B4-BE49-F238E27FC236}">
                            <a16:creationId xmlns:a16="http://schemas.microsoft.com/office/drawing/2014/main" id="{92E977A9-7862-4800-8F2D-4F7041F00FBE}"/>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12" name="Rectangle: Rounded Corners 11">
              <a:extLst>
                <a:ext uri="{FF2B5EF4-FFF2-40B4-BE49-F238E27FC236}">
                  <a16:creationId xmlns:a16="http://schemas.microsoft.com/office/drawing/2014/main" id="{F7535C5C-3ACF-4CEF-8C19-98DCCB30CCE9}"/>
                </a:ext>
              </a:extLst>
            </p:cNvPr>
            <p:cNvSpPr/>
            <p:nvPr/>
          </p:nvSpPr>
          <p:spPr bwMode="auto">
            <a:xfrm>
              <a:off x="575619" y="3198112"/>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Algorithms</a:t>
              </a:r>
            </a:p>
          </p:txBody>
        </p:sp>
        <p:grpSp>
          <p:nvGrpSpPr>
            <p:cNvPr id="13" name="Group 12">
              <a:extLst>
                <a:ext uri="{FF2B5EF4-FFF2-40B4-BE49-F238E27FC236}">
                  <a16:creationId xmlns:a16="http://schemas.microsoft.com/office/drawing/2014/main" id="{74BE2F5D-EE59-4BCA-B737-82EC3CAE415D}"/>
                </a:ext>
              </a:extLst>
            </p:cNvPr>
            <p:cNvGrpSpPr/>
            <p:nvPr/>
          </p:nvGrpSpPr>
          <p:grpSpPr>
            <a:xfrm>
              <a:off x="274640" y="3179987"/>
              <a:ext cx="661334" cy="661334"/>
              <a:chOff x="1157681" y="982896"/>
              <a:chExt cx="963350" cy="963350"/>
            </a:xfrm>
          </p:grpSpPr>
          <p:sp>
            <p:nvSpPr>
              <p:cNvPr id="53" name="Oval 52">
                <a:extLst>
                  <a:ext uri="{FF2B5EF4-FFF2-40B4-BE49-F238E27FC236}">
                    <a16:creationId xmlns:a16="http://schemas.microsoft.com/office/drawing/2014/main" id="{60144FCD-C1FC-47CF-B6B2-84C7A00DEFE5}"/>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54" name="Group 53">
                <a:extLst>
                  <a:ext uri="{FF2B5EF4-FFF2-40B4-BE49-F238E27FC236}">
                    <a16:creationId xmlns:a16="http://schemas.microsoft.com/office/drawing/2014/main" id="{92AF115B-C7AB-49F4-ADDB-45C39E649518}"/>
                  </a:ext>
                </a:extLst>
              </p:cNvPr>
              <p:cNvGrpSpPr/>
              <p:nvPr/>
            </p:nvGrpSpPr>
            <p:grpSpPr>
              <a:xfrm>
                <a:off x="1398906" y="1163302"/>
                <a:ext cx="528579" cy="602537"/>
                <a:chOff x="7101061" y="2732316"/>
                <a:chExt cx="1042579" cy="1188456"/>
              </a:xfrm>
            </p:grpSpPr>
            <p:sp>
              <p:nvSpPr>
                <p:cNvPr id="55" name="Rectangle: Rounded Corners 54">
                  <a:extLst>
                    <a:ext uri="{FF2B5EF4-FFF2-40B4-BE49-F238E27FC236}">
                      <a16:creationId xmlns:a16="http://schemas.microsoft.com/office/drawing/2014/main" id="{B3D9A183-217F-401F-B463-12C9BEB6B388}"/>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56" name="Connector: Elbow 55">
                  <a:extLst>
                    <a:ext uri="{FF2B5EF4-FFF2-40B4-BE49-F238E27FC236}">
                      <a16:creationId xmlns:a16="http://schemas.microsoft.com/office/drawing/2014/main" id="{5CD23B35-7421-4319-B374-65645AF1A4C7}"/>
                    </a:ext>
                  </a:extLst>
                </p:cNvPr>
                <p:cNvCxnSpPr>
                  <a:cxnSpLocks/>
                  <a:stCxn id="55" idx="3"/>
                  <a:endCxn id="66"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B05130A-0CD7-4239-9234-8DB6181D1411}"/>
                    </a:ext>
                  </a:extLst>
                </p:cNvPr>
                <p:cNvCxnSpPr>
                  <a:cxnSpLocks/>
                  <a:stCxn id="58" idx="2"/>
                  <a:endCxn id="55"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F78440D-A515-459F-ACC8-16B64C15E723}"/>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9" name="Oval 58">
                  <a:extLst>
                    <a:ext uri="{FF2B5EF4-FFF2-40B4-BE49-F238E27FC236}">
                      <a16:creationId xmlns:a16="http://schemas.microsoft.com/office/drawing/2014/main" id="{71C282F0-7BFD-4C41-90C8-95B9DC6E2C3D}"/>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0" name="Oval 59">
                  <a:extLst>
                    <a:ext uri="{FF2B5EF4-FFF2-40B4-BE49-F238E27FC236}">
                      <a16:creationId xmlns:a16="http://schemas.microsoft.com/office/drawing/2014/main" id="{394BF568-5737-451E-A6C5-B3761713D7DC}"/>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61" name="Straight Connector 60">
                  <a:extLst>
                    <a:ext uri="{FF2B5EF4-FFF2-40B4-BE49-F238E27FC236}">
                      <a16:creationId xmlns:a16="http://schemas.microsoft.com/office/drawing/2014/main" id="{6829B44D-CE4F-4980-91EC-51635D249026}"/>
                    </a:ext>
                  </a:extLst>
                </p:cNvPr>
                <p:cNvCxnSpPr>
                  <a:cxnSpLocks/>
                  <a:stCxn id="59" idx="6"/>
                  <a:endCxn id="60"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0B70656-35A8-42B2-B3CA-6104B4FF5255}"/>
                    </a:ext>
                  </a:extLst>
                </p:cNvPr>
                <p:cNvCxnSpPr>
                  <a:cxnSpLocks/>
                  <a:stCxn id="58" idx="6"/>
                  <a:endCxn id="59"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2D7CD65-4C32-45D0-92BB-343D34732554}"/>
                    </a:ext>
                  </a:extLst>
                </p:cNvPr>
                <p:cNvGrpSpPr/>
                <p:nvPr/>
              </p:nvGrpSpPr>
              <p:grpSpPr>
                <a:xfrm>
                  <a:off x="7184783" y="3560055"/>
                  <a:ext cx="940003" cy="360717"/>
                  <a:chOff x="7166145" y="3874100"/>
                  <a:chExt cx="1308060" cy="501955"/>
                </a:xfrm>
              </p:grpSpPr>
              <p:cxnSp>
                <p:nvCxnSpPr>
                  <p:cNvPr id="64" name="Straight Connector 63">
                    <a:extLst>
                      <a:ext uri="{FF2B5EF4-FFF2-40B4-BE49-F238E27FC236}">
                        <a16:creationId xmlns:a16="http://schemas.microsoft.com/office/drawing/2014/main" id="{62D34857-F602-4E91-B687-8BFCE4F64294}"/>
                      </a:ext>
                    </a:extLst>
                  </p:cNvPr>
                  <p:cNvCxnSpPr>
                    <a:cxnSpLocks/>
                    <a:stCxn id="71" idx="3"/>
                    <a:endCxn id="76"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1E78102-3D86-4116-A85E-4D44DF94E871}"/>
                      </a:ext>
                    </a:extLst>
                  </p:cNvPr>
                  <p:cNvCxnSpPr>
                    <a:cxnSpLocks/>
                    <a:stCxn id="66" idx="3"/>
                    <a:endCxn id="71"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56C738C-8585-4A85-8441-4705BA4FDF3A}"/>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7" name="Rectangle: Rounded Corners 66">
                    <a:extLst>
                      <a:ext uri="{FF2B5EF4-FFF2-40B4-BE49-F238E27FC236}">
                        <a16:creationId xmlns:a16="http://schemas.microsoft.com/office/drawing/2014/main" id="{BB56D88C-CA23-4CFB-842D-4FD0AC6DC372}"/>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8" name="Rectangle: Rounded Corners 67">
                    <a:extLst>
                      <a:ext uri="{FF2B5EF4-FFF2-40B4-BE49-F238E27FC236}">
                        <a16:creationId xmlns:a16="http://schemas.microsoft.com/office/drawing/2014/main" id="{376CDDEE-04DA-45A2-9366-2D20423133D8}"/>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 name="Rectangle: Rounded Corners 68">
                    <a:extLst>
                      <a:ext uri="{FF2B5EF4-FFF2-40B4-BE49-F238E27FC236}">
                        <a16:creationId xmlns:a16="http://schemas.microsoft.com/office/drawing/2014/main" id="{DBB5C82D-F0EF-4E94-BDD1-21AD055F994F}"/>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0" name="Right Triangle 69">
                    <a:extLst>
                      <a:ext uri="{FF2B5EF4-FFF2-40B4-BE49-F238E27FC236}">
                        <a16:creationId xmlns:a16="http://schemas.microsoft.com/office/drawing/2014/main" id="{907C2A9C-080D-469C-9CED-05AE0B64CAC9}"/>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1" name="Rectangle 70">
                    <a:extLst>
                      <a:ext uri="{FF2B5EF4-FFF2-40B4-BE49-F238E27FC236}">
                        <a16:creationId xmlns:a16="http://schemas.microsoft.com/office/drawing/2014/main" id="{C19D4E50-5942-40ED-9ADD-33FEB72AFB0C}"/>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 name="Rectangle: Rounded Corners 71">
                    <a:extLst>
                      <a:ext uri="{FF2B5EF4-FFF2-40B4-BE49-F238E27FC236}">
                        <a16:creationId xmlns:a16="http://schemas.microsoft.com/office/drawing/2014/main" id="{126C1A7A-D02F-434B-9575-DA0CC62888A2}"/>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3" name="Rectangle: Rounded Corners 72">
                    <a:extLst>
                      <a:ext uri="{FF2B5EF4-FFF2-40B4-BE49-F238E27FC236}">
                        <a16:creationId xmlns:a16="http://schemas.microsoft.com/office/drawing/2014/main" id="{DB341502-C28F-4B29-AAC4-A160CC13E534}"/>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 name="Rectangle: Rounded Corners 73">
                    <a:extLst>
                      <a:ext uri="{FF2B5EF4-FFF2-40B4-BE49-F238E27FC236}">
                        <a16:creationId xmlns:a16="http://schemas.microsoft.com/office/drawing/2014/main" id="{B10900ED-9CAB-4E28-9734-12BA45893AB3}"/>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 name="Right Triangle 74">
                    <a:extLst>
                      <a:ext uri="{FF2B5EF4-FFF2-40B4-BE49-F238E27FC236}">
                        <a16:creationId xmlns:a16="http://schemas.microsoft.com/office/drawing/2014/main" id="{9B388033-9492-4666-8FE7-82F13A6BAE25}"/>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 name="Rectangle 75">
                    <a:extLst>
                      <a:ext uri="{FF2B5EF4-FFF2-40B4-BE49-F238E27FC236}">
                        <a16:creationId xmlns:a16="http://schemas.microsoft.com/office/drawing/2014/main" id="{7554A040-677B-41C5-AAAD-646EFA201F51}"/>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 name="Rectangle: Rounded Corners 76">
                    <a:extLst>
                      <a:ext uri="{FF2B5EF4-FFF2-40B4-BE49-F238E27FC236}">
                        <a16:creationId xmlns:a16="http://schemas.microsoft.com/office/drawing/2014/main" id="{E7BF0E52-A8DC-400D-9CCB-C3ABC030DC43}"/>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8" name="Rectangle: Rounded Corners 77">
                    <a:extLst>
                      <a:ext uri="{FF2B5EF4-FFF2-40B4-BE49-F238E27FC236}">
                        <a16:creationId xmlns:a16="http://schemas.microsoft.com/office/drawing/2014/main" id="{D0A7B7D1-E72A-4673-A472-DF195FCDCD20}"/>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 name="Rectangle: Rounded Corners 78">
                    <a:extLst>
                      <a:ext uri="{FF2B5EF4-FFF2-40B4-BE49-F238E27FC236}">
                        <a16:creationId xmlns:a16="http://schemas.microsoft.com/office/drawing/2014/main" id="{2A75F138-0962-4F1C-8578-A16E1E0342CB}"/>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 name="Right Triangle 79">
                    <a:extLst>
                      <a:ext uri="{FF2B5EF4-FFF2-40B4-BE49-F238E27FC236}">
                        <a16:creationId xmlns:a16="http://schemas.microsoft.com/office/drawing/2014/main" id="{53586B90-67AE-442B-9401-E9AD219374AB}"/>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4" name="Rectangle: Rounded Corners 13">
              <a:extLst>
                <a:ext uri="{FF2B5EF4-FFF2-40B4-BE49-F238E27FC236}">
                  <a16:creationId xmlns:a16="http://schemas.microsoft.com/office/drawing/2014/main" id="{7DA24386-819F-4068-8BE6-D8639BF1F9A3}"/>
                </a:ext>
              </a:extLst>
            </p:cNvPr>
            <p:cNvSpPr/>
            <p:nvPr/>
          </p:nvSpPr>
          <p:spPr bwMode="auto">
            <a:xfrm>
              <a:off x="575619" y="4042983"/>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Data Sources</a:t>
              </a:r>
            </a:p>
          </p:txBody>
        </p:sp>
        <p:grpSp>
          <p:nvGrpSpPr>
            <p:cNvPr id="15" name="Group 14">
              <a:extLst>
                <a:ext uri="{FF2B5EF4-FFF2-40B4-BE49-F238E27FC236}">
                  <a16:creationId xmlns:a16="http://schemas.microsoft.com/office/drawing/2014/main" id="{7B874C20-BA49-4FA0-806B-26776650B6F9}"/>
                </a:ext>
              </a:extLst>
            </p:cNvPr>
            <p:cNvGrpSpPr/>
            <p:nvPr/>
          </p:nvGrpSpPr>
          <p:grpSpPr>
            <a:xfrm>
              <a:off x="274640" y="4028971"/>
              <a:ext cx="661335" cy="661334"/>
              <a:chOff x="6956981" y="588339"/>
              <a:chExt cx="963350" cy="963350"/>
            </a:xfrm>
          </p:grpSpPr>
          <p:sp>
            <p:nvSpPr>
              <p:cNvPr id="33" name="Oval 32">
                <a:extLst>
                  <a:ext uri="{FF2B5EF4-FFF2-40B4-BE49-F238E27FC236}">
                    <a16:creationId xmlns:a16="http://schemas.microsoft.com/office/drawing/2014/main" id="{6A8A9BAE-0F78-4A93-BC85-0F32EAE1F586}"/>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 name="Flowchart: Magnetic Disk 33">
                <a:extLst>
                  <a:ext uri="{FF2B5EF4-FFF2-40B4-BE49-F238E27FC236}">
                    <a16:creationId xmlns:a16="http://schemas.microsoft.com/office/drawing/2014/main" id="{49633D0A-FBC4-48C0-8928-85379F0F8BD7}"/>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5" name="Group 34">
                <a:extLst>
                  <a:ext uri="{FF2B5EF4-FFF2-40B4-BE49-F238E27FC236}">
                    <a16:creationId xmlns:a16="http://schemas.microsoft.com/office/drawing/2014/main" id="{2ED4ECB0-F19E-4CCF-B8FF-ADA8F7232057}"/>
                  </a:ext>
                </a:extLst>
              </p:cNvPr>
              <p:cNvGrpSpPr/>
              <p:nvPr/>
            </p:nvGrpSpPr>
            <p:grpSpPr>
              <a:xfrm>
                <a:off x="7166425" y="1100362"/>
                <a:ext cx="626190" cy="240293"/>
                <a:chOff x="7166145" y="3874100"/>
                <a:chExt cx="1308060" cy="501955"/>
              </a:xfrm>
            </p:grpSpPr>
            <p:cxnSp>
              <p:nvCxnSpPr>
                <p:cNvPr id="36" name="Straight Connector 35">
                  <a:extLst>
                    <a:ext uri="{FF2B5EF4-FFF2-40B4-BE49-F238E27FC236}">
                      <a16:creationId xmlns:a16="http://schemas.microsoft.com/office/drawing/2014/main" id="{ED7CDACA-9F4D-4824-849F-220B2D6715D0}"/>
                    </a:ext>
                  </a:extLst>
                </p:cNvPr>
                <p:cNvCxnSpPr>
                  <a:cxnSpLocks/>
                  <a:stCxn id="43" idx="3"/>
                  <a:endCxn id="48"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99BFE2-8B06-453E-AFEF-72748A30CCE9}"/>
                    </a:ext>
                  </a:extLst>
                </p:cNvPr>
                <p:cNvCxnSpPr>
                  <a:cxnSpLocks/>
                  <a:stCxn id="38" idx="3"/>
                  <a:endCxn id="43"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8E3D28F-5F37-4C82-8B5A-3A264C87E705}"/>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9" name="Rectangle: Rounded Corners 38">
                  <a:extLst>
                    <a:ext uri="{FF2B5EF4-FFF2-40B4-BE49-F238E27FC236}">
                      <a16:creationId xmlns:a16="http://schemas.microsoft.com/office/drawing/2014/main" id="{FF752466-A831-49CB-98F0-A7D5790BBEBE}"/>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0" name="Rectangle: Rounded Corners 39">
                  <a:extLst>
                    <a:ext uri="{FF2B5EF4-FFF2-40B4-BE49-F238E27FC236}">
                      <a16:creationId xmlns:a16="http://schemas.microsoft.com/office/drawing/2014/main" id="{52B62830-FF42-424B-A553-1B6ED49868AA}"/>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1" name="Rectangle: Rounded Corners 40">
                  <a:extLst>
                    <a:ext uri="{FF2B5EF4-FFF2-40B4-BE49-F238E27FC236}">
                      <a16:creationId xmlns:a16="http://schemas.microsoft.com/office/drawing/2014/main" id="{72D06AF4-1AB3-4F30-B360-A9BD0004FDCF}"/>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2" name="Right Triangle 41">
                  <a:extLst>
                    <a:ext uri="{FF2B5EF4-FFF2-40B4-BE49-F238E27FC236}">
                      <a16:creationId xmlns:a16="http://schemas.microsoft.com/office/drawing/2014/main" id="{C635712E-5E50-4843-820E-7C945FEDCC04}"/>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3" name="Rectangle 42">
                  <a:extLst>
                    <a:ext uri="{FF2B5EF4-FFF2-40B4-BE49-F238E27FC236}">
                      <a16:creationId xmlns:a16="http://schemas.microsoft.com/office/drawing/2014/main" id="{B48A8493-8466-41E9-A36A-39CC6D940AFD}"/>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4" name="Rectangle: Rounded Corners 43">
                  <a:extLst>
                    <a:ext uri="{FF2B5EF4-FFF2-40B4-BE49-F238E27FC236}">
                      <a16:creationId xmlns:a16="http://schemas.microsoft.com/office/drawing/2014/main" id="{38127ADA-3316-459C-A34D-9C89B36D227F}"/>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5" name="Rectangle: Rounded Corners 44">
                  <a:extLst>
                    <a:ext uri="{FF2B5EF4-FFF2-40B4-BE49-F238E27FC236}">
                      <a16:creationId xmlns:a16="http://schemas.microsoft.com/office/drawing/2014/main" id="{09C8BBC6-6D72-4D3C-9C23-00594931BF5B}"/>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6" name="Rectangle: Rounded Corners 45">
                  <a:extLst>
                    <a:ext uri="{FF2B5EF4-FFF2-40B4-BE49-F238E27FC236}">
                      <a16:creationId xmlns:a16="http://schemas.microsoft.com/office/drawing/2014/main" id="{C2A9747F-AB7A-4D8D-A102-0CFDC00D62B8}"/>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7" name="Right Triangle 46">
                  <a:extLst>
                    <a:ext uri="{FF2B5EF4-FFF2-40B4-BE49-F238E27FC236}">
                      <a16:creationId xmlns:a16="http://schemas.microsoft.com/office/drawing/2014/main" id="{B5EE99A5-43D2-47FE-886D-DE21DE11C167}"/>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8" name="Rectangle 47">
                  <a:extLst>
                    <a:ext uri="{FF2B5EF4-FFF2-40B4-BE49-F238E27FC236}">
                      <a16:creationId xmlns:a16="http://schemas.microsoft.com/office/drawing/2014/main" id="{ADF08AAA-1829-4B95-B6F8-09CC23F8CF07}"/>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9" name="Rectangle: Rounded Corners 48">
                  <a:extLst>
                    <a:ext uri="{FF2B5EF4-FFF2-40B4-BE49-F238E27FC236}">
                      <a16:creationId xmlns:a16="http://schemas.microsoft.com/office/drawing/2014/main" id="{E4B237C8-1A47-4C65-AF2C-F36350B92BDB}"/>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0" name="Rectangle: Rounded Corners 49">
                  <a:extLst>
                    <a:ext uri="{FF2B5EF4-FFF2-40B4-BE49-F238E27FC236}">
                      <a16:creationId xmlns:a16="http://schemas.microsoft.com/office/drawing/2014/main" id="{838854A2-8F0C-45EE-A315-1944BACE58B0}"/>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1" name="Rectangle: Rounded Corners 50">
                  <a:extLst>
                    <a:ext uri="{FF2B5EF4-FFF2-40B4-BE49-F238E27FC236}">
                      <a16:creationId xmlns:a16="http://schemas.microsoft.com/office/drawing/2014/main" id="{540E6A32-5D3D-461B-B248-5D041811BA83}"/>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2" name="Right Triangle 51">
                  <a:extLst>
                    <a:ext uri="{FF2B5EF4-FFF2-40B4-BE49-F238E27FC236}">
                      <a16:creationId xmlns:a16="http://schemas.microsoft.com/office/drawing/2014/main" id="{E8186FF9-A3E1-476A-945F-4CDB842B2D88}"/>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sp>
          <p:nvSpPr>
            <p:cNvPr id="16" name="Rectangle: Rounded Corners 15">
              <a:extLst>
                <a:ext uri="{FF2B5EF4-FFF2-40B4-BE49-F238E27FC236}">
                  <a16:creationId xmlns:a16="http://schemas.microsoft.com/office/drawing/2014/main" id="{E2CFFCE7-4A5D-443B-AA59-63D4795A33BB}"/>
                </a:ext>
              </a:extLst>
            </p:cNvPr>
            <p:cNvSpPr/>
            <p:nvPr/>
          </p:nvSpPr>
          <p:spPr bwMode="auto">
            <a:xfrm>
              <a:off x="5779565" y="1499386"/>
              <a:ext cx="594360" cy="4039902"/>
            </a:xfrm>
            <a:prstGeom prst="roundRect">
              <a:avLst>
                <a:gd name="adj" fmla="val 7029"/>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    Operationalization</a:t>
              </a:r>
            </a:p>
          </p:txBody>
        </p:sp>
        <p:grpSp>
          <p:nvGrpSpPr>
            <p:cNvPr id="17" name="Group 16">
              <a:extLst>
                <a:ext uri="{FF2B5EF4-FFF2-40B4-BE49-F238E27FC236}">
                  <a16:creationId xmlns:a16="http://schemas.microsoft.com/office/drawing/2014/main" id="{0BFFA03D-7A18-4CA1-B17E-AE8C8CBB4BC4}"/>
                </a:ext>
              </a:extLst>
            </p:cNvPr>
            <p:cNvGrpSpPr/>
            <p:nvPr/>
          </p:nvGrpSpPr>
          <p:grpSpPr>
            <a:xfrm>
              <a:off x="5740714" y="1317857"/>
              <a:ext cx="661334" cy="661334"/>
              <a:chOff x="1224981" y="5526425"/>
              <a:chExt cx="963350" cy="963350"/>
            </a:xfrm>
          </p:grpSpPr>
          <p:sp>
            <p:nvSpPr>
              <p:cNvPr id="18" name="Oval 17">
                <a:extLst>
                  <a:ext uri="{FF2B5EF4-FFF2-40B4-BE49-F238E27FC236}">
                    <a16:creationId xmlns:a16="http://schemas.microsoft.com/office/drawing/2014/main" id="{7973CE00-1789-43E8-BD3E-ADA9E6AD7DB0}"/>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9" name="Group 18">
                <a:extLst>
                  <a:ext uri="{FF2B5EF4-FFF2-40B4-BE49-F238E27FC236}">
                    <a16:creationId xmlns:a16="http://schemas.microsoft.com/office/drawing/2014/main" id="{A926BFA7-982E-47B6-83CC-7C0DF5907F55}"/>
                  </a:ext>
                </a:extLst>
              </p:cNvPr>
              <p:cNvGrpSpPr/>
              <p:nvPr/>
            </p:nvGrpSpPr>
            <p:grpSpPr>
              <a:xfrm>
                <a:off x="1342833" y="5745989"/>
                <a:ext cx="699768" cy="487204"/>
                <a:chOff x="4736543" y="4108463"/>
                <a:chExt cx="1896626" cy="1320500"/>
              </a:xfrm>
            </p:grpSpPr>
            <p:grpSp>
              <p:nvGrpSpPr>
                <p:cNvPr id="20" name="Group 19">
                  <a:extLst>
                    <a:ext uri="{FF2B5EF4-FFF2-40B4-BE49-F238E27FC236}">
                      <a16:creationId xmlns:a16="http://schemas.microsoft.com/office/drawing/2014/main" id="{9B906011-0302-4EE4-A696-1B7E4FC7C344}"/>
                    </a:ext>
                  </a:extLst>
                </p:cNvPr>
                <p:cNvGrpSpPr/>
                <p:nvPr/>
              </p:nvGrpSpPr>
              <p:grpSpPr>
                <a:xfrm>
                  <a:off x="5765903" y="4595667"/>
                  <a:ext cx="867266" cy="833296"/>
                  <a:chOff x="5722070" y="2007909"/>
                  <a:chExt cx="867266" cy="833296"/>
                </a:xfrm>
              </p:grpSpPr>
              <p:sp>
                <p:nvSpPr>
                  <p:cNvPr id="28" name="Rectangle: Rounded Corners 27">
                    <a:extLst>
                      <a:ext uri="{FF2B5EF4-FFF2-40B4-BE49-F238E27FC236}">
                        <a16:creationId xmlns:a16="http://schemas.microsoft.com/office/drawing/2014/main" id="{9BCA15FB-C0B2-4CAE-9209-F7956A483A31}"/>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9" name="Group 28">
                    <a:extLst>
                      <a:ext uri="{FF2B5EF4-FFF2-40B4-BE49-F238E27FC236}">
                        <a16:creationId xmlns:a16="http://schemas.microsoft.com/office/drawing/2014/main" id="{24DCC4EA-A06B-4294-BDB7-1E0752D470B7}"/>
                      </a:ext>
                    </a:extLst>
                  </p:cNvPr>
                  <p:cNvGrpSpPr/>
                  <p:nvPr/>
                </p:nvGrpSpPr>
                <p:grpSpPr>
                  <a:xfrm>
                    <a:off x="5920031" y="2114027"/>
                    <a:ext cx="458528" cy="651423"/>
                    <a:chOff x="5920031" y="2114027"/>
                    <a:chExt cx="458528" cy="651423"/>
                  </a:xfrm>
                </p:grpSpPr>
                <p:sp>
                  <p:nvSpPr>
                    <p:cNvPr id="30" name="Rectangle: Top Corners Rounded 29">
                      <a:extLst>
                        <a:ext uri="{FF2B5EF4-FFF2-40B4-BE49-F238E27FC236}">
                          <a16:creationId xmlns:a16="http://schemas.microsoft.com/office/drawing/2014/main" id="{285AA3C3-A5AD-4AEB-AB9D-CD0651F6494F}"/>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1" name="Rectangle: Rounded Corners 30">
                      <a:extLst>
                        <a:ext uri="{FF2B5EF4-FFF2-40B4-BE49-F238E27FC236}">
                          <a16:creationId xmlns:a16="http://schemas.microsoft.com/office/drawing/2014/main" id="{1FD7A44F-30B2-4BD1-8067-65DDBD050243}"/>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2" name="Rectangle: Rounded Corners 31">
                      <a:extLst>
                        <a:ext uri="{FF2B5EF4-FFF2-40B4-BE49-F238E27FC236}">
                          <a16:creationId xmlns:a16="http://schemas.microsoft.com/office/drawing/2014/main" id="{EA9A8232-808C-4C14-A2FC-53C63A53DB03}"/>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21" name="Group 20">
                  <a:extLst>
                    <a:ext uri="{FF2B5EF4-FFF2-40B4-BE49-F238E27FC236}">
                      <a16:creationId xmlns:a16="http://schemas.microsoft.com/office/drawing/2014/main" id="{19834B18-402B-49F4-A0F1-3E4D9A918221}"/>
                    </a:ext>
                  </a:extLst>
                </p:cNvPr>
                <p:cNvGrpSpPr/>
                <p:nvPr/>
              </p:nvGrpSpPr>
              <p:grpSpPr>
                <a:xfrm>
                  <a:off x="4736543" y="4108463"/>
                  <a:ext cx="1318470" cy="833296"/>
                  <a:chOff x="4736543" y="4108463"/>
                  <a:chExt cx="1318470" cy="833296"/>
                </a:xfrm>
              </p:grpSpPr>
              <p:sp>
                <p:nvSpPr>
                  <p:cNvPr id="22" name="Rectangle 21">
                    <a:extLst>
                      <a:ext uri="{FF2B5EF4-FFF2-40B4-BE49-F238E27FC236}">
                        <a16:creationId xmlns:a16="http://schemas.microsoft.com/office/drawing/2014/main" id="{D2D68513-4E25-497B-BAFE-083A23A38F22}"/>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3" name="Group 22">
                    <a:extLst>
                      <a:ext uri="{FF2B5EF4-FFF2-40B4-BE49-F238E27FC236}">
                        <a16:creationId xmlns:a16="http://schemas.microsoft.com/office/drawing/2014/main" id="{F5E0F56A-51D6-43CF-A705-4B42DFECDE40}"/>
                      </a:ext>
                    </a:extLst>
                  </p:cNvPr>
                  <p:cNvGrpSpPr/>
                  <p:nvPr/>
                </p:nvGrpSpPr>
                <p:grpSpPr>
                  <a:xfrm>
                    <a:off x="4977341" y="4108463"/>
                    <a:ext cx="1077672" cy="833296"/>
                    <a:chOff x="4967226" y="511066"/>
                    <a:chExt cx="952804" cy="661867"/>
                  </a:xfrm>
                </p:grpSpPr>
                <p:sp>
                  <p:nvSpPr>
                    <p:cNvPr id="25" name="Rectangle: Rounded Corners 24">
                      <a:extLst>
                        <a:ext uri="{FF2B5EF4-FFF2-40B4-BE49-F238E27FC236}">
                          <a16:creationId xmlns:a16="http://schemas.microsoft.com/office/drawing/2014/main" id="{CA3E3642-6D9C-48CB-A45D-2330E746BDF8}"/>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 name="Rectangle: Rounded Corners 25">
                      <a:extLst>
                        <a:ext uri="{FF2B5EF4-FFF2-40B4-BE49-F238E27FC236}">
                          <a16:creationId xmlns:a16="http://schemas.microsoft.com/office/drawing/2014/main" id="{55E50AD6-9250-4BF7-A2B2-CC8FCC5E4C22}"/>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7" name="Rectangle: Top Corners Snipped 26">
                      <a:extLst>
                        <a:ext uri="{FF2B5EF4-FFF2-40B4-BE49-F238E27FC236}">
                          <a16:creationId xmlns:a16="http://schemas.microsoft.com/office/drawing/2014/main" id="{38F733EA-30F7-4EFF-926F-0727D2E4B239}"/>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24" name="Oval 23">
                    <a:extLst>
                      <a:ext uri="{FF2B5EF4-FFF2-40B4-BE49-F238E27FC236}">
                        <a16:creationId xmlns:a16="http://schemas.microsoft.com/office/drawing/2014/main" id="{83C07439-C869-4D14-A69B-EC53FE5801D6}"/>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nvGrpSpPr>
          <p:cNvPr id="214" name="Group 213">
            <a:extLst>
              <a:ext uri="{FF2B5EF4-FFF2-40B4-BE49-F238E27FC236}">
                <a16:creationId xmlns:a16="http://schemas.microsoft.com/office/drawing/2014/main" id="{714DA427-8F7F-48AE-933C-38D48F3DF6FD}"/>
              </a:ext>
            </a:extLst>
          </p:cNvPr>
          <p:cNvGrpSpPr/>
          <p:nvPr/>
        </p:nvGrpSpPr>
        <p:grpSpPr>
          <a:xfrm>
            <a:off x="7086720" y="1480590"/>
            <a:ext cx="1901444" cy="5339365"/>
            <a:chOff x="6557282" y="1624225"/>
            <a:chExt cx="1901444" cy="5339365"/>
          </a:xfrm>
        </p:grpSpPr>
        <p:grpSp>
          <p:nvGrpSpPr>
            <p:cNvPr id="213" name="Group 212">
              <a:extLst>
                <a:ext uri="{FF2B5EF4-FFF2-40B4-BE49-F238E27FC236}">
                  <a16:creationId xmlns:a16="http://schemas.microsoft.com/office/drawing/2014/main" id="{21D8894C-614C-4928-8578-F28398280D10}"/>
                </a:ext>
              </a:extLst>
            </p:cNvPr>
            <p:cNvGrpSpPr/>
            <p:nvPr/>
          </p:nvGrpSpPr>
          <p:grpSpPr>
            <a:xfrm>
              <a:off x="6557282" y="1624225"/>
              <a:ext cx="1901444" cy="5339365"/>
              <a:chOff x="6745195" y="1624225"/>
              <a:chExt cx="1901444" cy="5339365"/>
            </a:xfrm>
          </p:grpSpPr>
          <p:sp>
            <p:nvSpPr>
              <p:cNvPr id="186" name="Rectangle: Rounded Corners 185">
                <a:extLst>
                  <a:ext uri="{FF2B5EF4-FFF2-40B4-BE49-F238E27FC236}">
                    <a16:creationId xmlns:a16="http://schemas.microsoft.com/office/drawing/2014/main" id="{A22A35E8-853B-4AB4-9F52-74E08DAFB723}"/>
                  </a:ext>
                </a:extLst>
              </p:cNvPr>
              <p:cNvSpPr/>
              <p:nvPr/>
            </p:nvSpPr>
            <p:spPr bwMode="auto">
              <a:xfrm>
                <a:off x="6745195" y="1782603"/>
                <a:ext cx="1533628" cy="5180987"/>
              </a:xfrm>
              <a:prstGeom prst="roundRect">
                <a:avLst>
                  <a:gd name="adj" fmla="val 7029"/>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192">
                <a:extLst>
                  <a:ext uri="{FF2B5EF4-FFF2-40B4-BE49-F238E27FC236}">
                    <a16:creationId xmlns:a16="http://schemas.microsoft.com/office/drawing/2014/main" id="{E80C6EFE-F6CD-4DDA-BB7E-FDAC957DB973}"/>
                  </a:ext>
                </a:extLst>
              </p:cNvPr>
              <p:cNvGrpSpPr/>
              <p:nvPr/>
            </p:nvGrpSpPr>
            <p:grpSpPr>
              <a:xfrm>
                <a:off x="7985305" y="1624225"/>
                <a:ext cx="661334" cy="661334"/>
                <a:chOff x="1224981" y="5526425"/>
                <a:chExt cx="963350" cy="963350"/>
              </a:xfrm>
            </p:grpSpPr>
            <p:sp>
              <p:nvSpPr>
                <p:cNvPr id="194" name="Oval 193">
                  <a:extLst>
                    <a:ext uri="{FF2B5EF4-FFF2-40B4-BE49-F238E27FC236}">
                      <a16:creationId xmlns:a16="http://schemas.microsoft.com/office/drawing/2014/main" id="{0490CC32-E1CC-42CE-AD46-ECF7B5F05B96}"/>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195" name="Group 194">
                  <a:extLst>
                    <a:ext uri="{FF2B5EF4-FFF2-40B4-BE49-F238E27FC236}">
                      <a16:creationId xmlns:a16="http://schemas.microsoft.com/office/drawing/2014/main" id="{B5014B0E-7798-4AB9-B808-1707A9F5CBCC}"/>
                    </a:ext>
                  </a:extLst>
                </p:cNvPr>
                <p:cNvGrpSpPr/>
                <p:nvPr/>
              </p:nvGrpSpPr>
              <p:grpSpPr>
                <a:xfrm>
                  <a:off x="1342833" y="5745989"/>
                  <a:ext cx="699768" cy="487204"/>
                  <a:chOff x="4736543" y="4108463"/>
                  <a:chExt cx="1896626" cy="1320500"/>
                </a:xfrm>
              </p:grpSpPr>
              <p:grpSp>
                <p:nvGrpSpPr>
                  <p:cNvPr id="196" name="Group 195">
                    <a:extLst>
                      <a:ext uri="{FF2B5EF4-FFF2-40B4-BE49-F238E27FC236}">
                        <a16:creationId xmlns:a16="http://schemas.microsoft.com/office/drawing/2014/main" id="{4A59945C-66A0-4F57-98B6-EEB88824C18F}"/>
                      </a:ext>
                    </a:extLst>
                  </p:cNvPr>
                  <p:cNvGrpSpPr/>
                  <p:nvPr/>
                </p:nvGrpSpPr>
                <p:grpSpPr>
                  <a:xfrm>
                    <a:off x="5765903" y="4595667"/>
                    <a:ext cx="867266" cy="833296"/>
                    <a:chOff x="5722070" y="2007909"/>
                    <a:chExt cx="867266" cy="833296"/>
                  </a:xfrm>
                </p:grpSpPr>
                <p:sp>
                  <p:nvSpPr>
                    <p:cNvPr id="204" name="Rectangle: Rounded Corners 203">
                      <a:extLst>
                        <a:ext uri="{FF2B5EF4-FFF2-40B4-BE49-F238E27FC236}">
                          <a16:creationId xmlns:a16="http://schemas.microsoft.com/office/drawing/2014/main" id="{D3A653F6-AF09-4EFE-BE28-980CE75DC3BC}"/>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205" name="Group 204">
                      <a:extLst>
                        <a:ext uri="{FF2B5EF4-FFF2-40B4-BE49-F238E27FC236}">
                          <a16:creationId xmlns:a16="http://schemas.microsoft.com/office/drawing/2014/main" id="{2629F6C7-958A-4655-A4BA-1FA139E0B162}"/>
                        </a:ext>
                      </a:extLst>
                    </p:cNvPr>
                    <p:cNvGrpSpPr/>
                    <p:nvPr/>
                  </p:nvGrpSpPr>
                  <p:grpSpPr>
                    <a:xfrm>
                      <a:off x="5920031" y="2114027"/>
                      <a:ext cx="458528" cy="651423"/>
                      <a:chOff x="5920031" y="2114027"/>
                      <a:chExt cx="458528" cy="651423"/>
                    </a:xfrm>
                  </p:grpSpPr>
                  <p:sp>
                    <p:nvSpPr>
                      <p:cNvPr id="206" name="Rectangle: Top Corners Rounded 205">
                        <a:extLst>
                          <a:ext uri="{FF2B5EF4-FFF2-40B4-BE49-F238E27FC236}">
                            <a16:creationId xmlns:a16="http://schemas.microsoft.com/office/drawing/2014/main" id="{36CC8BDC-B89A-491D-BAA5-040E0D50572D}"/>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7" name="Rectangle: Rounded Corners 206">
                        <a:extLst>
                          <a:ext uri="{FF2B5EF4-FFF2-40B4-BE49-F238E27FC236}">
                            <a16:creationId xmlns:a16="http://schemas.microsoft.com/office/drawing/2014/main" id="{B314254F-C6CD-44D7-A359-93141E4CDB10}"/>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8" name="Rectangle: Rounded Corners 207">
                        <a:extLst>
                          <a:ext uri="{FF2B5EF4-FFF2-40B4-BE49-F238E27FC236}">
                            <a16:creationId xmlns:a16="http://schemas.microsoft.com/office/drawing/2014/main" id="{E65D17E0-AA9F-41E7-BA9C-8F44C6BAA25A}"/>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nvGrpSpPr>
                  <p:cNvPr id="197" name="Group 196">
                    <a:extLst>
                      <a:ext uri="{FF2B5EF4-FFF2-40B4-BE49-F238E27FC236}">
                        <a16:creationId xmlns:a16="http://schemas.microsoft.com/office/drawing/2014/main" id="{560C63D0-732F-42DA-98BB-B931A599C07F}"/>
                      </a:ext>
                    </a:extLst>
                  </p:cNvPr>
                  <p:cNvGrpSpPr/>
                  <p:nvPr/>
                </p:nvGrpSpPr>
                <p:grpSpPr>
                  <a:xfrm>
                    <a:off x="4736543" y="4108463"/>
                    <a:ext cx="1318470" cy="833296"/>
                    <a:chOff x="4736543" y="4108463"/>
                    <a:chExt cx="1318470" cy="833296"/>
                  </a:xfrm>
                </p:grpSpPr>
                <p:sp>
                  <p:nvSpPr>
                    <p:cNvPr id="198" name="Rectangle 197">
                      <a:extLst>
                        <a:ext uri="{FF2B5EF4-FFF2-40B4-BE49-F238E27FC236}">
                          <a16:creationId xmlns:a16="http://schemas.microsoft.com/office/drawing/2014/main" id="{01656960-169E-4903-8B0F-FC4BBCE18EAD}"/>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199" name="Group 198">
                      <a:extLst>
                        <a:ext uri="{FF2B5EF4-FFF2-40B4-BE49-F238E27FC236}">
                          <a16:creationId xmlns:a16="http://schemas.microsoft.com/office/drawing/2014/main" id="{E3D6800E-A1A5-420E-AF7D-EE914BDA2456}"/>
                        </a:ext>
                      </a:extLst>
                    </p:cNvPr>
                    <p:cNvGrpSpPr/>
                    <p:nvPr/>
                  </p:nvGrpSpPr>
                  <p:grpSpPr>
                    <a:xfrm>
                      <a:off x="4977341" y="4108463"/>
                      <a:ext cx="1077672" cy="833296"/>
                      <a:chOff x="4967226" y="511066"/>
                      <a:chExt cx="952804" cy="661867"/>
                    </a:xfrm>
                  </p:grpSpPr>
                  <p:sp>
                    <p:nvSpPr>
                      <p:cNvPr id="201" name="Rectangle: Rounded Corners 200">
                        <a:extLst>
                          <a:ext uri="{FF2B5EF4-FFF2-40B4-BE49-F238E27FC236}">
                            <a16:creationId xmlns:a16="http://schemas.microsoft.com/office/drawing/2014/main" id="{7D822E9F-C249-45DE-90CC-7EAA3280FEED}"/>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2" name="Rectangle: Rounded Corners 201">
                        <a:extLst>
                          <a:ext uri="{FF2B5EF4-FFF2-40B4-BE49-F238E27FC236}">
                            <a16:creationId xmlns:a16="http://schemas.microsoft.com/office/drawing/2014/main" id="{33A0900A-CF18-40B6-8E20-84D445223517}"/>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3" name="Rectangle: Top Corners Snipped 202">
                        <a:extLst>
                          <a:ext uri="{FF2B5EF4-FFF2-40B4-BE49-F238E27FC236}">
                            <a16:creationId xmlns:a16="http://schemas.microsoft.com/office/drawing/2014/main" id="{CAACB7A0-D82B-40E6-8664-9B45D73068BC}"/>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sp>
                  <p:nvSpPr>
                    <p:cNvPr id="200" name="Oval 199">
                      <a:extLst>
                        <a:ext uri="{FF2B5EF4-FFF2-40B4-BE49-F238E27FC236}">
                          <a16:creationId xmlns:a16="http://schemas.microsoft.com/office/drawing/2014/main" id="{3D6DE01E-9BB5-4521-BBD0-D3E5271F566E}"/>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sp>
          <p:nvSpPr>
            <p:cNvPr id="187" name="TextBox 186">
              <a:extLst>
                <a:ext uri="{FF2B5EF4-FFF2-40B4-BE49-F238E27FC236}">
                  <a16:creationId xmlns:a16="http://schemas.microsoft.com/office/drawing/2014/main" id="{0DABD2FC-4061-4EC5-B1B3-969321B3E683}"/>
                </a:ext>
              </a:extLst>
            </p:cNvPr>
            <p:cNvSpPr txBox="1"/>
            <p:nvPr/>
          </p:nvSpPr>
          <p:spPr>
            <a:xfrm>
              <a:off x="6705991" y="2194402"/>
              <a:ext cx="1320320" cy="609398"/>
            </a:xfrm>
            <a:prstGeom prst="rect">
              <a:avLst/>
            </a:prstGeom>
            <a:noFill/>
          </p:spPr>
          <p:txBody>
            <a:bodyPr wrap="square" lIns="0" tIns="0" rIns="0" bIns="0" rtlCol="0">
              <a:spAutoFit/>
            </a:bodyPr>
            <a:lstStyle/>
            <a:p>
              <a:pPr algn="ctr">
                <a:lnSpc>
                  <a:spcPct val="90000"/>
                </a:lnSpc>
                <a:spcAft>
                  <a:spcPts val="600"/>
                </a:spcAft>
              </a:pPr>
              <a:r>
                <a:rPr lang="en-US" sz="1600" err="1">
                  <a:solidFill>
                    <a:schemeClr val="accent2"/>
                  </a:solidFill>
                  <a:latin typeface="Courier New" panose="02070309020205020404" pitchFamily="49" charset="0"/>
                  <a:cs typeface="Courier New" panose="02070309020205020404" pitchFamily="49" charset="0"/>
                </a:rPr>
                <a:t>Mrsdeploy</a:t>
              </a:r>
              <a:br>
                <a:rPr lang="en-US" sz="1200">
                  <a:solidFill>
                    <a:schemeClr val="accent2"/>
                  </a:solidFill>
                  <a:latin typeface="Courier New" panose="02070309020205020404" pitchFamily="49" charset="0"/>
                  <a:cs typeface="Courier New" panose="02070309020205020404" pitchFamily="49" charset="0"/>
                </a:rPr>
              </a:br>
              <a:r>
                <a:rPr lang="en-US" sz="1400">
                  <a:solidFill>
                    <a:schemeClr val="accent2"/>
                  </a:solidFill>
                  <a:cs typeface="Courier New" panose="02070309020205020404" pitchFamily="49" charset="0"/>
                </a:rPr>
                <a:t>RESTful API deployment </a:t>
              </a:r>
            </a:p>
          </p:txBody>
        </p:sp>
        <p:pic>
          <p:nvPicPr>
            <p:cNvPr id="188" name="Picture 20" descr="Image result for sql server 2016 logo">
              <a:extLst>
                <a:ext uri="{FF2B5EF4-FFF2-40B4-BE49-F238E27FC236}">
                  <a16:creationId xmlns:a16="http://schemas.microsoft.com/office/drawing/2014/main" id="{FB49052B-0A0E-4474-8059-D83411F713A2}"/>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50413" y="3505844"/>
              <a:ext cx="823153" cy="823153"/>
            </a:xfrm>
            <a:prstGeom prst="rect">
              <a:avLst/>
            </a:prstGeom>
            <a:noFill/>
            <a:extLst>
              <a:ext uri="{909E8E84-426E-40DD-AFC4-6F175D3DCCD1}">
                <a14:hiddenFill xmlns:a14="http://schemas.microsoft.com/office/drawing/2010/main">
                  <a:solidFill>
                    <a:srgbClr val="FFFFFF"/>
                  </a:solidFill>
                </a14:hiddenFill>
              </a:ext>
            </a:extLst>
          </p:spPr>
        </p:pic>
        <p:sp>
          <p:nvSpPr>
            <p:cNvPr id="189" name="TextBox 188">
              <a:extLst>
                <a:ext uri="{FF2B5EF4-FFF2-40B4-BE49-F238E27FC236}">
                  <a16:creationId xmlns:a16="http://schemas.microsoft.com/office/drawing/2014/main" id="{10970410-8DF0-4861-BDD0-433B9B0338A7}"/>
                </a:ext>
              </a:extLst>
            </p:cNvPr>
            <p:cNvSpPr txBox="1"/>
            <p:nvPr/>
          </p:nvSpPr>
          <p:spPr>
            <a:xfrm>
              <a:off x="6674034" y="5176384"/>
              <a:ext cx="1374610" cy="1612749"/>
            </a:xfrm>
            <a:prstGeom prst="rect">
              <a:avLst/>
            </a:prstGeom>
            <a:noFill/>
          </p:spPr>
          <p:txBody>
            <a:bodyPr wrap="square" lIns="182880" tIns="146304" rIns="182880" bIns="146304" rtlCol="0">
              <a:spAutoFit/>
            </a:bodyPr>
            <a:lstStyle/>
            <a:p>
              <a:pPr algn="ctr">
                <a:lnSpc>
                  <a:spcPct val="90000"/>
                </a:lnSpc>
                <a:spcAft>
                  <a:spcPts val="600"/>
                </a:spcAft>
              </a:pPr>
              <a:r>
                <a:rPr lang="en-US" sz="1400">
                  <a:solidFill>
                    <a:schemeClr val="accent2"/>
                  </a:solidFill>
                  <a:cs typeface="Calibri" panose="020F0502020204030204" pitchFamily="34" charset="0"/>
                </a:rPr>
                <a:t>Real-Time Scoring</a:t>
              </a:r>
            </a:p>
            <a:p>
              <a:pPr algn="ctr">
                <a:lnSpc>
                  <a:spcPct val="90000"/>
                </a:lnSpc>
                <a:spcAft>
                  <a:spcPts val="600"/>
                </a:spcAft>
              </a:pPr>
              <a:endParaRPr lang="en-US" sz="1400">
                <a:solidFill>
                  <a:schemeClr val="accent2"/>
                </a:solidFill>
                <a:cs typeface="Calibri" panose="020F0502020204030204" pitchFamily="34" charset="0"/>
              </a:endParaRPr>
            </a:p>
            <a:p>
              <a:pPr algn="ctr">
                <a:lnSpc>
                  <a:spcPct val="90000"/>
                </a:lnSpc>
                <a:spcAft>
                  <a:spcPts val="600"/>
                </a:spcAft>
              </a:pPr>
              <a:r>
                <a:rPr lang="en-US" sz="1400">
                  <a:solidFill>
                    <a:schemeClr val="accent2"/>
                  </a:solidFill>
                  <a:cs typeface="Calibri" panose="020F0502020204030204" pitchFamily="34" charset="0"/>
                </a:rPr>
                <a:t>Visualization Tool Integration</a:t>
              </a:r>
            </a:p>
          </p:txBody>
        </p:sp>
        <p:pic>
          <p:nvPicPr>
            <p:cNvPr id="190" name="Picture 189">
              <a:extLst>
                <a:ext uri="{FF2B5EF4-FFF2-40B4-BE49-F238E27FC236}">
                  <a16:creationId xmlns:a16="http://schemas.microsoft.com/office/drawing/2014/main" id="{00491F4C-91D1-4AEA-9B0B-DB7288A46E2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143594" y="2868232"/>
              <a:ext cx="469518" cy="322402"/>
            </a:xfrm>
            <a:prstGeom prst="rect">
              <a:avLst/>
            </a:prstGeom>
          </p:spPr>
        </p:pic>
        <p:sp>
          <p:nvSpPr>
            <p:cNvPr id="191" name="TextBox 190">
              <a:extLst>
                <a:ext uri="{FF2B5EF4-FFF2-40B4-BE49-F238E27FC236}">
                  <a16:creationId xmlns:a16="http://schemas.microsoft.com/office/drawing/2014/main" id="{81CAB28D-3C2E-495D-A299-5D6723EA7CA8}"/>
                </a:ext>
              </a:extLst>
            </p:cNvPr>
            <p:cNvSpPr txBox="1"/>
            <p:nvPr/>
          </p:nvSpPr>
          <p:spPr>
            <a:xfrm>
              <a:off x="6675299" y="4205151"/>
              <a:ext cx="137461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a:solidFill>
                    <a:schemeClr val="accent2"/>
                  </a:solidFill>
                  <a:cs typeface="Calibri" panose="020F0502020204030204" pitchFamily="34" charset="0"/>
                </a:rPr>
                <a:t>In-database deployment</a:t>
              </a:r>
            </a:p>
          </p:txBody>
        </p:sp>
      </p:grpSp>
    </p:spTree>
    <p:extLst>
      <p:ext uri="{BB962C8B-B14F-4D97-AF65-F5344CB8AC3E}">
        <p14:creationId xmlns:p14="http://schemas.microsoft.com/office/powerpoint/2010/main" val="1944181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675019" y="3484645"/>
            <a:ext cx="2623553" cy="1366179"/>
          </a:xfrm>
          <a:prstGeom prst="rect">
            <a:avLst/>
          </a:prstGeom>
          <a:solidFill>
            <a:srgbClr val="FFFFFF">
              <a:lumMod val="95000"/>
            </a:srgbClr>
          </a:solidFill>
          <a:ln w="3175" cap="flat" cmpd="sng" algn="ctr">
            <a:noFill/>
            <a:prstDash val="solid"/>
            <a:headEnd type="none" w="med" len="med"/>
            <a:tailEnd type="none" w="med" len="med"/>
          </a:ln>
          <a:effectLst/>
        </p:spPr>
        <p:txBody>
          <a:bodyPr rot="0" spcFirstLastPara="0" vertOverflow="overflow" horzOverflow="overflow" vert="horz" wrap="square" lIns="91401" tIns="45694" rIns="93221" bIns="45694" numCol="1" spcCol="0" rtlCol="0" fromWordArt="0" anchor="t" anchorCtr="0" forceAA="0" compatLnSpc="1">
            <a:prstTxWarp prst="textNoShape">
              <a:avLst/>
            </a:prstTxWarp>
            <a:noAutofit/>
          </a:bodyPr>
          <a:lstStyle/>
          <a:p>
            <a:pPr marL="0" lvl="2" defTabSz="932563">
              <a:defRPr/>
            </a:pPr>
            <a:r>
              <a:rPr lang="en-US" sz="2000">
                <a:latin typeface="+mj-lt"/>
                <a:cs typeface="Segoe UI"/>
              </a:rPr>
              <a:t>Use familiar T-SQL stored procedures to invoke R scripts from your application</a:t>
            </a:r>
          </a:p>
        </p:txBody>
      </p:sp>
      <p:sp>
        <p:nvSpPr>
          <p:cNvPr id="63" name="Rectangle 5"/>
          <p:cNvSpPr>
            <a:spLocks noChangeArrowheads="1"/>
          </p:cNvSpPr>
          <p:nvPr/>
        </p:nvSpPr>
        <p:spPr bwMode="auto">
          <a:xfrm>
            <a:off x="3264613" y="2534018"/>
            <a:ext cx="411403" cy="49782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
          <p:cNvSpPr>
            <a:spLocks noChangeArrowheads="1"/>
          </p:cNvSpPr>
          <p:nvPr/>
        </p:nvSpPr>
        <p:spPr bwMode="auto">
          <a:xfrm>
            <a:off x="3728760" y="2534018"/>
            <a:ext cx="411403" cy="49782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
          <p:cNvSpPr>
            <a:spLocks noChangeArrowheads="1"/>
          </p:cNvSpPr>
          <p:nvPr/>
        </p:nvSpPr>
        <p:spPr bwMode="auto">
          <a:xfrm>
            <a:off x="4189391" y="2534018"/>
            <a:ext cx="414919" cy="49782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8"/>
          <p:cNvSpPr>
            <a:spLocks noChangeArrowheads="1"/>
          </p:cNvSpPr>
          <p:nvPr/>
        </p:nvSpPr>
        <p:spPr bwMode="auto">
          <a:xfrm>
            <a:off x="3264613" y="3082301"/>
            <a:ext cx="411403" cy="5011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9"/>
          <p:cNvSpPr>
            <a:spLocks noChangeArrowheads="1"/>
          </p:cNvSpPr>
          <p:nvPr/>
        </p:nvSpPr>
        <p:spPr bwMode="auto">
          <a:xfrm>
            <a:off x="3728760" y="3082301"/>
            <a:ext cx="411403" cy="5011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0"/>
          <p:cNvSpPr>
            <a:spLocks noChangeArrowheads="1"/>
          </p:cNvSpPr>
          <p:nvPr/>
        </p:nvSpPr>
        <p:spPr bwMode="auto">
          <a:xfrm>
            <a:off x="4189391" y="3082301"/>
            <a:ext cx="414919" cy="5011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1"/>
          <p:cNvSpPr>
            <a:spLocks noChangeArrowheads="1"/>
          </p:cNvSpPr>
          <p:nvPr/>
        </p:nvSpPr>
        <p:spPr bwMode="auto">
          <a:xfrm>
            <a:off x="2592687" y="3603668"/>
            <a:ext cx="411403" cy="49782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2"/>
          <p:cNvSpPr>
            <a:spLocks noChangeArrowheads="1"/>
          </p:cNvSpPr>
          <p:nvPr/>
        </p:nvSpPr>
        <p:spPr bwMode="auto">
          <a:xfrm>
            <a:off x="3666907" y="3603668"/>
            <a:ext cx="411403" cy="49782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3"/>
          <p:cNvSpPr>
            <a:spLocks noChangeArrowheads="1"/>
          </p:cNvSpPr>
          <p:nvPr/>
        </p:nvSpPr>
        <p:spPr bwMode="auto">
          <a:xfrm>
            <a:off x="4127538" y="3603668"/>
            <a:ext cx="414919" cy="49782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4"/>
          <p:cNvSpPr>
            <a:spLocks/>
          </p:cNvSpPr>
          <p:nvPr/>
        </p:nvSpPr>
        <p:spPr bwMode="auto">
          <a:xfrm>
            <a:off x="3264613" y="2766114"/>
            <a:ext cx="411403" cy="265732"/>
          </a:xfrm>
          <a:custGeom>
            <a:avLst/>
            <a:gdLst>
              <a:gd name="T0" fmla="*/ 126 w 126"/>
              <a:gd name="T1" fmla="*/ 28 h 86"/>
              <a:gd name="T2" fmla="*/ 126 w 126"/>
              <a:gd name="T3" fmla="*/ 86 h 86"/>
              <a:gd name="T4" fmla="*/ 0 w 126"/>
              <a:gd name="T5" fmla="*/ 86 h 86"/>
              <a:gd name="T6" fmla="*/ 0 w 126"/>
              <a:gd name="T7" fmla="*/ 65 h 86"/>
              <a:gd name="T8" fmla="*/ 6 w 126"/>
              <a:gd name="T9" fmla="*/ 65 h 86"/>
              <a:gd name="T10" fmla="*/ 7 w 126"/>
              <a:gd name="T11" fmla="*/ 65 h 86"/>
              <a:gd name="T12" fmla="*/ 7 w 126"/>
              <a:gd name="T13" fmla="*/ 64 h 86"/>
              <a:gd name="T14" fmla="*/ 73 w 126"/>
              <a:gd name="T15" fmla="*/ 0 h 86"/>
              <a:gd name="T16" fmla="*/ 95 w 126"/>
              <a:gd name="T17" fmla="*/ 4 h 86"/>
              <a:gd name="T18" fmla="*/ 108 w 126"/>
              <a:gd name="T19" fmla="*/ 11 h 86"/>
              <a:gd name="T20" fmla="*/ 126 w 126"/>
              <a:gd name="T2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86">
                <a:moveTo>
                  <a:pt x="126" y="28"/>
                </a:moveTo>
                <a:cubicBezTo>
                  <a:pt x="126" y="86"/>
                  <a:pt x="126" y="86"/>
                  <a:pt x="126" y="86"/>
                </a:cubicBezTo>
                <a:cubicBezTo>
                  <a:pt x="0" y="86"/>
                  <a:pt x="0" y="86"/>
                  <a:pt x="0" y="86"/>
                </a:cubicBezTo>
                <a:cubicBezTo>
                  <a:pt x="0" y="65"/>
                  <a:pt x="0" y="65"/>
                  <a:pt x="0" y="65"/>
                </a:cubicBezTo>
                <a:cubicBezTo>
                  <a:pt x="2" y="65"/>
                  <a:pt x="4" y="65"/>
                  <a:pt x="6" y="65"/>
                </a:cubicBezTo>
                <a:cubicBezTo>
                  <a:pt x="7" y="65"/>
                  <a:pt x="7" y="65"/>
                  <a:pt x="7" y="65"/>
                </a:cubicBezTo>
                <a:cubicBezTo>
                  <a:pt x="7" y="65"/>
                  <a:pt x="7" y="64"/>
                  <a:pt x="7" y="64"/>
                </a:cubicBezTo>
                <a:cubicBezTo>
                  <a:pt x="8" y="29"/>
                  <a:pt x="37" y="0"/>
                  <a:pt x="73" y="0"/>
                </a:cubicBezTo>
                <a:cubicBezTo>
                  <a:pt x="80" y="0"/>
                  <a:pt x="88" y="2"/>
                  <a:pt x="95" y="4"/>
                </a:cubicBezTo>
                <a:cubicBezTo>
                  <a:pt x="99" y="6"/>
                  <a:pt x="104" y="8"/>
                  <a:pt x="108" y="11"/>
                </a:cubicBezTo>
                <a:cubicBezTo>
                  <a:pt x="115" y="15"/>
                  <a:pt x="121" y="21"/>
                  <a:pt x="126" y="28"/>
                </a:cubicBez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5"/>
          <p:cNvSpPr>
            <a:spLocks/>
          </p:cNvSpPr>
          <p:nvPr/>
        </p:nvSpPr>
        <p:spPr bwMode="auto">
          <a:xfrm>
            <a:off x="3264613" y="3082301"/>
            <a:ext cx="411403" cy="211913"/>
          </a:xfrm>
          <a:custGeom>
            <a:avLst/>
            <a:gdLst>
              <a:gd name="T0" fmla="*/ 126 w 126"/>
              <a:gd name="T1" fmla="*/ 0 h 68"/>
              <a:gd name="T2" fmla="*/ 126 w 126"/>
              <a:gd name="T3" fmla="*/ 68 h 68"/>
              <a:gd name="T4" fmla="*/ 6 w 126"/>
              <a:gd name="T5" fmla="*/ 68 h 68"/>
              <a:gd name="T6" fmla="*/ 0 w 126"/>
              <a:gd name="T7" fmla="*/ 68 h 68"/>
              <a:gd name="T8" fmla="*/ 0 w 126"/>
              <a:gd name="T9" fmla="*/ 0 h 68"/>
              <a:gd name="T10" fmla="*/ 126 w 126"/>
              <a:gd name="T11" fmla="*/ 0 h 68"/>
            </a:gdLst>
            <a:ahLst/>
            <a:cxnLst>
              <a:cxn ang="0">
                <a:pos x="T0" y="T1"/>
              </a:cxn>
              <a:cxn ang="0">
                <a:pos x="T2" y="T3"/>
              </a:cxn>
              <a:cxn ang="0">
                <a:pos x="T4" y="T5"/>
              </a:cxn>
              <a:cxn ang="0">
                <a:pos x="T6" y="T7"/>
              </a:cxn>
              <a:cxn ang="0">
                <a:pos x="T8" y="T9"/>
              </a:cxn>
              <a:cxn ang="0">
                <a:pos x="T10" y="T11"/>
              </a:cxn>
            </a:cxnLst>
            <a:rect l="0" t="0" r="r" b="b"/>
            <a:pathLst>
              <a:path w="126" h="68">
                <a:moveTo>
                  <a:pt x="126" y="0"/>
                </a:moveTo>
                <a:cubicBezTo>
                  <a:pt x="126" y="68"/>
                  <a:pt x="126" y="68"/>
                  <a:pt x="126" y="68"/>
                </a:cubicBezTo>
                <a:cubicBezTo>
                  <a:pt x="6" y="68"/>
                  <a:pt x="6" y="68"/>
                  <a:pt x="6" y="68"/>
                </a:cubicBezTo>
                <a:cubicBezTo>
                  <a:pt x="4" y="68"/>
                  <a:pt x="2" y="68"/>
                  <a:pt x="0" y="68"/>
                </a:cubicBezTo>
                <a:cubicBezTo>
                  <a:pt x="0" y="0"/>
                  <a:pt x="0" y="0"/>
                  <a:pt x="0" y="0"/>
                </a:cubicBezTo>
                <a:lnTo>
                  <a:pt x="126"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
          <p:cNvSpPr>
            <a:spLocks/>
          </p:cNvSpPr>
          <p:nvPr/>
        </p:nvSpPr>
        <p:spPr bwMode="auto">
          <a:xfrm>
            <a:off x="3728760" y="2836751"/>
            <a:ext cx="253171" cy="195095"/>
          </a:xfrm>
          <a:custGeom>
            <a:avLst/>
            <a:gdLst>
              <a:gd name="T0" fmla="*/ 77 w 77"/>
              <a:gd name="T1" fmla="*/ 63 h 63"/>
              <a:gd name="T2" fmla="*/ 0 w 77"/>
              <a:gd name="T3" fmla="*/ 63 h 63"/>
              <a:gd name="T4" fmla="*/ 0 w 77"/>
              <a:gd name="T5" fmla="*/ 4 h 63"/>
              <a:gd name="T6" fmla="*/ 19 w 77"/>
              <a:gd name="T7" fmla="*/ 0 h 63"/>
              <a:gd name="T8" fmla="*/ 33 w 77"/>
              <a:gd name="T9" fmla="*/ 2 h 63"/>
              <a:gd name="T10" fmla="*/ 72 w 77"/>
              <a:gd name="T11" fmla="*/ 53 h 63"/>
              <a:gd name="T12" fmla="*/ 72 w 77"/>
              <a:gd name="T13" fmla="*/ 57 h 63"/>
              <a:gd name="T14" fmla="*/ 77 w 77"/>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3">
                <a:moveTo>
                  <a:pt x="77" y="63"/>
                </a:moveTo>
                <a:cubicBezTo>
                  <a:pt x="0" y="63"/>
                  <a:pt x="0" y="63"/>
                  <a:pt x="0" y="63"/>
                </a:cubicBezTo>
                <a:cubicBezTo>
                  <a:pt x="0" y="4"/>
                  <a:pt x="0" y="4"/>
                  <a:pt x="0" y="4"/>
                </a:cubicBezTo>
                <a:cubicBezTo>
                  <a:pt x="6" y="1"/>
                  <a:pt x="12" y="0"/>
                  <a:pt x="19" y="0"/>
                </a:cubicBezTo>
                <a:cubicBezTo>
                  <a:pt x="24" y="0"/>
                  <a:pt x="29" y="1"/>
                  <a:pt x="33" y="2"/>
                </a:cubicBezTo>
                <a:cubicBezTo>
                  <a:pt x="55" y="8"/>
                  <a:pt x="72" y="29"/>
                  <a:pt x="72" y="53"/>
                </a:cubicBezTo>
                <a:cubicBezTo>
                  <a:pt x="72" y="54"/>
                  <a:pt x="72" y="55"/>
                  <a:pt x="72" y="57"/>
                </a:cubicBezTo>
                <a:cubicBezTo>
                  <a:pt x="74" y="58"/>
                  <a:pt x="75" y="61"/>
                  <a:pt x="77" y="63"/>
                </a:cubicBez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7"/>
          <p:cNvSpPr>
            <a:spLocks/>
          </p:cNvSpPr>
          <p:nvPr/>
        </p:nvSpPr>
        <p:spPr bwMode="auto">
          <a:xfrm>
            <a:off x="3728760" y="3082301"/>
            <a:ext cx="365692" cy="211913"/>
          </a:xfrm>
          <a:custGeom>
            <a:avLst/>
            <a:gdLst>
              <a:gd name="T0" fmla="*/ 112 w 112"/>
              <a:gd name="T1" fmla="*/ 26 h 68"/>
              <a:gd name="T2" fmla="*/ 93 w 112"/>
              <a:gd name="T3" fmla="*/ 61 h 68"/>
              <a:gd name="T4" fmla="*/ 70 w 112"/>
              <a:gd name="T5" fmla="*/ 68 h 68"/>
              <a:gd name="T6" fmla="*/ 0 w 112"/>
              <a:gd name="T7" fmla="*/ 68 h 68"/>
              <a:gd name="T8" fmla="*/ 0 w 112"/>
              <a:gd name="T9" fmla="*/ 0 h 68"/>
              <a:gd name="T10" fmla="*/ 103 w 112"/>
              <a:gd name="T11" fmla="*/ 0 h 68"/>
              <a:gd name="T12" fmla="*/ 112 w 112"/>
              <a:gd name="T13" fmla="*/ 26 h 68"/>
            </a:gdLst>
            <a:ahLst/>
            <a:cxnLst>
              <a:cxn ang="0">
                <a:pos x="T0" y="T1"/>
              </a:cxn>
              <a:cxn ang="0">
                <a:pos x="T2" y="T3"/>
              </a:cxn>
              <a:cxn ang="0">
                <a:pos x="T4" y="T5"/>
              </a:cxn>
              <a:cxn ang="0">
                <a:pos x="T6" y="T7"/>
              </a:cxn>
              <a:cxn ang="0">
                <a:pos x="T8" y="T9"/>
              </a:cxn>
              <a:cxn ang="0">
                <a:pos x="T10" y="T11"/>
              </a:cxn>
              <a:cxn ang="0">
                <a:pos x="T12" y="T13"/>
              </a:cxn>
            </a:cxnLst>
            <a:rect l="0" t="0" r="r" b="b"/>
            <a:pathLst>
              <a:path w="112" h="68">
                <a:moveTo>
                  <a:pt x="112" y="26"/>
                </a:moveTo>
                <a:cubicBezTo>
                  <a:pt x="112" y="41"/>
                  <a:pt x="104" y="54"/>
                  <a:pt x="93" y="61"/>
                </a:cubicBezTo>
                <a:cubicBezTo>
                  <a:pt x="86" y="66"/>
                  <a:pt x="78" y="68"/>
                  <a:pt x="70" y="68"/>
                </a:cubicBezTo>
                <a:cubicBezTo>
                  <a:pt x="0" y="68"/>
                  <a:pt x="0" y="68"/>
                  <a:pt x="0" y="68"/>
                </a:cubicBezTo>
                <a:cubicBezTo>
                  <a:pt x="0" y="0"/>
                  <a:pt x="0" y="0"/>
                  <a:pt x="0" y="0"/>
                </a:cubicBezTo>
                <a:cubicBezTo>
                  <a:pt x="103" y="0"/>
                  <a:pt x="103" y="0"/>
                  <a:pt x="103" y="0"/>
                </a:cubicBezTo>
                <a:cubicBezTo>
                  <a:pt x="108" y="7"/>
                  <a:pt x="112" y="16"/>
                  <a:pt x="112" y="26"/>
                </a:cubicBez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8"/>
          <p:cNvSpPr>
            <a:spLocks noChangeArrowheads="1"/>
          </p:cNvSpPr>
          <p:nvPr/>
        </p:nvSpPr>
        <p:spPr bwMode="auto">
          <a:xfrm>
            <a:off x="-1" y="1145"/>
            <a:ext cx="12436475" cy="6993133"/>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Rectangle 20"/>
          <p:cNvSpPr>
            <a:spLocks noChangeArrowheads="1"/>
          </p:cNvSpPr>
          <p:nvPr/>
        </p:nvSpPr>
        <p:spPr bwMode="auto">
          <a:xfrm>
            <a:off x="3264613" y="2534018"/>
            <a:ext cx="411403" cy="49782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23"/>
          <p:cNvSpPr>
            <a:spLocks noChangeArrowheads="1"/>
          </p:cNvSpPr>
          <p:nvPr/>
        </p:nvSpPr>
        <p:spPr bwMode="auto">
          <a:xfrm>
            <a:off x="3264613" y="3082301"/>
            <a:ext cx="411403" cy="5011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9"/>
          <p:cNvSpPr>
            <a:spLocks/>
          </p:cNvSpPr>
          <p:nvPr/>
        </p:nvSpPr>
        <p:spPr bwMode="auto">
          <a:xfrm>
            <a:off x="3264613" y="2766114"/>
            <a:ext cx="411403" cy="265732"/>
          </a:xfrm>
          <a:custGeom>
            <a:avLst/>
            <a:gdLst>
              <a:gd name="T0" fmla="*/ 126 w 126"/>
              <a:gd name="T1" fmla="*/ 28 h 86"/>
              <a:gd name="T2" fmla="*/ 126 w 126"/>
              <a:gd name="T3" fmla="*/ 86 h 86"/>
              <a:gd name="T4" fmla="*/ 0 w 126"/>
              <a:gd name="T5" fmla="*/ 86 h 86"/>
              <a:gd name="T6" fmla="*/ 0 w 126"/>
              <a:gd name="T7" fmla="*/ 65 h 86"/>
              <a:gd name="T8" fmla="*/ 6 w 126"/>
              <a:gd name="T9" fmla="*/ 65 h 86"/>
              <a:gd name="T10" fmla="*/ 7 w 126"/>
              <a:gd name="T11" fmla="*/ 65 h 86"/>
              <a:gd name="T12" fmla="*/ 7 w 126"/>
              <a:gd name="T13" fmla="*/ 64 h 86"/>
              <a:gd name="T14" fmla="*/ 73 w 126"/>
              <a:gd name="T15" fmla="*/ 0 h 86"/>
              <a:gd name="T16" fmla="*/ 95 w 126"/>
              <a:gd name="T17" fmla="*/ 4 h 86"/>
              <a:gd name="T18" fmla="*/ 108 w 126"/>
              <a:gd name="T19" fmla="*/ 11 h 86"/>
              <a:gd name="T20" fmla="*/ 126 w 126"/>
              <a:gd name="T2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86">
                <a:moveTo>
                  <a:pt x="126" y="28"/>
                </a:moveTo>
                <a:cubicBezTo>
                  <a:pt x="126" y="86"/>
                  <a:pt x="126" y="86"/>
                  <a:pt x="126" y="86"/>
                </a:cubicBezTo>
                <a:cubicBezTo>
                  <a:pt x="0" y="86"/>
                  <a:pt x="0" y="86"/>
                  <a:pt x="0" y="86"/>
                </a:cubicBezTo>
                <a:cubicBezTo>
                  <a:pt x="0" y="65"/>
                  <a:pt x="0" y="65"/>
                  <a:pt x="0" y="65"/>
                </a:cubicBezTo>
                <a:cubicBezTo>
                  <a:pt x="2" y="65"/>
                  <a:pt x="4" y="65"/>
                  <a:pt x="6" y="65"/>
                </a:cubicBezTo>
                <a:cubicBezTo>
                  <a:pt x="7" y="65"/>
                  <a:pt x="7" y="65"/>
                  <a:pt x="7" y="65"/>
                </a:cubicBezTo>
                <a:cubicBezTo>
                  <a:pt x="7" y="65"/>
                  <a:pt x="7" y="64"/>
                  <a:pt x="7" y="64"/>
                </a:cubicBezTo>
                <a:cubicBezTo>
                  <a:pt x="8" y="29"/>
                  <a:pt x="37" y="0"/>
                  <a:pt x="73" y="0"/>
                </a:cubicBezTo>
                <a:cubicBezTo>
                  <a:pt x="80" y="0"/>
                  <a:pt x="88" y="2"/>
                  <a:pt x="95" y="4"/>
                </a:cubicBezTo>
                <a:cubicBezTo>
                  <a:pt x="99" y="6"/>
                  <a:pt x="104" y="8"/>
                  <a:pt x="108" y="11"/>
                </a:cubicBezTo>
                <a:cubicBezTo>
                  <a:pt x="115" y="15"/>
                  <a:pt x="121" y="21"/>
                  <a:pt x="126" y="28"/>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0"/>
          <p:cNvSpPr>
            <a:spLocks/>
          </p:cNvSpPr>
          <p:nvPr/>
        </p:nvSpPr>
        <p:spPr bwMode="auto">
          <a:xfrm>
            <a:off x="3264613" y="3082301"/>
            <a:ext cx="411403" cy="211913"/>
          </a:xfrm>
          <a:custGeom>
            <a:avLst/>
            <a:gdLst>
              <a:gd name="T0" fmla="*/ 126 w 126"/>
              <a:gd name="T1" fmla="*/ 0 h 68"/>
              <a:gd name="T2" fmla="*/ 126 w 126"/>
              <a:gd name="T3" fmla="*/ 68 h 68"/>
              <a:gd name="T4" fmla="*/ 6 w 126"/>
              <a:gd name="T5" fmla="*/ 68 h 68"/>
              <a:gd name="T6" fmla="*/ 0 w 126"/>
              <a:gd name="T7" fmla="*/ 68 h 68"/>
              <a:gd name="T8" fmla="*/ 0 w 126"/>
              <a:gd name="T9" fmla="*/ 0 h 68"/>
              <a:gd name="T10" fmla="*/ 126 w 126"/>
              <a:gd name="T11" fmla="*/ 0 h 68"/>
            </a:gdLst>
            <a:ahLst/>
            <a:cxnLst>
              <a:cxn ang="0">
                <a:pos x="T0" y="T1"/>
              </a:cxn>
              <a:cxn ang="0">
                <a:pos x="T2" y="T3"/>
              </a:cxn>
              <a:cxn ang="0">
                <a:pos x="T4" y="T5"/>
              </a:cxn>
              <a:cxn ang="0">
                <a:pos x="T6" y="T7"/>
              </a:cxn>
              <a:cxn ang="0">
                <a:pos x="T8" y="T9"/>
              </a:cxn>
              <a:cxn ang="0">
                <a:pos x="T10" y="T11"/>
              </a:cxn>
            </a:cxnLst>
            <a:rect l="0" t="0" r="r" b="b"/>
            <a:pathLst>
              <a:path w="126" h="68">
                <a:moveTo>
                  <a:pt x="126" y="0"/>
                </a:moveTo>
                <a:cubicBezTo>
                  <a:pt x="126" y="68"/>
                  <a:pt x="126" y="68"/>
                  <a:pt x="126" y="68"/>
                </a:cubicBezTo>
                <a:cubicBezTo>
                  <a:pt x="6" y="68"/>
                  <a:pt x="6" y="68"/>
                  <a:pt x="6" y="68"/>
                </a:cubicBezTo>
                <a:cubicBezTo>
                  <a:pt x="4" y="68"/>
                  <a:pt x="2" y="68"/>
                  <a:pt x="0" y="68"/>
                </a:cubicBezTo>
                <a:cubicBezTo>
                  <a:pt x="0" y="0"/>
                  <a:pt x="0" y="0"/>
                  <a:pt x="0" y="0"/>
                </a:cubicBezTo>
                <a:lnTo>
                  <a:pt x="126"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3"/>
          <p:cNvSpPr>
            <a:spLocks/>
          </p:cNvSpPr>
          <p:nvPr/>
        </p:nvSpPr>
        <p:spPr bwMode="auto">
          <a:xfrm>
            <a:off x="11304237" y="2480192"/>
            <a:ext cx="646993" cy="612193"/>
          </a:xfrm>
          <a:custGeom>
            <a:avLst/>
            <a:gdLst>
              <a:gd name="T0" fmla="*/ 7 w 197"/>
              <a:gd name="T1" fmla="*/ 87 h 197"/>
              <a:gd name="T2" fmla="*/ 87 w 197"/>
              <a:gd name="T3" fmla="*/ 191 h 197"/>
              <a:gd name="T4" fmla="*/ 191 w 197"/>
              <a:gd name="T5" fmla="*/ 110 h 197"/>
              <a:gd name="T6" fmla="*/ 111 w 197"/>
              <a:gd name="T7" fmla="*/ 7 h 197"/>
              <a:gd name="T8" fmla="*/ 7 w 197"/>
              <a:gd name="T9" fmla="*/ 87 h 197"/>
            </a:gdLst>
            <a:ahLst/>
            <a:cxnLst>
              <a:cxn ang="0">
                <a:pos x="T0" y="T1"/>
              </a:cxn>
              <a:cxn ang="0">
                <a:pos x="T2" y="T3"/>
              </a:cxn>
              <a:cxn ang="0">
                <a:pos x="T4" y="T5"/>
              </a:cxn>
              <a:cxn ang="0">
                <a:pos x="T6" y="T7"/>
              </a:cxn>
              <a:cxn ang="0">
                <a:pos x="T8" y="T9"/>
              </a:cxn>
            </a:cxnLst>
            <a:rect l="0" t="0" r="r" b="b"/>
            <a:pathLst>
              <a:path w="197" h="197">
                <a:moveTo>
                  <a:pt x="7" y="87"/>
                </a:moveTo>
                <a:cubicBezTo>
                  <a:pt x="0" y="137"/>
                  <a:pt x="36" y="184"/>
                  <a:pt x="87" y="191"/>
                </a:cubicBezTo>
                <a:cubicBezTo>
                  <a:pt x="138" y="197"/>
                  <a:pt x="184" y="161"/>
                  <a:pt x="191" y="110"/>
                </a:cubicBezTo>
                <a:cubicBezTo>
                  <a:pt x="197" y="60"/>
                  <a:pt x="161" y="13"/>
                  <a:pt x="111" y="7"/>
                </a:cubicBezTo>
                <a:cubicBezTo>
                  <a:pt x="60" y="0"/>
                  <a:pt x="14" y="36"/>
                  <a:pt x="7" y="8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34"/>
          <p:cNvSpPr>
            <a:spLocks noChangeArrowheads="1"/>
          </p:cNvSpPr>
          <p:nvPr/>
        </p:nvSpPr>
        <p:spPr bwMode="auto">
          <a:xfrm>
            <a:off x="10435720" y="2497011"/>
            <a:ext cx="608314" cy="57855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35"/>
          <p:cNvSpPr>
            <a:spLocks noChangeArrowheads="1"/>
          </p:cNvSpPr>
          <p:nvPr/>
        </p:nvSpPr>
        <p:spPr bwMode="auto">
          <a:xfrm>
            <a:off x="9546104" y="2497011"/>
            <a:ext cx="608314" cy="57855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6"/>
          <p:cNvSpPr>
            <a:spLocks/>
          </p:cNvSpPr>
          <p:nvPr/>
        </p:nvSpPr>
        <p:spPr bwMode="auto">
          <a:xfrm>
            <a:off x="6254879" y="3395119"/>
            <a:ext cx="249655" cy="309460"/>
          </a:xfrm>
          <a:custGeom>
            <a:avLst/>
            <a:gdLst>
              <a:gd name="T0" fmla="*/ 52 w 76"/>
              <a:gd name="T1" fmla="*/ 74 h 99"/>
              <a:gd name="T2" fmla="*/ 73 w 76"/>
              <a:gd name="T3" fmla="*/ 34 h 99"/>
              <a:gd name="T4" fmla="*/ 69 w 76"/>
              <a:gd name="T5" fmla="*/ 22 h 99"/>
              <a:gd name="T6" fmla="*/ 64 w 76"/>
              <a:gd name="T7" fmla="*/ 10 h 99"/>
              <a:gd name="T8" fmla="*/ 60 w 76"/>
              <a:gd name="T9" fmla="*/ 0 h 99"/>
              <a:gd name="T10" fmla="*/ 55 w 76"/>
              <a:gd name="T11" fmla="*/ 9 h 99"/>
              <a:gd name="T12" fmla="*/ 46 w 76"/>
              <a:gd name="T13" fmla="*/ 14 h 99"/>
              <a:gd name="T14" fmla="*/ 41 w 76"/>
              <a:gd name="T15" fmla="*/ 25 h 99"/>
              <a:gd name="T16" fmla="*/ 32 w 76"/>
              <a:gd name="T17" fmla="*/ 16 h 99"/>
              <a:gd name="T18" fmla="*/ 28 w 76"/>
              <a:gd name="T19" fmla="*/ 47 h 99"/>
              <a:gd name="T20" fmla="*/ 28 w 76"/>
              <a:gd name="T21" fmla="*/ 53 h 99"/>
              <a:gd name="T22" fmla="*/ 0 w 76"/>
              <a:gd name="T23" fmla="*/ 91 h 99"/>
              <a:gd name="T24" fmla="*/ 34 w 76"/>
              <a:gd name="T25" fmla="*/ 99 h 99"/>
              <a:gd name="T26" fmla="*/ 52 w 76"/>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9">
                <a:moveTo>
                  <a:pt x="52" y="74"/>
                </a:moveTo>
                <a:cubicBezTo>
                  <a:pt x="67" y="59"/>
                  <a:pt x="69" y="51"/>
                  <a:pt x="73" y="34"/>
                </a:cubicBezTo>
                <a:cubicBezTo>
                  <a:pt x="76" y="23"/>
                  <a:pt x="73" y="19"/>
                  <a:pt x="69" y="22"/>
                </a:cubicBezTo>
                <a:cubicBezTo>
                  <a:pt x="74" y="13"/>
                  <a:pt x="68" y="3"/>
                  <a:pt x="64" y="10"/>
                </a:cubicBezTo>
                <a:cubicBezTo>
                  <a:pt x="65" y="7"/>
                  <a:pt x="64" y="1"/>
                  <a:pt x="60" y="0"/>
                </a:cubicBezTo>
                <a:cubicBezTo>
                  <a:pt x="56" y="0"/>
                  <a:pt x="55" y="6"/>
                  <a:pt x="55" y="9"/>
                </a:cubicBezTo>
                <a:cubicBezTo>
                  <a:pt x="52" y="6"/>
                  <a:pt x="47" y="6"/>
                  <a:pt x="46" y="14"/>
                </a:cubicBezTo>
                <a:cubicBezTo>
                  <a:pt x="45" y="21"/>
                  <a:pt x="41" y="25"/>
                  <a:pt x="41" y="25"/>
                </a:cubicBezTo>
                <a:cubicBezTo>
                  <a:pt x="40" y="17"/>
                  <a:pt x="36" y="14"/>
                  <a:pt x="32" y="16"/>
                </a:cubicBezTo>
                <a:cubicBezTo>
                  <a:pt x="32" y="24"/>
                  <a:pt x="28" y="36"/>
                  <a:pt x="28" y="47"/>
                </a:cubicBezTo>
                <a:cubicBezTo>
                  <a:pt x="28" y="49"/>
                  <a:pt x="28" y="51"/>
                  <a:pt x="28" y="53"/>
                </a:cubicBezTo>
                <a:cubicBezTo>
                  <a:pt x="0" y="91"/>
                  <a:pt x="0" y="91"/>
                  <a:pt x="0" y="91"/>
                </a:cubicBezTo>
                <a:cubicBezTo>
                  <a:pt x="34" y="99"/>
                  <a:pt x="34" y="99"/>
                  <a:pt x="34" y="99"/>
                </a:cubicBezTo>
                <a:lnTo>
                  <a:pt x="52" y="7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
          <p:cNvSpPr>
            <a:spLocks/>
          </p:cNvSpPr>
          <p:nvPr/>
        </p:nvSpPr>
        <p:spPr bwMode="auto">
          <a:xfrm>
            <a:off x="6286526" y="3573395"/>
            <a:ext cx="126586" cy="107638"/>
          </a:xfrm>
          <a:custGeom>
            <a:avLst/>
            <a:gdLst>
              <a:gd name="T0" fmla="*/ 36 w 36"/>
              <a:gd name="T1" fmla="*/ 23 h 32"/>
              <a:gd name="T2" fmla="*/ 7 w 36"/>
              <a:gd name="T3" fmla="*/ 0 h 32"/>
              <a:gd name="T4" fmla="*/ 0 w 36"/>
              <a:gd name="T5" fmla="*/ 9 h 32"/>
              <a:gd name="T6" fmla="*/ 29 w 36"/>
              <a:gd name="T7" fmla="*/ 32 h 32"/>
              <a:gd name="T8" fmla="*/ 36 w 36"/>
              <a:gd name="T9" fmla="*/ 23 h 32"/>
            </a:gdLst>
            <a:ahLst/>
            <a:cxnLst>
              <a:cxn ang="0">
                <a:pos x="T0" y="T1"/>
              </a:cxn>
              <a:cxn ang="0">
                <a:pos x="T2" y="T3"/>
              </a:cxn>
              <a:cxn ang="0">
                <a:pos x="T4" y="T5"/>
              </a:cxn>
              <a:cxn ang="0">
                <a:pos x="T6" y="T7"/>
              </a:cxn>
              <a:cxn ang="0">
                <a:pos x="T8" y="T9"/>
              </a:cxn>
            </a:cxnLst>
            <a:rect l="0" t="0" r="r" b="b"/>
            <a:pathLst>
              <a:path w="36" h="32">
                <a:moveTo>
                  <a:pt x="36" y="23"/>
                </a:moveTo>
                <a:lnTo>
                  <a:pt x="7" y="0"/>
                </a:lnTo>
                <a:lnTo>
                  <a:pt x="0" y="9"/>
                </a:lnTo>
                <a:lnTo>
                  <a:pt x="29" y="32"/>
                </a:lnTo>
                <a:lnTo>
                  <a:pt x="36" y="2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8"/>
          <p:cNvSpPr>
            <a:spLocks/>
          </p:cNvSpPr>
          <p:nvPr/>
        </p:nvSpPr>
        <p:spPr bwMode="auto">
          <a:xfrm>
            <a:off x="6057968" y="3781944"/>
            <a:ext cx="182846" cy="171549"/>
          </a:xfrm>
          <a:custGeom>
            <a:avLst/>
            <a:gdLst>
              <a:gd name="T0" fmla="*/ 9 w 56"/>
              <a:gd name="T1" fmla="*/ 12 h 55"/>
              <a:gd name="T2" fmla="*/ 43 w 56"/>
              <a:gd name="T3" fmla="*/ 8 h 55"/>
              <a:gd name="T4" fmla="*/ 48 w 56"/>
              <a:gd name="T5" fmla="*/ 43 h 55"/>
              <a:gd name="T6" fmla="*/ 13 w 56"/>
              <a:gd name="T7" fmla="*/ 47 h 55"/>
              <a:gd name="T8" fmla="*/ 9 w 56"/>
              <a:gd name="T9" fmla="*/ 12 h 55"/>
            </a:gdLst>
            <a:ahLst/>
            <a:cxnLst>
              <a:cxn ang="0">
                <a:pos x="T0" y="T1"/>
              </a:cxn>
              <a:cxn ang="0">
                <a:pos x="T2" y="T3"/>
              </a:cxn>
              <a:cxn ang="0">
                <a:pos x="T4" y="T5"/>
              </a:cxn>
              <a:cxn ang="0">
                <a:pos x="T6" y="T7"/>
              </a:cxn>
              <a:cxn ang="0">
                <a:pos x="T8" y="T9"/>
              </a:cxn>
            </a:cxnLst>
            <a:rect l="0" t="0" r="r" b="b"/>
            <a:pathLst>
              <a:path w="56" h="55">
                <a:moveTo>
                  <a:pt x="9" y="12"/>
                </a:moveTo>
                <a:cubicBezTo>
                  <a:pt x="17" y="2"/>
                  <a:pt x="33" y="0"/>
                  <a:pt x="43" y="8"/>
                </a:cubicBezTo>
                <a:cubicBezTo>
                  <a:pt x="54" y="17"/>
                  <a:pt x="56" y="32"/>
                  <a:pt x="48" y="43"/>
                </a:cubicBezTo>
                <a:cubicBezTo>
                  <a:pt x="39" y="54"/>
                  <a:pt x="24" y="55"/>
                  <a:pt x="13" y="47"/>
                </a:cubicBezTo>
                <a:cubicBezTo>
                  <a:pt x="2" y="39"/>
                  <a:pt x="0" y="23"/>
                  <a:pt x="9" y="1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9"/>
          <p:cNvSpPr>
            <a:spLocks/>
          </p:cNvSpPr>
          <p:nvPr/>
        </p:nvSpPr>
        <p:spPr bwMode="auto">
          <a:xfrm>
            <a:off x="6086098" y="3603668"/>
            <a:ext cx="305915" cy="312824"/>
          </a:xfrm>
          <a:custGeom>
            <a:avLst/>
            <a:gdLst>
              <a:gd name="T0" fmla="*/ 87 w 87"/>
              <a:gd name="T1" fmla="*/ 23 h 93"/>
              <a:gd name="T2" fmla="*/ 56 w 87"/>
              <a:gd name="T3" fmla="*/ 0 h 93"/>
              <a:gd name="T4" fmla="*/ 0 w 87"/>
              <a:gd name="T5" fmla="*/ 65 h 93"/>
              <a:gd name="T6" fmla="*/ 37 w 87"/>
              <a:gd name="T7" fmla="*/ 93 h 93"/>
              <a:gd name="T8" fmla="*/ 87 w 87"/>
              <a:gd name="T9" fmla="*/ 23 h 93"/>
            </a:gdLst>
            <a:ahLst/>
            <a:cxnLst>
              <a:cxn ang="0">
                <a:pos x="T0" y="T1"/>
              </a:cxn>
              <a:cxn ang="0">
                <a:pos x="T2" y="T3"/>
              </a:cxn>
              <a:cxn ang="0">
                <a:pos x="T4" y="T5"/>
              </a:cxn>
              <a:cxn ang="0">
                <a:pos x="T6" y="T7"/>
              </a:cxn>
              <a:cxn ang="0">
                <a:pos x="T8" y="T9"/>
              </a:cxn>
            </a:cxnLst>
            <a:rect l="0" t="0" r="r" b="b"/>
            <a:pathLst>
              <a:path w="87" h="93">
                <a:moveTo>
                  <a:pt x="87" y="23"/>
                </a:moveTo>
                <a:lnTo>
                  <a:pt x="56" y="0"/>
                </a:lnTo>
                <a:lnTo>
                  <a:pt x="0" y="65"/>
                </a:lnTo>
                <a:lnTo>
                  <a:pt x="37" y="93"/>
                </a:lnTo>
                <a:lnTo>
                  <a:pt x="87" y="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0"/>
          <p:cNvSpPr>
            <a:spLocks/>
          </p:cNvSpPr>
          <p:nvPr/>
        </p:nvSpPr>
        <p:spPr bwMode="auto">
          <a:xfrm>
            <a:off x="5977094" y="2981384"/>
            <a:ext cx="1153335" cy="686195"/>
          </a:xfrm>
          <a:custGeom>
            <a:avLst/>
            <a:gdLst>
              <a:gd name="T0" fmla="*/ 346 w 351"/>
              <a:gd name="T1" fmla="*/ 143 h 220"/>
              <a:gd name="T2" fmla="*/ 340 w 351"/>
              <a:gd name="T3" fmla="*/ 133 h 220"/>
              <a:gd name="T4" fmla="*/ 341 w 351"/>
              <a:gd name="T5" fmla="*/ 128 h 220"/>
              <a:gd name="T6" fmla="*/ 301 w 351"/>
              <a:gd name="T7" fmla="*/ 57 h 220"/>
              <a:gd name="T8" fmla="*/ 284 w 351"/>
              <a:gd name="T9" fmla="*/ 52 h 220"/>
              <a:gd name="T10" fmla="*/ 242 w 351"/>
              <a:gd name="T11" fmla="*/ 59 h 220"/>
              <a:gd name="T12" fmla="*/ 219 w 351"/>
              <a:gd name="T13" fmla="*/ 26 h 220"/>
              <a:gd name="T14" fmla="*/ 203 w 351"/>
              <a:gd name="T15" fmla="*/ 15 h 220"/>
              <a:gd name="T16" fmla="*/ 176 w 351"/>
              <a:gd name="T17" fmla="*/ 6 h 220"/>
              <a:gd name="T18" fmla="*/ 80 w 351"/>
              <a:gd name="T19" fmla="*/ 74 h 220"/>
              <a:gd name="T20" fmla="*/ 80 w 351"/>
              <a:gd name="T21" fmla="*/ 76 h 220"/>
              <a:gd name="T22" fmla="*/ 79 w 351"/>
              <a:gd name="T23" fmla="*/ 76 h 220"/>
              <a:gd name="T24" fmla="*/ 2 w 351"/>
              <a:gd name="T25" fmla="*/ 133 h 220"/>
              <a:gd name="T26" fmla="*/ 10 w 351"/>
              <a:gd name="T27" fmla="*/ 175 h 220"/>
              <a:gd name="T28" fmla="*/ 27 w 351"/>
              <a:gd name="T29" fmla="*/ 180 h 220"/>
              <a:gd name="T30" fmla="*/ 288 w 351"/>
              <a:gd name="T31" fmla="*/ 219 h 220"/>
              <a:gd name="T32" fmla="*/ 319 w 351"/>
              <a:gd name="T33" fmla="*/ 214 h 220"/>
              <a:gd name="T34" fmla="*/ 350 w 351"/>
              <a:gd name="T35" fmla="*/ 173 h 220"/>
              <a:gd name="T36" fmla="*/ 346 w 351"/>
              <a:gd name="T37" fmla="*/ 1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0">
                <a:moveTo>
                  <a:pt x="346" y="143"/>
                </a:moveTo>
                <a:cubicBezTo>
                  <a:pt x="344" y="140"/>
                  <a:pt x="342" y="136"/>
                  <a:pt x="340" y="133"/>
                </a:cubicBezTo>
                <a:cubicBezTo>
                  <a:pt x="340" y="131"/>
                  <a:pt x="340" y="130"/>
                  <a:pt x="341" y="128"/>
                </a:cubicBezTo>
                <a:cubicBezTo>
                  <a:pt x="345" y="98"/>
                  <a:pt x="328" y="69"/>
                  <a:pt x="301" y="57"/>
                </a:cubicBezTo>
                <a:cubicBezTo>
                  <a:pt x="296" y="54"/>
                  <a:pt x="290" y="53"/>
                  <a:pt x="284" y="52"/>
                </a:cubicBezTo>
                <a:cubicBezTo>
                  <a:pt x="269" y="49"/>
                  <a:pt x="254" y="52"/>
                  <a:pt x="242" y="59"/>
                </a:cubicBezTo>
                <a:cubicBezTo>
                  <a:pt x="237" y="46"/>
                  <a:pt x="229" y="35"/>
                  <a:pt x="219" y="26"/>
                </a:cubicBezTo>
                <a:cubicBezTo>
                  <a:pt x="214" y="22"/>
                  <a:pt x="209" y="18"/>
                  <a:pt x="203" y="15"/>
                </a:cubicBezTo>
                <a:cubicBezTo>
                  <a:pt x="195" y="11"/>
                  <a:pt x="185" y="8"/>
                  <a:pt x="176" y="6"/>
                </a:cubicBezTo>
                <a:cubicBezTo>
                  <a:pt x="131" y="0"/>
                  <a:pt x="88" y="30"/>
                  <a:pt x="80" y="74"/>
                </a:cubicBezTo>
                <a:cubicBezTo>
                  <a:pt x="80" y="75"/>
                  <a:pt x="80" y="75"/>
                  <a:pt x="80" y="76"/>
                </a:cubicBezTo>
                <a:cubicBezTo>
                  <a:pt x="80" y="76"/>
                  <a:pt x="79" y="76"/>
                  <a:pt x="79" y="76"/>
                </a:cubicBezTo>
                <a:cubicBezTo>
                  <a:pt x="42" y="70"/>
                  <a:pt x="8" y="96"/>
                  <a:pt x="2" y="133"/>
                </a:cubicBezTo>
                <a:cubicBezTo>
                  <a:pt x="0" y="148"/>
                  <a:pt x="3" y="162"/>
                  <a:pt x="10" y="175"/>
                </a:cubicBezTo>
                <a:cubicBezTo>
                  <a:pt x="15" y="177"/>
                  <a:pt x="21" y="179"/>
                  <a:pt x="27" y="180"/>
                </a:cubicBezTo>
                <a:cubicBezTo>
                  <a:pt x="288" y="219"/>
                  <a:pt x="288" y="219"/>
                  <a:pt x="288" y="219"/>
                </a:cubicBezTo>
                <a:cubicBezTo>
                  <a:pt x="299" y="220"/>
                  <a:pt x="310" y="219"/>
                  <a:pt x="319" y="214"/>
                </a:cubicBezTo>
                <a:cubicBezTo>
                  <a:pt x="335" y="207"/>
                  <a:pt x="347" y="192"/>
                  <a:pt x="350" y="173"/>
                </a:cubicBezTo>
                <a:cubicBezTo>
                  <a:pt x="351" y="163"/>
                  <a:pt x="350" y="152"/>
                  <a:pt x="346" y="14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1"/>
          <p:cNvSpPr>
            <a:spLocks/>
          </p:cNvSpPr>
          <p:nvPr/>
        </p:nvSpPr>
        <p:spPr bwMode="auto">
          <a:xfrm>
            <a:off x="7176141" y="1709905"/>
            <a:ext cx="1388925" cy="1449755"/>
          </a:xfrm>
          <a:custGeom>
            <a:avLst/>
            <a:gdLst>
              <a:gd name="T0" fmla="*/ 0 w 424"/>
              <a:gd name="T1" fmla="*/ 464 h 464"/>
              <a:gd name="T2" fmla="*/ 0 w 424"/>
              <a:gd name="T3" fmla="*/ 212 h 464"/>
              <a:gd name="T4" fmla="*/ 212 w 424"/>
              <a:gd name="T5" fmla="*/ 0 h 464"/>
              <a:gd name="T6" fmla="*/ 424 w 424"/>
              <a:gd name="T7" fmla="*/ 212 h 464"/>
              <a:gd name="T8" fmla="*/ 424 w 424"/>
              <a:gd name="T9" fmla="*/ 464 h 464"/>
              <a:gd name="T10" fmla="*/ 0 w 424"/>
              <a:gd name="T11" fmla="*/ 464 h 464"/>
            </a:gdLst>
            <a:ahLst/>
            <a:cxnLst>
              <a:cxn ang="0">
                <a:pos x="T0" y="T1"/>
              </a:cxn>
              <a:cxn ang="0">
                <a:pos x="T2" y="T3"/>
              </a:cxn>
              <a:cxn ang="0">
                <a:pos x="T4" y="T5"/>
              </a:cxn>
              <a:cxn ang="0">
                <a:pos x="T6" y="T7"/>
              </a:cxn>
              <a:cxn ang="0">
                <a:pos x="T8" y="T9"/>
              </a:cxn>
              <a:cxn ang="0">
                <a:pos x="T10" y="T11"/>
              </a:cxn>
            </a:cxnLst>
            <a:rect l="0" t="0" r="r" b="b"/>
            <a:pathLst>
              <a:path w="424" h="464">
                <a:moveTo>
                  <a:pt x="0" y="464"/>
                </a:moveTo>
                <a:cubicBezTo>
                  <a:pt x="0" y="212"/>
                  <a:pt x="0" y="212"/>
                  <a:pt x="0" y="212"/>
                </a:cubicBezTo>
                <a:cubicBezTo>
                  <a:pt x="0" y="95"/>
                  <a:pt x="95" y="0"/>
                  <a:pt x="212" y="0"/>
                </a:cubicBezTo>
                <a:cubicBezTo>
                  <a:pt x="329" y="0"/>
                  <a:pt x="424" y="95"/>
                  <a:pt x="424" y="212"/>
                </a:cubicBezTo>
                <a:cubicBezTo>
                  <a:pt x="424" y="464"/>
                  <a:pt x="424" y="464"/>
                  <a:pt x="424" y="464"/>
                </a:cubicBezTo>
                <a:lnTo>
                  <a:pt x="0" y="4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2"/>
          <p:cNvSpPr>
            <a:spLocks noEditPoints="1"/>
          </p:cNvSpPr>
          <p:nvPr/>
        </p:nvSpPr>
        <p:spPr bwMode="auto">
          <a:xfrm>
            <a:off x="7151527" y="1689723"/>
            <a:ext cx="1438153" cy="1490119"/>
          </a:xfrm>
          <a:custGeom>
            <a:avLst/>
            <a:gdLst>
              <a:gd name="T0" fmla="*/ 219 w 438"/>
              <a:gd name="T1" fmla="*/ 14 h 478"/>
              <a:gd name="T2" fmla="*/ 424 w 438"/>
              <a:gd name="T3" fmla="*/ 219 h 478"/>
              <a:gd name="T4" fmla="*/ 424 w 438"/>
              <a:gd name="T5" fmla="*/ 465 h 478"/>
              <a:gd name="T6" fmla="*/ 13 w 438"/>
              <a:gd name="T7" fmla="*/ 465 h 478"/>
              <a:gd name="T8" fmla="*/ 13 w 438"/>
              <a:gd name="T9" fmla="*/ 219 h 478"/>
              <a:gd name="T10" fmla="*/ 219 w 438"/>
              <a:gd name="T11" fmla="*/ 14 h 478"/>
              <a:gd name="T12" fmla="*/ 219 w 438"/>
              <a:gd name="T13" fmla="*/ 0 h 478"/>
              <a:gd name="T14" fmla="*/ 0 w 438"/>
              <a:gd name="T15" fmla="*/ 219 h 478"/>
              <a:gd name="T16" fmla="*/ 0 w 438"/>
              <a:gd name="T17" fmla="*/ 478 h 478"/>
              <a:gd name="T18" fmla="*/ 438 w 438"/>
              <a:gd name="T19" fmla="*/ 478 h 478"/>
              <a:gd name="T20" fmla="*/ 438 w 438"/>
              <a:gd name="T21" fmla="*/ 219 h 478"/>
              <a:gd name="T22" fmla="*/ 219 w 438"/>
              <a:gd name="T23"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478">
                <a:moveTo>
                  <a:pt x="219" y="14"/>
                </a:moveTo>
                <a:cubicBezTo>
                  <a:pt x="332" y="14"/>
                  <a:pt x="424" y="106"/>
                  <a:pt x="424" y="219"/>
                </a:cubicBezTo>
                <a:cubicBezTo>
                  <a:pt x="424" y="465"/>
                  <a:pt x="424" y="465"/>
                  <a:pt x="424" y="465"/>
                </a:cubicBezTo>
                <a:cubicBezTo>
                  <a:pt x="13" y="465"/>
                  <a:pt x="13" y="465"/>
                  <a:pt x="13" y="465"/>
                </a:cubicBezTo>
                <a:cubicBezTo>
                  <a:pt x="13" y="219"/>
                  <a:pt x="13" y="219"/>
                  <a:pt x="13" y="219"/>
                </a:cubicBezTo>
                <a:cubicBezTo>
                  <a:pt x="13" y="106"/>
                  <a:pt x="105" y="14"/>
                  <a:pt x="219" y="14"/>
                </a:cubicBezTo>
                <a:moveTo>
                  <a:pt x="219" y="0"/>
                </a:moveTo>
                <a:cubicBezTo>
                  <a:pt x="98" y="0"/>
                  <a:pt x="0" y="98"/>
                  <a:pt x="0" y="219"/>
                </a:cubicBezTo>
                <a:cubicBezTo>
                  <a:pt x="0" y="478"/>
                  <a:pt x="0" y="478"/>
                  <a:pt x="0" y="478"/>
                </a:cubicBezTo>
                <a:cubicBezTo>
                  <a:pt x="438" y="478"/>
                  <a:pt x="438" y="478"/>
                  <a:pt x="438" y="478"/>
                </a:cubicBezTo>
                <a:cubicBezTo>
                  <a:pt x="438" y="219"/>
                  <a:pt x="438" y="219"/>
                  <a:pt x="438" y="219"/>
                </a:cubicBezTo>
                <a:cubicBezTo>
                  <a:pt x="438" y="98"/>
                  <a:pt x="340" y="0"/>
                  <a:pt x="219"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43"/>
          <p:cNvSpPr>
            <a:spLocks noChangeArrowheads="1"/>
          </p:cNvSpPr>
          <p:nvPr/>
        </p:nvSpPr>
        <p:spPr bwMode="auto">
          <a:xfrm>
            <a:off x="7288661" y="1793997"/>
            <a:ext cx="1160368" cy="1103294"/>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44"/>
          <p:cNvSpPr>
            <a:spLocks noChangeArrowheads="1"/>
          </p:cNvSpPr>
          <p:nvPr/>
        </p:nvSpPr>
        <p:spPr bwMode="auto">
          <a:xfrm>
            <a:off x="7390633" y="1888181"/>
            <a:ext cx="959941" cy="911563"/>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5"/>
          <p:cNvSpPr>
            <a:spLocks/>
          </p:cNvSpPr>
          <p:nvPr/>
        </p:nvSpPr>
        <p:spPr bwMode="auto">
          <a:xfrm>
            <a:off x="8835818" y="5127425"/>
            <a:ext cx="1459250" cy="17491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6"/>
          <p:cNvSpPr>
            <a:spLocks/>
          </p:cNvSpPr>
          <p:nvPr/>
        </p:nvSpPr>
        <p:spPr bwMode="auto">
          <a:xfrm>
            <a:off x="8863949" y="5161062"/>
            <a:ext cx="1459250" cy="17491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7"/>
          <p:cNvSpPr>
            <a:spLocks/>
          </p:cNvSpPr>
          <p:nvPr/>
        </p:nvSpPr>
        <p:spPr bwMode="auto">
          <a:xfrm>
            <a:off x="10006735" y="5981805"/>
            <a:ext cx="105488" cy="40364"/>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48"/>
          <p:cNvSpPr>
            <a:spLocks noChangeArrowheads="1"/>
          </p:cNvSpPr>
          <p:nvPr/>
        </p:nvSpPr>
        <p:spPr bwMode="auto">
          <a:xfrm>
            <a:off x="7151527" y="3179842"/>
            <a:ext cx="1434637" cy="706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9"/>
          <p:cNvSpPr>
            <a:spLocks/>
          </p:cNvSpPr>
          <p:nvPr/>
        </p:nvSpPr>
        <p:spPr bwMode="auto">
          <a:xfrm>
            <a:off x="8368155" y="2577740"/>
            <a:ext cx="843904" cy="1362299"/>
          </a:xfrm>
          <a:custGeom>
            <a:avLst/>
            <a:gdLst>
              <a:gd name="T0" fmla="*/ 236 w 257"/>
              <a:gd name="T1" fmla="*/ 52 h 436"/>
              <a:gd name="T2" fmla="*/ 184 w 257"/>
              <a:gd name="T3" fmla="*/ 33 h 436"/>
              <a:gd name="T4" fmla="*/ 91 w 257"/>
              <a:gd name="T5" fmla="*/ 33 h 436"/>
              <a:gd name="T6" fmla="*/ 48 w 257"/>
              <a:gd name="T7" fmla="*/ 0 h 436"/>
              <a:gd name="T8" fmla="*/ 48 w 257"/>
              <a:gd name="T9" fmla="*/ 90 h 436"/>
              <a:gd name="T10" fmla="*/ 91 w 257"/>
              <a:gd name="T11" fmla="*/ 57 h 436"/>
              <a:gd name="T12" fmla="*/ 184 w 257"/>
              <a:gd name="T13" fmla="*/ 57 h 436"/>
              <a:gd name="T14" fmla="*/ 185 w 257"/>
              <a:gd name="T15" fmla="*/ 57 h 436"/>
              <a:gd name="T16" fmla="*/ 220 w 257"/>
              <a:gd name="T17" fmla="*/ 70 h 436"/>
              <a:gd name="T18" fmla="*/ 232 w 257"/>
              <a:gd name="T19" fmla="*/ 105 h 436"/>
              <a:gd name="T20" fmla="*/ 232 w 257"/>
              <a:gd name="T21" fmla="*/ 278 h 436"/>
              <a:gd name="T22" fmla="*/ 220 w 257"/>
              <a:gd name="T23" fmla="*/ 313 h 436"/>
              <a:gd name="T24" fmla="*/ 185 w 257"/>
              <a:gd name="T25" fmla="*/ 326 h 436"/>
              <a:gd name="T26" fmla="*/ 184 w 257"/>
              <a:gd name="T27" fmla="*/ 326 h 436"/>
              <a:gd name="T28" fmla="*/ 105 w 257"/>
              <a:gd name="T29" fmla="*/ 326 h 436"/>
              <a:gd name="T30" fmla="*/ 51 w 257"/>
              <a:gd name="T31" fmla="*/ 346 h 436"/>
              <a:gd name="T32" fmla="*/ 33 w 257"/>
              <a:gd name="T33" fmla="*/ 393 h 436"/>
              <a:gd name="T34" fmla="*/ 0 w 257"/>
              <a:gd name="T35" fmla="*/ 436 h 436"/>
              <a:gd name="T36" fmla="*/ 0 w 257"/>
              <a:gd name="T37" fmla="*/ 436 h 436"/>
              <a:gd name="T38" fmla="*/ 90 w 257"/>
              <a:gd name="T39" fmla="*/ 436 h 436"/>
              <a:gd name="T40" fmla="*/ 90 w 257"/>
              <a:gd name="T41" fmla="*/ 436 h 436"/>
              <a:gd name="T42" fmla="*/ 57 w 257"/>
              <a:gd name="T43" fmla="*/ 393 h 436"/>
              <a:gd name="T44" fmla="*/ 69 w 257"/>
              <a:gd name="T45" fmla="*/ 363 h 436"/>
              <a:gd name="T46" fmla="*/ 105 w 257"/>
              <a:gd name="T47" fmla="*/ 350 h 436"/>
              <a:gd name="T48" fmla="*/ 184 w 257"/>
              <a:gd name="T49" fmla="*/ 350 h 436"/>
              <a:gd name="T50" fmla="*/ 236 w 257"/>
              <a:gd name="T51" fmla="*/ 331 h 436"/>
              <a:gd name="T52" fmla="*/ 257 w 257"/>
              <a:gd name="T53" fmla="*/ 278 h 436"/>
              <a:gd name="T54" fmla="*/ 257 w 257"/>
              <a:gd name="T55" fmla="*/ 105 h 436"/>
              <a:gd name="T56" fmla="*/ 236 w 257"/>
              <a:gd name="T57" fmla="*/ 5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436">
                <a:moveTo>
                  <a:pt x="236" y="52"/>
                </a:moveTo>
                <a:cubicBezTo>
                  <a:pt x="216" y="33"/>
                  <a:pt x="188" y="33"/>
                  <a:pt x="184" y="33"/>
                </a:cubicBezTo>
                <a:cubicBezTo>
                  <a:pt x="91" y="33"/>
                  <a:pt x="91" y="33"/>
                  <a:pt x="91" y="33"/>
                </a:cubicBezTo>
                <a:cubicBezTo>
                  <a:pt x="86" y="14"/>
                  <a:pt x="69" y="0"/>
                  <a:pt x="48" y="0"/>
                </a:cubicBezTo>
                <a:cubicBezTo>
                  <a:pt x="48" y="90"/>
                  <a:pt x="48" y="90"/>
                  <a:pt x="48" y="90"/>
                </a:cubicBezTo>
                <a:cubicBezTo>
                  <a:pt x="69" y="90"/>
                  <a:pt x="86" y="76"/>
                  <a:pt x="91" y="57"/>
                </a:cubicBezTo>
                <a:cubicBezTo>
                  <a:pt x="184" y="57"/>
                  <a:pt x="184" y="57"/>
                  <a:pt x="184" y="57"/>
                </a:cubicBezTo>
                <a:cubicBezTo>
                  <a:pt x="185" y="57"/>
                  <a:pt x="185" y="57"/>
                  <a:pt x="185" y="57"/>
                </a:cubicBezTo>
                <a:cubicBezTo>
                  <a:pt x="185" y="57"/>
                  <a:pt x="206" y="57"/>
                  <a:pt x="220" y="70"/>
                </a:cubicBezTo>
                <a:cubicBezTo>
                  <a:pt x="228" y="78"/>
                  <a:pt x="232" y="90"/>
                  <a:pt x="232" y="105"/>
                </a:cubicBezTo>
                <a:cubicBezTo>
                  <a:pt x="232" y="278"/>
                  <a:pt x="232" y="278"/>
                  <a:pt x="232" y="278"/>
                </a:cubicBezTo>
                <a:cubicBezTo>
                  <a:pt x="232" y="293"/>
                  <a:pt x="228" y="305"/>
                  <a:pt x="220" y="313"/>
                </a:cubicBezTo>
                <a:cubicBezTo>
                  <a:pt x="206" y="327"/>
                  <a:pt x="185" y="326"/>
                  <a:pt x="185" y="326"/>
                </a:cubicBezTo>
                <a:cubicBezTo>
                  <a:pt x="184" y="326"/>
                  <a:pt x="184" y="326"/>
                  <a:pt x="184" y="326"/>
                </a:cubicBezTo>
                <a:cubicBezTo>
                  <a:pt x="184" y="326"/>
                  <a:pt x="121" y="326"/>
                  <a:pt x="105" y="326"/>
                </a:cubicBezTo>
                <a:cubicBezTo>
                  <a:pt x="82" y="326"/>
                  <a:pt x="64" y="333"/>
                  <a:pt x="51" y="346"/>
                </a:cubicBezTo>
                <a:cubicBezTo>
                  <a:pt x="36" y="362"/>
                  <a:pt x="33" y="383"/>
                  <a:pt x="33" y="393"/>
                </a:cubicBezTo>
                <a:cubicBezTo>
                  <a:pt x="14" y="398"/>
                  <a:pt x="0" y="415"/>
                  <a:pt x="0" y="436"/>
                </a:cubicBezTo>
                <a:cubicBezTo>
                  <a:pt x="0" y="436"/>
                  <a:pt x="0" y="436"/>
                  <a:pt x="0" y="436"/>
                </a:cubicBezTo>
                <a:cubicBezTo>
                  <a:pt x="90" y="436"/>
                  <a:pt x="90" y="436"/>
                  <a:pt x="90" y="436"/>
                </a:cubicBezTo>
                <a:cubicBezTo>
                  <a:pt x="90" y="436"/>
                  <a:pt x="90" y="436"/>
                  <a:pt x="90" y="436"/>
                </a:cubicBezTo>
                <a:cubicBezTo>
                  <a:pt x="90" y="415"/>
                  <a:pt x="76" y="398"/>
                  <a:pt x="57" y="393"/>
                </a:cubicBezTo>
                <a:cubicBezTo>
                  <a:pt x="58" y="386"/>
                  <a:pt x="60" y="373"/>
                  <a:pt x="69" y="363"/>
                </a:cubicBezTo>
                <a:cubicBezTo>
                  <a:pt x="77" y="354"/>
                  <a:pt x="89" y="350"/>
                  <a:pt x="105" y="350"/>
                </a:cubicBezTo>
                <a:cubicBezTo>
                  <a:pt x="121" y="350"/>
                  <a:pt x="180" y="350"/>
                  <a:pt x="184" y="350"/>
                </a:cubicBezTo>
                <a:cubicBezTo>
                  <a:pt x="188" y="350"/>
                  <a:pt x="216" y="351"/>
                  <a:pt x="236" y="331"/>
                </a:cubicBezTo>
                <a:cubicBezTo>
                  <a:pt x="250" y="318"/>
                  <a:pt x="257" y="301"/>
                  <a:pt x="257" y="278"/>
                </a:cubicBezTo>
                <a:cubicBezTo>
                  <a:pt x="257" y="105"/>
                  <a:pt x="257" y="105"/>
                  <a:pt x="257" y="105"/>
                </a:cubicBezTo>
                <a:cubicBezTo>
                  <a:pt x="257" y="83"/>
                  <a:pt x="250" y="65"/>
                  <a:pt x="236" y="5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0"/>
          <p:cNvSpPr>
            <a:spLocks/>
          </p:cNvSpPr>
          <p:nvPr/>
        </p:nvSpPr>
        <p:spPr bwMode="auto">
          <a:xfrm>
            <a:off x="8979985" y="4289863"/>
            <a:ext cx="534472" cy="393553"/>
          </a:xfrm>
          <a:custGeom>
            <a:avLst/>
            <a:gdLst>
              <a:gd name="T0" fmla="*/ 29 w 163"/>
              <a:gd name="T1" fmla="*/ 0 h 126"/>
              <a:gd name="T2" fmla="*/ 0 w 163"/>
              <a:gd name="T3" fmla="*/ 30 h 126"/>
              <a:gd name="T4" fmla="*/ 0 w 163"/>
              <a:gd name="T5" fmla="*/ 30 h 126"/>
              <a:gd name="T6" fmla="*/ 0 w 163"/>
              <a:gd name="T7" fmla="*/ 118 h 126"/>
              <a:gd name="T8" fmla="*/ 0 w 163"/>
              <a:gd name="T9" fmla="*/ 126 h 126"/>
              <a:gd name="T10" fmla="*/ 133 w 163"/>
              <a:gd name="T11" fmla="*/ 126 h 126"/>
              <a:gd name="T12" fmla="*/ 163 w 163"/>
              <a:gd name="T13" fmla="*/ 97 h 126"/>
              <a:gd name="T14" fmla="*/ 163 w 163"/>
              <a:gd name="T15" fmla="*/ 97 h 126"/>
              <a:gd name="T16" fmla="*/ 163 w 163"/>
              <a:gd name="T17" fmla="*/ 8 h 126"/>
              <a:gd name="T18" fmla="*/ 163 w 163"/>
              <a:gd name="T19" fmla="*/ 0 h 126"/>
              <a:gd name="T20" fmla="*/ 29 w 163"/>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26">
                <a:moveTo>
                  <a:pt x="29" y="0"/>
                </a:moveTo>
                <a:cubicBezTo>
                  <a:pt x="13" y="0"/>
                  <a:pt x="0" y="14"/>
                  <a:pt x="0" y="30"/>
                </a:cubicBezTo>
                <a:cubicBezTo>
                  <a:pt x="0" y="30"/>
                  <a:pt x="0" y="30"/>
                  <a:pt x="0" y="30"/>
                </a:cubicBezTo>
                <a:cubicBezTo>
                  <a:pt x="0" y="118"/>
                  <a:pt x="0" y="118"/>
                  <a:pt x="0" y="118"/>
                </a:cubicBezTo>
                <a:cubicBezTo>
                  <a:pt x="0" y="126"/>
                  <a:pt x="0" y="126"/>
                  <a:pt x="0" y="126"/>
                </a:cubicBezTo>
                <a:cubicBezTo>
                  <a:pt x="133" y="126"/>
                  <a:pt x="133" y="126"/>
                  <a:pt x="133" y="126"/>
                </a:cubicBezTo>
                <a:cubicBezTo>
                  <a:pt x="150" y="126"/>
                  <a:pt x="163" y="113"/>
                  <a:pt x="163" y="97"/>
                </a:cubicBezTo>
                <a:cubicBezTo>
                  <a:pt x="163" y="97"/>
                  <a:pt x="163" y="97"/>
                  <a:pt x="163" y="97"/>
                </a:cubicBezTo>
                <a:cubicBezTo>
                  <a:pt x="163" y="8"/>
                  <a:pt x="163" y="8"/>
                  <a:pt x="163" y="8"/>
                </a:cubicBezTo>
                <a:cubicBezTo>
                  <a:pt x="163" y="0"/>
                  <a:pt x="163" y="0"/>
                  <a:pt x="163" y="0"/>
                </a:cubicBezTo>
                <a:lnTo>
                  <a:pt x="2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51"/>
          <p:cNvSpPr>
            <a:spLocks noChangeArrowheads="1"/>
          </p:cNvSpPr>
          <p:nvPr/>
        </p:nvSpPr>
        <p:spPr bwMode="auto">
          <a:xfrm>
            <a:off x="9180413" y="4353773"/>
            <a:ext cx="284818" cy="269096"/>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2"/>
          <p:cNvSpPr>
            <a:spLocks/>
          </p:cNvSpPr>
          <p:nvPr/>
        </p:nvSpPr>
        <p:spPr bwMode="auto">
          <a:xfrm>
            <a:off x="9275352" y="4387410"/>
            <a:ext cx="94939" cy="201822"/>
          </a:xfrm>
          <a:custGeom>
            <a:avLst/>
            <a:gdLst>
              <a:gd name="T0" fmla="*/ 12 w 29"/>
              <a:gd name="T1" fmla="*/ 64 h 64"/>
              <a:gd name="T2" fmla="*/ 12 w 29"/>
              <a:gd name="T3" fmla="*/ 56 h 64"/>
              <a:gd name="T4" fmla="*/ 0 w 29"/>
              <a:gd name="T5" fmla="*/ 52 h 64"/>
              <a:gd name="T6" fmla="*/ 2 w 29"/>
              <a:gd name="T7" fmla="*/ 47 h 64"/>
              <a:gd name="T8" fmla="*/ 13 w 29"/>
              <a:gd name="T9" fmla="*/ 50 h 64"/>
              <a:gd name="T10" fmla="*/ 22 w 29"/>
              <a:gd name="T11" fmla="*/ 43 h 64"/>
              <a:gd name="T12" fmla="*/ 14 w 29"/>
              <a:gd name="T13" fmla="*/ 34 h 64"/>
              <a:gd name="T14" fmla="*/ 1 w 29"/>
              <a:gd name="T15" fmla="*/ 20 h 64"/>
              <a:gd name="T16" fmla="*/ 13 w 29"/>
              <a:gd name="T17" fmla="*/ 8 h 64"/>
              <a:gd name="T18" fmla="*/ 13 w 29"/>
              <a:gd name="T19" fmla="*/ 0 h 64"/>
              <a:gd name="T20" fmla="*/ 18 w 29"/>
              <a:gd name="T21" fmla="*/ 0 h 64"/>
              <a:gd name="T22" fmla="*/ 18 w 29"/>
              <a:gd name="T23" fmla="*/ 8 h 64"/>
              <a:gd name="T24" fmla="*/ 28 w 29"/>
              <a:gd name="T25" fmla="*/ 10 h 64"/>
              <a:gd name="T26" fmla="*/ 26 w 29"/>
              <a:gd name="T27" fmla="*/ 16 h 64"/>
              <a:gd name="T28" fmla="*/ 16 w 29"/>
              <a:gd name="T29" fmla="*/ 13 h 64"/>
              <a:gd name="T30" fmla="*/ 8 w 29"/>
              <a:gd name="T31" fmla="*/ 19 h 64"/>
              <a:gd name="T32" fmla="*/ 17 w 29"/>
              <a:gd name="T33" fmla="*/ 28 h 64"/>
              <a:gd name="T34" fmla="*/ 29 w 29"/>
              <a:gd name="T35" fmla="*/ 43 h 64"/>
              <a:gd name="T36" fmla="*/ 17 w 29"/>
              <a:gd name="T37" fmla="*/ 56 h 64"/>
              <a:gd name="T38" fmla="*/ 16 w 29"/>
              <a:gd name="T39" fmla="*/ 64 h 64"/>
              <a:gd name="T40" fmla="*/ 12 w 29"/>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64">
                <a:moveTo>
                  <a:pt x="12" y="64"/>
                </a:moveTo>
                <a:cubicBezTo>
                  <a:pt x="12" y="56"/>
                  <a:pt x="12" y="56"/>
                  <a:pt x="12" y="56"/>
                </a:cubicBezTo>
                <a:cubicBezTo>
                  <a:pt x="7" y="56"/>
                  <a:pt x="3" y="54"/>
                  <a:pt x="0" y="52"/>
                </a:cubicBezTo>
                <a:cubicBezTo>
                  <a:pt x="2" y="47"/>
                  <a:pt x="2" y="47"/>
                  <a:pt x="2" y="47"/>
                </a:cubicBezTo>
                <a:cubicBezTo>
                  <a:pt x="5" y="49"/>
                  <a:pt x="9" y="50"/>
                  <a:pt x="13" y="50"/>
                </a:cubicBezTo>
                <a:cubicBezTo>
                  <a:pt x="18" y="51"/>
                  <a:pt x="22" y="47"/>
                  <a:pt x="22" y="43"/>
                </a:cubicBezTo>
                <a:cubicBezTo>
                  <a:pt x="22" y="39"/>
                  <a:pt x="19" y="36"/>
                  <a:pt x="14" y="34"/>
                </a:cubicBezTo>
                <a:cubicBezTo>
                  <a:pt x="6" y="30"/>
                  <a:pt x="1" y="27"/>
                  <a:pt x="1" y="20"/>
                </a:cubicBezTo>
                <a:cubicBezTo>
                  <a:pt x="1" y="14"/>
                  <a:pt x="6" y="9"/>
                  <a:pt x="13" y="8"/>
                </a:cubicBezTo>
                <a:cubicBezTo>
                  <a:pt x="13" y="0"/>
                  <a:pt x="13" y="0"/>
                  <a:pt x="13" y="0"/>
                </a:cubicBezTo>
                <a:cubicBezTo>
                  <a:pt x="18" y="0"/>
                  <a:pt x="18" y="0"/>
                  <a:pt x="18" y="0"/>
                </a:cubicBezTo>
                <a:cubicBezTo>
                  <a:pt x="18" y="8"/>
                  <a:pt x="18" y="8"/>
                  <a:pt x="18" y="8"/>
                </a:cubicBezTo>
                <a:cubicBezTo>
                  <a:pt x="22" y="8"/>
                  <a:pt x="26" y="9"/>
                  <a:pt x="28" y="10"/>
                </a:cubicBezTo>
                <a:cubicBezTo>
                  <a:pt x="26" y="16"/>
                  <a:pt x="26" y="16"/>
                  <a:pt x="26" y="16"/>
                </a:cubicBezTo>
                <a:cubicBezTo>
                  <a:pt x="24" y="15"/>
                  <a:pt x="21" y="13"/>
                  <a:pt x="16" y="13"/>
                </a:cubicBezTo>
                <a:cubicBezTo>
                  <a:pt x="10" y="13"/>
                  <a:pt x="8" y="16"/>
                  <a:pt x="8" y="19"/>
                </a:cubicBezTo>
                <a:cubicBezTo>
                  <a:pt x="8" y="23"/>
                  <a:pt x="11" y="25"/>
                  <a:pt x="17" y="28"/>
                </a:cubicBezTo>
                <a:cubicBezTo>
                  <a:pt x="25" y="32"/>
                  <a:pt x="29" y="36"/>
                  <a:pt x="29" y="43"/>
                </a:cubicBezTo>
                <a:cubicBezTo>
                  <a:pt x="29" y="49"/>
                  <a:pt x="25" y="54"/>
                  <a:pt x="17" y="56"/>
                </a:cubicBezTo>
                <a:cubicBezTo>
                  <a:pt x="16" y="64"/>
                  <a:pt x="16" y="64"/>
                  <a:pt x="16" y="64"/>
                </a:cubicBezTo>
                <a:lnTo>
                  <a:pt x="12" y="64"/>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3"/>
          <p:cNvSpPr>
            <a:spLocks/>
          </p:cNvSpPr>
          <p:nvPr/>
        </p:nvSpPr>
        <p:spPr bwMode="auto">
          <a:xfrm>
            <a:off x="9370291" y="4121678"/>
            <a:ext cx="144167" cy="477645"/>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4"/>
          <p:cNvSpPr>
            <a:spLocks/>
          </p:cNvSpPr>
          <p:nvPr/>
        </p:nvSpPr>
        <p:spPr bwMode="auto">
          <a:xfrm>
            <a:off x="9370291" y="4121678"/>
            <a:ext cx="144167" cy="477645"/>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5"/>
          <p:cNvSpPr>
            <a:spLocks/>
          </p:cNvSpPr>
          <p:nvPr/>
        </p:nvSpPr>
        <p:spPr bwMode="auto">
          <a:xfrm>
            <a:off x="9514458" y="4579141"/>
            <a:ext cx="0" cy="20182"/>
          </a:xfrm>
          <a:custGeom>
            <a:avLst/>
            <a:gdLst>
              <a:gd name="T0" fmla="*/ 7 h 7"/>
              <a:gd name="T1" fmla="*/ 0 h 7"/>
              <a:gd name="T2" fmla="*/ 3 h 7"/>
              <a:gd name="T3" fmla="*/ 7 h 7"/>
            </a:gdLst>
            <a:ahLst/>
            <a:cxnLst>
              <a:cxn ang="0">
                <a:pos x="0" y="T0"/>
              </a:cxn>
              <a:cxn ang="0">
                <a:pos x="0" y="T1"/>
              </a:cxn>
              <a:cxn ang="0">
                <a:pos x="0" y="T2"/>
              </a:cxn>
              <a:cxn ang="0">
                <a:pos x="0" y="T3"/>
              </a:cxn>
            </a:cxnLst>
            <a:rect l="0" t="0" r="r" b="b"/>
            <a:pathLst>
              <a:path h="7">
                <a:moveTo>
                  <a:pt x="0" y="7"/>
                </a:moveTo>
                <a:cubicBezTo>
                  <a:pt x="0" y="0"/>
                  <a:pt x="0" y="0"/>
                  <a:pt x="0" y="0"/>
                </a:cubicBezTo>
                <a:cubicBezTo>
                  <a:pt x="0" y="1"/>
                  <a:pt x="0" y="2"/>
                  <a:pt x="0" y="3"/>
                </a:cubicBezTo>
                <a:cubicBezTo>
                  <a:pt x="0" y="4"/>
                  <a:pt x="0" y="5"/>
                  <a:pt x="0" y="7"/>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56"/>
          <p:cNvSpPr>
            <a:spLocks noChangeArrowheads="1"/>
          </p:cNvSpPr>
          <p:nvPr/>
        </p:nvSpPr>
        <p:spPr bwMode="auto">
          <a:xfrm>
            <a:off x="9444132" y="4643052"/>
            <a:ext cx="457115" cy="43055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57"/>
          <p:cNvSpPr>
            <a:spLocks noChangeArrowheads="1"/>
          </p:cNvSpPr>
          <p:nvPr/>
        </p:nvSpPr>
        <p:spPr bwMode="auto">
          <a:xfrm>
            <a:off x="9444132" y="4616142"/>
            <a:ext cx="457115" cy="4339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58"/>
          <p:cNvSpPr>
            <a:spLocks noChangeArrowheads="1"/>
          </p:cNvSpPr>
          <p:nvPr/>
        </p:nvSpPr>
        <p:spPr bwMode="auto">
          <a:xfrm>
            <a:off x="9493360" y="4663234"/>
            <a:ext cx="358659" cy="339734"/>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59"/>
          <p:cNvSpPr>
            <a:spLocks noChangeArrowheads="1"/>
          </p:cNvSpPr>
          <p:nvPr/>
        </p:nvSpPr>
        <p:spPr bwMode="auto">
          <a:xfrm>
            <a:off x="10136837" y="5214881"/>
            <a:ext cx="70325"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0"/>
          <p:cNvSpPr>
            <a:spLocks noChangeArrowheads="1"/>
          </p:cNvSpPr>
          <p:nvPr/>
        </p:nvSpPr>
        <p:spPr bwMode="auto">
          <a:xfrm>
            <a:off x="10017284" y="5214881"/>
            <a:ext cx="77358"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61"/>
          <p:cNvSpPr>
            <a:spLocks noChangeArrowheads="1"/>
          </p:cNvSpPr>
          <p:nvPr/>
        </p:nvSpPr>
        <p:spPr bwMode="auto">
          <a:xfrm>
            <a:off x="9904763" y="5214881"/>
            <a:ext cx="70325"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62"/>
          <p:cNvSpPr>
            <a:spLocks noChangeArrowheads="1"/>
          </p:cNvSpPr>
          <p:nvPr/>
        </p:nvSpPr>
        <p:spPr bwMode="auto">
          <a:xfrm>
            <a:off x="9788727" y="5214881"/>
            <a:ext cx="73842"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63"/>
          <p:cNvSpPr>
            <a:spLocks noChangeArrowheads="1"/>
          </p:cNvSpPr>
          <p:nvPr/>
        </p:nvSpPr>
        <p:spPr bwMode="auto">
          <a:xfrm>
            <a:off x="9669174" y="5214881"/>
            <a:ext cx="77358"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64"/>
          <p:cNvSpPr>
            <a:spLocks noChangeArrowheads="1"/>
          </p:cNvSpPr>
          <p:nvPr/>
        </p:nvSpPr>
        <p:spPr bwMode="auto">
          <a:xfrm>
            <a:off x="9556653" y="5214881"/>
            <a:ext cx="70325"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65"/>
          <p:cNvSpPr>
            <a:spLocks noChangeArrowheads="1"/>
          </p:cNvSpPr>
          <p:nvPr/>
        </p:nvSpPr>
        <p:spPr bwMode="auto">
          <a:xfrm>
            <a:off x="9440616" y="5214881"/>
            <a:ext cx="73842"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66"/>
          <p:cNvSpPr>
            <a:spLocks noChangeArrowheads="1"/>
          </p:cNvSpPr>
          <p:nvPr/>
        </p:nvSpPr>
        <p:spPr bwMode="auto">
          <a:xfrm>
            <a:off x="9328096" y="5214881"/>
            <a:ext cx="70325"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67"/>
          <p:cNvSpPr>
            <a:spLocks noChangeArrowheads="1"/>
          </p:cNvSpPr>
          <p:nvPr/>
        </p:nvSpPr>
        <p:spPr bwMode="auto">
          <a:xfrm>
            <a:off x="9208543" y="5214881"/>
            <a:ext cx="70325"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68"/>
          <p:cNvSpPr>
            <a:spLocks noChangeArrowheads="1"/>
          </p:cNvSpPr>
          <p:nvPr/>
        </p:nvSpPr>
        <p:spPr bwMode="auto">
          <a:xfrm>
            <a:off x="9092506" y="5214881"/>
            <a:ext cx="73842"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69"/>
          <p:cNvSpPr>
            <a:spLocks noChangeArrowheads="1"/>
          </p:cNvSpPr>
          <p:nvPr/>
        </p:nvSpPr>
        <p:spPr bwMode="auto">
          <a:xfrm>
            <a:off x="8979985" y="5214881"/>
            <a:ext cx="70325" cy="70638"/>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70"/>
          <p:cNvSpPr>
            <a:spLocks noChangeArrowheads="1"/>
          </p:cNvSpPr>
          <p:nvPr/>
        </p:nvSpPr>
        <p:spPr bwMode="auto">
          <a:xfrm>
            <a:off x="10034865" y="5335974"/>
            <a:ext cx="49228" cy="66264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71"/>
          <p:cNvSpPr>
            <a:spLocks noChangeArrowheads="1"/>
          </p:cNvSpPr>
          <p:nvPr/>
        </p:nvSpPr>
        <p:spPr bwMode="auto">
          <a:xfrm>
            <a:off x="10059479" y="5335974"/>
            <a:ext cx="24614" cy="66264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2"/>
          <p:cNvSpPr>
            <a:spLocks/>
          </p:cNvSpPr>
          <p:nvPr/>
        </p:nvSpPr>
        <p:spPr bwMode="auto">
          <a:xfrm>
            <a:off x="10055963" y="5981805"/>
            <a:ext cx="56260" cy="40364"/>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3"/>
          <p:cNvSpPr>
            <a:spLocks/>
          </p:cNvSpPr>
          <p:nvPr/>
        </p:nvSpPr>
        <p:spPr bwMode="auto">
          <a:xfrm>
            <a:off x="6399046" y="2934292"/>
            <a:ext cx="1526059" cy="2347863"/>
          </a:xfrm>
          <a:custGeom>
            <a:avLst/>
            <a:gdLst>
              <a:gd name="T0" fmla="*/ 431 w 466"/>
              <a:gd name="T1" fmla="*/ 0 h 752"/>
              <a:gd name="T2" fmla="*/ 431 w 466"/>
              <a:gd name="T3" fmla="*/ 698 h 752"/>
              <a:gd name="T4" fmla="*/ 412 w 466"/>
              <a:gd name="T5" fmla="*/ 717 h 752"/>
              <a:gd name="T6" fmla="*/ 392 w 466"/>
              <a:gd name="T7" fmla="*/ 698 h 752"/>
              <a:gd name="T8" fmla="*/ 392 w 466"/>
              <a:gd name="T9" fmla="*/ 490 h 752"/>
              <a:gd name="T10" fmla="*/ 338 w 466"/>
              <a:gd name="T11" fmla="*/ 438 h 752"/>
              <a:gd name="T12" fmla="*/ 284 w 466"/>
              <a:gd name="T13" fmla="*/ 492 h 752"/>
              <a:gd name="T14" fmla="*/ 284 w 466"/>
              <a:gd name="T15" fmla="*/ 698 h 752"/>
              <a:gd name="T16" fmla="*/ 265 w 466"/>
              <a:gd name="T17" fmla="*/ 717 h 752"/>
              <a:gd name="T18" fmla="*/ 246 w 466"/>
              <a:gd name="T19" fmla="*/ 698 h 752"/>
              <a:gd name="T20" fmla="*/ 246 w 466"/>
              <a:gd name="T21" fmla="*/ 588 h 752"/>
              <a:gd name="T22" fmla="*/ 192 w 466"/>
              <a:gd name="T23" fmla="*/ 534 h 752"/>
              <a:gd name="T24" fmla="*/ 137 w 466"/>
              <a:gd name="T25" fmla="*/ 588 h 752"/>
              <a:gd name="T26" fmla="*/ 137 w 466"/>
              <a:gd name="T27" fmla="*/ 698 h 752"/>
              <a:gd name="T28" fmla="*/ 118 w 466"/>
              <a:gd name="T29" fmla="*/ 717 h 752"/>
              <a:gd name="T30" fmla="*/ 99 w 466"/>
              <a:gd name="T31" fmla="*/ 698 h 752"/>
              <a:gd name="T32" fmla="*/ 99 w 466"/>
              <a:gd name="T33" fmla="*/ 531 h 752"/>
              <a:gd name="T34" fmla="*/ 161 w 466"/>
              <a:gd name="T35" fmla="*/ 436 h 752"/>
              <a:gd name="T36" fmla="*/ 163 w 466"/>
              <a:gd name="T37" fmla="*/ 433 h 752"/>
              <a:gd name="T38" fmla="*/ 163 w 466"/>
              <a:gd name="T39" fmla="*/ 433 h 752"/>
              <a:gd name="T40" fmla="*/ 163 w 466"/>
              <a:gd name="T41" fmla="*/ 433 h 752"/>
              <a:gd name="T42" fmla="*/ 81 w 466"/>
              <a:gd name="T43" fmla="*/ 419 h 752"/>
              <a:gd name="T44" fmla="*/ 0 w 466"/>
              <a:gd name="T45" fmla="*/ 433 h 752"/>
              <a:gd name="T46" fmla="*/ 0 w 466"/>
              <a:gd name="T47" fmla="*/ 433 h 752"/>
              <a:gd name="T48" fmla="*/ 0 w 466"/>
              <a:gd name="T49" fmla="*/ 433 h 752"/>
              <a:gd name="T50" fmla="*/ 2 w 466"/>
              <a:gd name="T51" fmla="*/ 436 h 752"/>
              <a:gd name="T52" fmla="*/ 64 w 466"/>
              <a:gd name="T53" fmla="*/ 531 h 752"/>
              <a:gd name="T54" fmla="*/ 64 w 466"/>
              <a:gd name="T55" fmla="*/ 698 h 752"/>
              <a:gd name="T56" fmla="*/ 118 w 466"/>
              <a:gd name="T57" fmla="*/ 752 h 752"/>
              <a:gd name="T58" fmla="*/ 172 w 466"/>
              <a:gd name="T59" fmla="*/ 698 h 752"/>
              <a:gd name="T60" fmla="*/ 172 w 466"/>
              <a:gd name="T61" fmla="*/ 588 h 752"/>
              <a:gd name="T62" fmla="*/ 192 w 466"/>
              <a:gd name="T63" fmla="*/ 569 h 752"/>
              <a:gd name="T64" fmla="*/ 211 w 466"/>
              <a:gd name="T65" fmla="*/ 588 h 752"/>
              <a:gd name="T66" fmla="*/ 211 w 466"/>
              <a:gd name="T67" fmla="*/ 704 h 752"/>
              <a:gd name="T68" fmla="*/ 211 w 466"/>
              <a:gd name="T69" fmla="*/ 704 h 752"/>
              <a:gd name="T70" fmla="*/ 265 w 466"/>
              <a:gd name="T71" fmla="*/ 752 h 752"/>
              <a:gd name="T72" fmla="*/ 319 w 466"/>
              <a:gd name="T73" fmla="*/ 698 h 752"/>
              <a:gd name="T74" fmla="*/ 319 w 466"/>
              <a:gd name="T75" fmla="*/ 492 h 752"/>
              <a:gd name="T76" fmla="*/ 338 w 466"/>
              <a:gd name="T77" fmla="*/ 473 h 752"/>
              <a:gd name="T78" fmla="*/ 358 w 466"/>
              <a:gd name="T79" fmla="*/ 492 h 752"/>
              <a:gd name="T80" fmla="*/ 358 w 466"/>
              <a:gd name="T81" fmla="*/ 698 h 752"/>
              <a:gd name="T82" fmla="*/ 412 w 466"/>
              <a:gd name="T83" fmla="*/ 752 h 752"/>
              <a:gd name="T84" fmla="*/ 466 w 466"/>
              <a:gd name="T85" fmla="*/ 698 h 752"/>
              <a:gd name="T86" fmla="*/ 466 w 466"/>
              <a:gd name="T87" fmla="*/ 0 h 752"/>
              <a:gd name="T88" fmla="*/ 431 w 466"/>
              <a:gd name="T89"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6" h="752">
                <a:moveTo>
                  <a:pt x="431" y="0"/>
                </a:moveTo>
                <a:cubicBezTo>
                  <a:pt x="431" y="698"/>
                  <a:pt x="431" y="698"/>
                  <a:pt x="431" y="698"/>
                </a:cubicBezTo>
                <a:cubicBezTo>
                  <a:pt x="431" y="709"/>
                  <a:pt x="422" y="717"/>
                  <a:pt x="412" y="717"/>
                </a:cubicBezTo>
                <a:cubicBezTo>
                  <a:pt x="401" y="717"/>
                  <a:pt x="392" y="709"/>
                  <a:pt x="392" y="698"/>
                </a:cubicBezTo>
                <a:cubicBezTo>
                  <a:pt x="392" y="490"/>
                  <a:pt x="392" y="490"/>
                  <a:pt x="392" y="490"/>
                </a:cubicBezTo>
                <a:cubicBezTo>
                  <a:pt x="391" y="461"/>
                  <a:pt x="367" y="438"/>
                  <a:pt x="338" y="438"/>
                </a:cubicBezTo>
                <a:cubicBezTo>
                  <a:pt x="308" y="438"/>
                  <a:pt x="284" y="462"/>
                  <a:pt x="284" y="492"/>
                </a:cubicBezTo>
                <a:cubicBezTo>
                  <a:pt x="284" y="698"/>
                  <a:pt x="284" y="698"/>
                  <a:pt x="284" y="698"/>
                </a:cubicBezTo>
                <a:cubicBezTo>
                  <a:pt x="284" y="709"/>
                  <a:pt x="276" y="717"/>
                  <a:pt x="265" y="717"/>
                </a:cubicBezTo>
                <a:cubicBezTo>
                  <a:pt x="254" y="717"/>
                  <a:pt x="246" y="709"/>
                  <a:pt x="246" y="698"/>
                </a:cubicBezTo>
                <a:cubicBezTo>
                  <a:pt x="246" y="588"/>
                  <a:pt x="246" y="588"/>
                  <a:pt x="246" y="588"/>
                </a:cubicBezTo>
                <a:cubicBezTo>
                  <a:pt x="246" y="558"/>
                  <a:pt x="221" y="534"/>
                  <a:pt x="192" y="534"/>
                </a:cubicBezTo>
                <a:cubicBezTo>
                  <a:pt x="162" y="534"/>
                  <a:pt x="137" y="558"/>
                  <a:pt x="137" y="588"/>
                </a:cubicBezTo>
                <a:cubicBezTo>
                  <a:pt x="137" y="698"/>
                  <a:pt x="137" y="698"/>
                  <a:pt x="137" y="698"/>
                </a:cubicBezTo>
                <a:cubicBezTo>
                  <a:pt x="137" y="709"/>
                  <a:pt x="129" y="717"/>
                  <a:pt x="118" y="717"/>
                </a:cubicBezTo>
                <a:cubicBezTo>
                  <a:pt x="108" y="717"/>
                  <a:pt x="99" y="709"/>
                  <a:pt x="99" y="698"/>
                </a:cubicBezTo>
                <a:cubicBezTo>
                  <a:pt x="99" y="531"/>
                  <a:pt x="99" y="531"/>
                  <a:pt x="99" y="531"/>
                </a:cubicBezTo>
                <a:cubicBezTo>
                  <a:pt x="161" y="436"/>
                  <a:pt x="161" y="436"/>
                  <a:pt x="161" y="436"/>
                </a:cubicBezTo>
                <a:cubicBezTo>
                  <a:pt x="162" y="435"/>
                  <a:pt x="163" y="434"/>
                  <a:pt x="163" y="433"/>
                </a:cubicBezTo>
                <a:cubicBezTo>
                  <a:pt x="163" y="433"/>
                  <a:pt x="163" y="433"/>
                  <a:pt x="163" y="433"/>
                </a:cubicBezTo>
                <a:cubicBezTo>
                  <a:pt x="163" y="433"/>
                  <a:pt x="163" y="433"/>
                  <a:pt x="163" y="433"/>
                </a:cubicBezTo>
                <a:cubicBezTo>
                  <a:pt x="162" y="425"/>
                  <a:pt x="126" y="419"/>
                  <a:pt x="81" y="419"/>
                </a:cubicBezTo>
                <a:cubicBezTo>
                  <a:pt x="37" y="419"/>
                  <a:pt x="1" y="425"/>
                  <a:pt x="0" y="433"/>
                </a:cubicBezTo>
                <a:cubicBezTo>
                  <a:pt x="0" y="433"/>
                  <a:pt x="0" y="433"/>
                  <a:pt x="0" y="433"/>
                </a:cubicBezTo>
                <a:cubicBezTo>
                  <a:pt x="0" y="433"/>
                  <a:pt x="0" y="433"/>
                  <a:pt x="0" y="433"/>
                </a:cubicBezTo>
                <a:cubicBezTo>
                  <a:pt x="0" y="434"/>
                  <a:pt x="1" y="435"/>
                  <a:pt x="2" y="436"/>
                </a:cubicBezTo>
                <a:cubicBezTo>
                  <a:pt x="64" y="531"/>
                  <a:pt x="64" y="531"/>
                  <a:pt x="64" y="531"/>
                </a:cubicBezTo>
                <a:cubicBezTo>
                  <a:pt x="64" y="698"/>
                  <a:pt x="64" y="698"/>
                  <a:pt x="64" y="698"/>
                </a:cubicBezTo>
                <a:cubicBezTo>
                  <a:pt x="64" y="728"/>
                  <a:pt x="88" y="752"/>
                  <a:pt x="118" y="752"/>
                </a:cubicBezTo>
                <a:cubicBezTo>
                  <a:pt x="148" y="752"/>
                  <a:pt x="172" y="728"/>
                  <a:pt x="172" y="698"/>
                </a:cubicBezTo>
                <a:cubicBezTo>
                  <a:pt x="172" y="588"/>
                  <a:pt x="172" y="588"/>
                  <a:pt x="172" y="588"/>
                </a:cubicBezTo>
                <a:cubicBezTo>
                  <a:pt x="172" y="577"/>
                  <a:pt x="181" y="569"/>
                  <a:pt x="192" y="569"/>
                </a:cubicBezTo>
                <a:cubicBezTo>
                  <a:pt x="202" y="569"/>
                  <a:pt x="211" y="577"/>
                  <a:pt x="211" y="588"/>
                </a:cubicBezTo>
                <a:cubicBezTo>
                  <a:pt x="211" y="704"/>
                  <a:pt x="211" y="704"/>
                  <a:pt x="211" y="704"/>
                </a:cubicBezTo>
                <a:cubicBezTo>
                  <a:pt x="211" y="704"/>
                  <a:pt x="211" y="704"/>
                  <a:pt x="211" y="704"/>
                </a:cubicBezTo>
                <a:cubicBezTo>
                  <a:pt x="214" y="731"/>
                  <a:pt x="237" y="752"/>
                  <a:pt x="265" y="752"/>
                </a:cubicBezTo>
                <a:cubicBezTo>
                  <a:pt x="295" y="752"/>
                  <a:pt x="319" y="728"/>
                  <a:pt x="319" y="698"/>
                </a:cubicBezTo>
                <a:cubicBezTo>
                  <a:pt x="319" y="492"/>
                  <a:pt x="319" y="492"/>
                  <a:pt x="319" y="492"/>
                </a:cubicBezTo>
                <a:cubicBezTo>
                  <a:pt x="319" y="481"/>
                  <a:pt x="328" y="473"/>
                  <a:pt x="338" y="473"/>
                </a:cubicBezTo>
                <a:cubicBezTo>
                  <a:pt x="349" y="473"/>
                  <a:pt x="358" y="481"/>
                  <a:pt x="358" y="492"/>
                </a:cubicBezTo>
                <a:cubicBezTo>
                  <a:pt x="358" y="698"/>
                  <a:pt x="358" y="698"/>
                  <a:pt x="358" y="698"/>
                </a:cubicBezTo>
                <a:cubicBezTo>
                  <a:pt x="358" y="728"/>
                  <a:pt x="382" y="752"/>
                  <a:pt x="412" y="752"/>
                </a:cubicBezTo>
                <a:cubicBezTo>
                  <a:pt x="442" y="752"/>
                  <a:pt x="466" y="728"/>
                  <a:pt x="466" y="698"/>
                </a:cubicBezTo>
                <a:cubicBezTo>
                  <a:pt x="466" y="0"/>
                  <a:pt x="466" y="0"/>
                  <a:pt x="466" y="0"/>
                </a:cubicBezTo>
                <a:lnTo>
                  <a:pt x="431"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74"/>
          <p:cNvSpPr>
            <a:spLocks noChangeArrowheads="1"/>
          </p:cNvSpPr>
          <p:nvPr/>
        </p:nvSpPr>
        <p:spPr bwMode="auto">
          <a:xfrm>
            <a:off x="6399046" y="4242771"/>
            <a:ext cx="534472" cy="87456"/>
          </a:xfrm>
          <a:prstGeom prst="ellips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5"/>
          <p:cNvSpPr>
            <a:spLocks/>
          </p:cNvSpPr>
          <p:nvPr/>
        </p:nvSpPr>
        <p:spPr bwMode="auto">
          <a:xfrm>
            <a:off x="8505289" y="3798763"/>
            <a:ext cx="158232" cy="141275"/>
          </a:xfrm>
          <a:custGeom>
            <a:avLst/>
            <a:gdLst>
              <a:gd name="T0" fmla="*/ 3 w 48"/>
              <a:gd name="T1" fmla="*/ 0 h 45"/>
              <a:gd name="T2" fmla="*/ 0 w 48"/>
              <a:gd name="T3" fmla="*/ 0 h 45"/>
              <a:gd name="T4" fmla="*/ 31 w 48"/>
              <a:gd name="T5" fmla="*/ 45 h 45"/>
              <a:gd name="T6" fmla="*/ 48 w 48"/>
              <a:gd name="T7" fmla="*/ 45 h 45"/>
              <a:gd name="T8" fmla="*/ 48 w 48"/>
              <a:gd name="T9" fmla="*/ 45 h 45"/>
              <a:gd name="T10" fmla="*/ 3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3" y="0"/>
                </a:moveTo>
                <a:cubicBezTo>
                  <a:pt x="2" y="0"/>
                  <a:pt x="1" y="0"/>
                  <a:pt x="0" y="0"/>
                </a:cubicBezTo>
                <a:cubicBezTo>
                  <a:pt x="17" y="9"/>
                  <a:pt x="29" y="26"/>
                  <a:pt x="31" y="45"/>
                </a:cubicBezTo>
                <a:cubicBezTo>
                  <a:pt x="48" y="45"/>
                  <a:pt x="48" y="45"/>
                  <a:pt x="48" y="45"/>
                </a:cubicBezTo>
                <a:cubicBezTo>
                  <a:pt x="48" y="45"/>
                  <a:pt x="48" y="45"/>
                  <a:pt x="48" y="45"/>
                </a:cubicBezTo>
                <a:cubicBezTo>
                  <a:pt x="48" y="20"/>
                  <a:pt x="27" y="0"/>
                  <a:pt x="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6"/>
          <p:cNvSpPr>
            <a:spLocks/>
          </p:cNvSpPr>
          <p:nvPr/>
        </p:nvSpPr>
        <p:spPr bwMode="auto">
          <a:xfrm>
            <a:off x="8793623" y="5954895"/>
            <a:ext cx="80874" cy="40364"/>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7"/>
          <p:cNvSpPr>
            <a:spLocks/>
          </p:cNvSpPr>
          <p:nvPr/>
        </p:nvSpPr>
        <p:spPr bwMode="auto">
          <a:xfrm>
            <a:off x="8136082" y="5954895"/>
            <a:ext cx="73842" cy="40364"/>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78"/>
          <p:cNvSpPr>
            <a:spLocks noChangeArrowheads="1"/>
          </p:cNvSpPr>
          <p:nvPr/>
        </p:nvSpPr>
        <p:spPr bwMode="auto">
          <a:xfrm>
            <a:off x="8962404" y="4121678"/>
            <a:ext cx="84390" cy="100574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9"/>
          <p:cNvSpPr>
            <a:spLocks/>
          </p:cNvSpPr>
          <p:nvPr/>
        </p:nvSpPr>
        <p:spPr bwMode="auto">
          <a:xfrm>
            <a:off x="8020045" y="3940038"/>
            <a:ext cx="966973" cy="2035039"/>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80"/>
          <p:cNvSpPr>
            <a:spLocks/>
          </p:cNvSpPr>
          <p:nvPr/>
        </p:nvSpPr>
        <p:spPr bwMode="auto">
          <a:xfrm>
            <a:off x="8192342" y="4125042"/>
            <a:ext cx="625895" cy="299369"/>
          </a:xfrm>
          <a:custGeom>
            <a:avLst/>
            <a:gdLst>
              <a:gd name="T0" fmla="*/ 95 w 191"/>
              <a:gd name="T1" fmla="*/ 0 h 96"/>
              <a:gd name="T2" fmla="*/ 0 w 191"/>
              <a:gd name="T3" fmla="*/ 96 h 96"/>
              <a:gd name="T4" fmla="*/ 191 w 191"/>
              <a:gd name="T5" fmla="*/ 96 h 96"/>
              <a:gd name="T6" fmla="*/ 95 w 191"/>
              <a:gd name="T7" fmla="*/ 0 h 96"/>
            </a:gdLst>
            <a:ahLst/>
            <a:cxnLst>
              <a:cxn ang="0">
                <a:pos x="T0" y="T1"/>
              </a:cxn>
              <a:cxn ang="0">
                <a:pos x="T2" y="T3"/>
              </a:cxn>
              <a:cxn ang="0">
                <a:pos x="T4" y="T5"/>
              </a:cxn>
              <a:cxn ang="0">
                <a:pos x="T6" y="T7"/>
              </a:cxn>
            </a:cxnLst>
            <a:rect l="0" t="0" r="r" b="b"/>
            <a:pathLst>
              <a:path w="191" h="96">
                <a:moveTo>
                  <a:pt x="95" y="0"/>
                </a:moveTo>
                <a:cubicBezTo>
                  <a:pt x="43" y="0"/>
                  <a:pt x="0" y="43"/>
                  <a:pt x="0" y="96"/>
                </a:cubicBezTo>
                <a:cubicBezTo>
                  <a:pt x="191" y="96"/>
                  <a:pt x="191" y="96"/>
                  <a:pt x="191" y="96"/>
                </a:cubicBezTo>
                <a:cubicBezTo>
                  <a:pt x="191" y="43"/>
                  <a:pt x="148" y="0"/>
                  <a:pt x="95"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81"/>
          <p:cNvSpPr>
            <a:spLocks noChangeArrowheads="1"/>
          </p:cNvSpPr>
          <p:nvPr/>
        </p:nvSpPr>
        <p:spPr bwMode="auto">
          <a:xfrm>
            <a:off x="8466611" y="4330228"/>
            <a:ext cx="77358" cy="70638"/>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82"/>
          <p:cNvSpPr>
            <a:spLocks/>
          </p:cNvSpPr>
          <p:nvPr/>
        </p:nvSpPr>
        <p:spPr bwMode="auto">
          <a:xfrm>
            <a:off x="8470127" y="4205771"/>
            <a:ext cx="232074" cy="191731"/>
          </a:xfrm>
          <a:custGeom>
            <a:avLst/>
            <a:gdLst>
              <a:gd name="T0" fmla="*/ 7 w 66"/>
              <a:gd name="T1" fmla="*/ 57 h 57"/>
              <a:gd name="T2" fmla="*/ 0 w 66"/>
              <a:gd name="T3" fmla="*/ 48 h 57"/>
              <a:gd name="T4" fmla="*/ 66 w 66"/>
              <a:gd name="T5" fmla="*/ 0 h 57"/>
              <a:gd name="T6" fmla="*/ 7 w 66"/>
              <a:gd name="T7" fmla="*/ 57 h 57"/>
            </a:gdLst>
            <a:ahLst/>
            <a:cxnLst>
              <a:cxn ang="0">
                <a:pos x="T0" y="T1"/>
              </a:cxn>
              <a:cxn ang="0">
                <a:pos x="T2" y="T3"/>
              </a:cxn>
              <a:cxn ang="0">
                <a:pos x="T4" y="T5"/>
              </a:cxn>
              <a:cxn ang="0">
                <a:pos x="T6" y="T7"/>
              </a:cxn>
            </a:cxnLst>
            <a:rect l="0" t="0" r="r" b="b"/>
            <a:pathLst>
              <a:path w="66" h="57">
                <a:moveTo>
                  <a:pt x="7" y="57"/>
                </a:moveTo>
                <a:lnTo>
                  <a:pt x="0" y="48"/>
                </a:lnTo>
                <a:lnTo>
                  <a:pt x="66" y="0"/>
                </a:lnTo>
                <a:lnTo>
                  <a:pt x="7" y="57"/>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3"/>
          <p:cNvSpPr>
            <a:spLocks/>
          </p:cNvSpPr>
          <p:nvPr/>
        </p:nvSpPr>
        <p:spPr bwMode="auto">
          <a:xfrm>
            <a:off x="8417383" y="4511867"/>
            <a:ext cx="172297" cy="164821"/>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2" name="Oval 84"/>
          <p:cNvSpPr>
            <a:spLocks noChangeArrowheads="1"/>
          </p:cNvSpPr>
          <p:nvPr/>
        </p:nvSpPr>
        <p:spPr bwMode="auto">
          <a:xfrm>
            <a:off x="8670554" y="4518595"/>
            <a:ext cx="154716" cy="148003"/>
          </a:xfrm>
          <a:prstGeom prst="ellipse">
            <a:avLst/>
          </a:pr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85"/>
          <p:cNvSpPr>
            <a:spLocks/>
          </p:cNvSpPr>
          <p:nvPr/>
        </p:nvSpPr>
        <p:spPr bwMode="auto">
          <a:xfrm>
            <a:off x="8174760" y="4511867"/>
            <a:ext cx="172297" cy="164821"/>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A94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86"/>
          <p:cNvSpPr>
            <a:spLocks/>
          </p:cNvSpPr>
          <p:nvPr/>
        </p:nvSpPr>
        <p:spPr bwMode="auto">
          <a:xfrm>
            <a:off x="8526387" y="2708924"/>
            <a:ext cx="147683" cy="151367"/>
          </a:xfrm>
          <a:custGeom>
            <a:avLst/>
            <a:gdLst>
              <a:gd name="T0" fmla="*/ 45 w 45"/>
              <a:gd name="T1" fmla="*/ 3 h 48"/>
              <a:gd name="T2" fmla="*/ 45 w 45"/>
              <a:gd name="T3" fmla="*/ 0 h 48"/>
              <a:gd name="T4" fmla="*/ 0 w 45"/>
              <a:gd name="T5" fmla="*/ 31 h 48"/>
              <a:gd name="T6" fmla="*/ 0 w 45"/>
              <a:gd name="T7" fmla="*/ 48 h 48"/>
              <a:gd name="T8" fmla="*/ 0 w 45"/>
              <a:gd name="T9" fmla="*/ 48 h 48"/>
              <a:gd name="T10" fmla="*/ 45 w 45"/>
              <a:gd name="T11" fmla="*/ 3 h 48"/>
            </a:gdLst>
            <a:ahLst/>
            <a:cxnLst>
              <a:cxn ang="0">
                <a:pos x="T0" y="T1"/>
              </a:cxn>
              <a:cxn ang="0">
                <a:pos x="T2" y="T3"/>
              </a:cxn>
              <a:cxn ang="0">
                <a:pos x="T4" y="T5"/>
              </a:cxn>
              <a:cxn ang="0">
                <a:pos x="T6" y="T7"/>
              </a:cxn>
              <a:cxn ang="0">
                <a:pos x="T8" y="T9"/>
              </a:cxn>
              <a:cxn ang="0">
                <a:pos x="T10" y="T11"/>
              </a:cxn>
            </a:cxnLst>
            <a:rect l="0" t="0" r="r" b="b"/>
            <a:pathLst>
              <a:path w="45" h="48">
                <a:moveTo>
                  <a:pt x="45" y="3"/>
                </a:moveTo>
                <a:cubicBezTo>
                  <a:pt x="45" y="2"/>
                  <a:pt x="45" y="1"/>
                  <a:pt x="45" y="0"/>
                </a:cubicBezTo>
                <a:cubicBezTo>
                  <a:pt x="36" y="18"/>
                  <a:pt x="19" y="29"/>
                  <a:pt x="0" y="31"/>
                </a:cubicBezTo>
                <a:cubicBezTo>
                  <a:pt x="0" y="48"/>
                  <a:pt x="0" y="48"/>
                  <a:pt x="0" y="48"/>
                </a:cubicBezTo>
                <a:cubicBezTo>
                  <a:pt x="0" y="48"/>
                  <a:pt x="0" y="48"/>
                  <a:pt x="0" y="48"/>
                </a:cubicBezTo>
                <a:cubicBezTo>
                  <a:pt x="25" y="48"/>
                  <a:pt x="45" y="28"/>
                  <a:pt x="45" y="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87"/>
          <p:cNvSpPr>
            <a:spLocks/>
          </p:cNvSpPr>
          <p:nvPr/>
        </p:nvSpPr>
        <p:spPr bwMode="auto">
          <a:xfrm>
            <a:off x="7482056" y="1982365"/>
            <a:ext cx="777095" cy="844289"/>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71">
                <a:moveTo>
                  <a:pt x="0" y="118"/>
                </a:moveTo>
                <a:cubicBezTo>
                  <a:pt x="0" y="53"/>
                  <a:pt x="53" y="0"/>
                  <a:pt x="118" y="0"/>
                </a:cubicBezTo>
                <a:cubicBezTo>
                  <a:pt x="183" y="0"/>
                  <a:pt x="236" y="53"/>
                  <a:pt x="236" y="118"/>
                </a:cubicBezTo>
                <a:cubicBezTo>
                  <a:pt x="236" y="145"/>
                  <a:pt x="227" y="170"/>
                  <a:pt x="211" y="190"/>
                </a:cubicBezTo>
                <a:cubicBezTo>
                  <a:pt x="212" y="190"/>
                  <a:pt x="212" y="190"/>
                  <a:pt x="212" y="190"/>
                </a:cubicBezTo>
                <a:cubicBezTo>
                  <a:pt x="212" y="190"/>
                  <a:pt x="211" y="190"/>
                  <a:pt x="211" y="190"/>
                </a:cubicBezTo>
                <a:cubicBezTo>
                  <a:pt x="209" y="193"/>
                  <a:pt x="207" y="196"/>
                  <a:pt x="204" y="199"/>
                </a:cubicBezTo>
                <a:cubicBezTo>
                  <a:pt x="193" y="213"/>
                  <a:pt x="173" y="242"/>
                  <a:pt x="173" y="271"/>
                </a:cubicBezTo>
                <a:cubicBezTo>
                  <a:pt x="63" y="271"/>
                  <a:pt x="63" y="271"/>
                  <a:pt x="63" y="271"/>
                </a:cubicBezTo>
                <a:cubicBezTo>
                  <a:pt x="63" y="242"/>
                  <a:pt x="43" y="213"/>
                  <a:pt x="31" y="199"/>
                </a:cubicBezTo>
                <a:cubicBezTo>
                  <a:pt x="29" y="196"/>
                  <a:pt x="26" y="193"/>
                  <a:pt x="24" y="190"/>
                </a:cubicBezTo>
                <a:cubicBezTo>
                  <a:pt x="24" y="190"/>
                  <a:pt x="24" y="190"/>
                  <a:pt x="24" y="190"/>
                </a:cubicBezTo>
                <a:cubicBezTo>
                  <a:pt x="24" y="190"/>
                  <a:pt x="24" y="190"/>
                  <a:pt x="24" y="190"/>
                </a:cubicBezTo>
                <a:cubicBezTo>
                  <a:pt x="9" y="170"/>
                  <a:pt x="0" y="145"/>
                  <a:pt x="0" y="118"/>
                </a:cubicBezTo>
              </a:path>
            </a:pathLst>
          </a:custGeom>
          <a:solidFill>
            <a:srgbClr val="FFF2E2"/>
          </a:solid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88"/>
          <p:cNvSpPr>
            <a:spLocks/>
          </p:cNvSpPr>
          <p:nvPr/>
        </p:nvSpPr>
        <p:spPr bwMode="auto">
          <a:xfrm>
            <a:off x="7482056" y="1982365"/>
            <a:ext cx="777095" cy="844289"/>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71">
                <a:moveTo>
                  <a:pt x="0" y="118"/>
                </a:moveTo>
                <a:cubicBezTo>
                  <a:pt x="0" y="53"/>
                  <a:pt x="53" y="0"/>
                  <a:pt x="118" y="0"/>
                </a:cubicBezTo>
                <a:cubicBezTo>
                  <a:pt x="183" y="0"/>
                  <a:pt x="236" y="53"/>
                  <a:pt x="236" y="118"/>
                </a:cubicBezTo>
                <a:cubicBezTo>
                  <a:pt x="236" y="145"/>
                  <a:pt x="227" y="170"/>
                  <a:pt x="211" y="190"/>
                </a:cubicBezTo>
                <a:cubicBezTo>
                  <a:pt x="212" y="190"/>
                  <a:pt x="212" y="190"/>
                  <a:pt x="212" y="190"/>
                </a:cubicBezTo>
                <a:cubicBezTo>
                  <a:pt x="212" y="190"/>
                  <a:pt x="211" y="190"/>
                  <a:pt x="211" y="190"/>
                </a:cubicBezTo>
                <a:cubicBezTo>
                  <a:pt x="209" y="193"/>
                  <a:pt x="207" y="196"/>
                  <a:pt x="204" y="199"/>
                </a:cubicBezTo>
                <a:cubicBezTo>
                  <a:pt x="193" y="213"/>
                  <a:pt x="173" y="242"/>
                  <a:pt x="173" y="271"/>
                </a:cubicBezTo>
                <a:cubicBezTo>
                  <a:pt x="63" y="271"/>
                  <a:pt x="63" y="271"/>
                  <a:pt x="63" y="271"/>
                </a:cubicBezTo>
                <a:cubicBezTo>
                  <a:pt x="63" y="242"/>
                  <a:pt x="43" y="213"/>
                  <a:pt x="31" y="199"/>
                </a:cubicBezTo>
                <a:cubicBezTo>
                  <a:pt x="29" y="196"/>
                  <a:pt x="26" y="193"/>
                  <a:pt x="24" y="190"/>
                </a:cubicBezTo>
                <a:cubicBezTo>
                  <a:pt x="24" y="190"/>
                  <a:pt x="24" y="190"/>
                  <a:pt x="24" y="190"/>
                </a:cubicBezTo>
                <a:cubicBezTo>
                  <a:pt x="24" y="190"/>
                  <a:pt x="24" y="190"/>
                  <a:pt x="24" y="190"/>
                </a:cubicBezTo>
                <a:cubicBezTo>
                  <a:pt x="9" y="170"/>
                  <a:pt x="0" y="145"/>
                  <a:pt x="0" y="11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89"/>
          <p:cNvSpPr>
            <a:spLocks/>
          </p:cNvSpPr>
          <p:nvPr/>
        </p:nvSpPr>
        <p:spPr bwMode="auto">
          <a:xfrm>
            <a:off x="7591060" y="2083276"/>
            <a:ext cx="277785" cy="269096"/>
          </a:xfrm>
          <a:custGeom>
            <a:avLst/>
            <a:gdLst>
              <a:gd name="T0" fmla="*/ 0 w 85"/>
              <a:gd name="T1" fmla="*/ 86 h 86"/>
              <a:gd name="T2" fmla="*/ 85 w 85"/>
              <a:gd name="T3" fmla="*/ 0 h 86"/>
            </a:gdLst>
            <a:ahLst/>
            <a:cxnLst>
              <a:cxn ang="0">
                <a:pos x="T0" y="T1"/>
              </a:cxn>
              <a:cxn ang="0">
                <a:pos x="T2" y="T3"/>
              </a:cxn>
            </a:cxnLst>
            <a:rect l="0" t="0" r="r" b="b"/>
            <a:pathLst>
              <a:path w="85" h="86">
                <a:moveTo>
                  <a:pt x="0" y="86"/>
                </a:moveTo>
                <a:cubicBezTo>
                  <a:pt x="0" y="39"/>
                  <a:pt x="38" y="0"/>
                  <a:pt x="85" y="0"/>
                </a:cubicBez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90"/>
          <p:cNvSpPr>
            <a:spLocks/>
          </p:cNvSpPr>
          <p:nvPr/>
        </p:nvSpPr>
        <p:spPr bwMode="auto">
          <a:xfrm>
            <a:off x="9619946" y="2601286"/>
            <a:ext cx="421952" cy="312824"/>
          </a:xfrm>
          <a:custGeom>
            <a:avLst/>
            <a:gdLst>
              <a:gd name="T0" fmla="*/ 127 w 128"/>
              <a:gd name="T1" fmla="*/ 97 h 101"/>
              <a:gd name="T2" fmla="*/ 82 w 128"/>
              <a:gd name="T3" fmla="*/ 66 h 101"/>
              <a:gd name="T4" fmla="*/ 84 w 128"/>
              <a:gd name="T5" fmla="*/ 60 h 101"/>
              <a:gd name="T6" fmla="*/ 78 w 128"/>
              <a:gd name="T7" fmla="*/ 48 h 101"/>
              <a:gd name="T8" fmla="*/ 78 w 128"/>
              <a:gd name="T9" fmla="*/ 8 h 101"/>
              <a:gd name="T10" fmla="*/ 70 w 128"/>
              <a:gd name="T11" fmla="*/ 0 h 101"/>
              <a:gd name="T12" fmla="*/ 62 w 128"/>
              <a:gd name="T13" fmla="*/ 8 h 101"/>
              <a:gd name="T14" fmla="*/ 62 w 128"/>
              <a:gd name="T15" fmla="*/ 48 h 101"/>
              <a:gd name="T16" fmla="*/ 56 w 128"/>
              <a:gd name="T17" fmla="*/ 56 h 101"/>
              <a:gd name="T18" fmla="*/ 5 w 128"/>
              <a:gd name="T19" fmla="*/ 77 h 101"/>
              <a:gd name="T20" fmla="*/ 1 w 128"/>
              <a:gd name="T21" fmla="*/ 87 h 101"/>
              <a:gd name="T22" fmla="*/ 8 w 128"/>
              <a:gd name="T23" fmla="*/ 92 h 101"/>
              <a:gd name="T24" fmla="*/ 11 w 128"/>
              <a:gd name="T25" fmla="*/ 91 h 101"/>
              <a:gd name="T26" fmla="*/ 62 w 128"/>
              <a:gd name="T27" fmla="*/ 71 h 101"/>
              <a:gd name="T28" fmla="*/ 70 w 128"/>
              <a:gd name="T29" fmla="*/ 74 h 101"/>
              <a:gd name="T30" fmla="*/ 80 w 128"/>
              <a:gd name="T31" fmla="*/ 69 h 101"/>
              <a:gd name="T32" fmla="*/ 125 w 128"/>
              <a:gd name="T33" fmla="*/ 101 h 101"/>
              <a:gd name="T34" fmla="*/ 126 w 128"/>
              <a:gd name="T35" fmla="*/ 101 h 101"/>
              <a:gd name="T36" fmla="*/ 128 w 128"/>
              <a:gd name="T37" fmla="*/ 100 h 101"/>
              <a:gd name="T38" fmla="*/ 127 w 128"/>
              <a:gd name="T39" fmla="*/ 9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01">
                <a:moveTo>
                  <a:pt x="127" y="97"/>
                </a:moveTo>
                <a:cubicBezTo>
                  <a:pt x="82" y="66"/>
                  <a:pt x="82" y="66"/>
                  <a:pt x="82" y="66"/>
                </a:cubicBezTo>
                <a:cubicBezTo>
                  <a:pt x="83" y="64"/>
                  <a:pt x="84" y="62"/>
                  <a:pt x="84" y="60"/>
                </a:cubicBezTo>
                <a:cubicBezTo>
                  <a:pt x="84" y="55"/>
                  <a:pt x="81" y="50"/>
                  <a:pt x="78" y="48"/>
                </a:cubicBezTo>
                <a:cubicBezTo>
                  <a:pt x="78" y="8"/>
                  <a:pt x="78" y="8"/>
                  <a:pt x="78" y="8"/>
                </a:cubicBezTo>
                <a:cubicBezTo>
                  <a:pt x="78" y="3"/>
                  <a:pt x="74" y="0"/>
                  <a:pt x="70" y="0"/>
                </a:cubicBezTo>
                <a:cubicBezTo>
                  <a:pt x="66" y="0"/>
                  <a:pt x="62" y="3"/>
                  <a:pt x="62" y="8"/>
                </a:cubicBezTo>
                <a:cubicBezTo>
                  <a:pt x="62" y="48"/>
                  <a:pt x="62" y="48"/>
                  <a:pt x="62" y="48"/>
                </a:cubicBezTo>
                <a:cubicBezTo>
                  <a:pt x="59" y="50"/>
                  <a:pt x="57" y="53"/>
                  <a:pt x="56" y="56"/>
                </a:cubicBezTo>
                <a:cubicBezTo>
                  <a:pt x="5" y="77"/>
                  <a:pt x="5" y="77"/>
                  <a:pt x="5" y="77"/>
                </a:cubicBezTo>
                <a:cubicBezTo>
                  <a:pt x="2" y="79"/>
                  <a:pt x="0" y="83"/>
                  <a:pt x="1" y="87"/>
                </a:cubicBezTo>
                <a:cubicBezTo>
                  <a:pt x="3" y="90"/>
                  <a:pt x="5" y="92"/>
                  <a:pt x="8" y="92"/>
                </a:cubicBezTo>
                <a:cubicBezTo>
                  <a:pt x="9" y="92"/>
                  <a:pt x="10" y="92"/>
                  <a:pt x="11" y="91"/>
                </a:cubicBezTo>
                <a:cubicBezTo>
                  <a:pt x="62" y="71"/>
                  <a:pt x="62" y="71"/>
                  <a:pt x="62" y="71"/>
                </a:cubicBezTo>
                <a:cubicBezTo>
                  <a:pt x="64" y="72"/>
                  <a:pt x="67" y="74"/>
                  <a:pt x="70" y="74"/>
                </a:cubicBezTo>
                <a:cubicBezTo>
                  <a:pt x="74" y="74"/>
                  <a:pt x="78" y="72"/>
                  <a:pt x="80" y="69"/>
                </a:cubicBezTo>
                <a:cubicBezTo>
                  <a:pt x="125" y="101"/>
                  <a:pt x="125" y="101"/>
                  <a:pt x="125" y="101"/>
                </a:cubicBezTo>
                <a:cubicBezTo>
                  <a:pt x="125" y="101"/>
                  <a:pt x="126" y="101"/>
                  <a:pt x="126" y="101"/>
                </a:cubicBezTo>
                <a:cubicBezTo>
                  <a:pt x="127" y="101"/>
                  <a:pt x="127" y="101"/>
                  <a:pt x="128" y="100"/>
                </a:cubicBezTo>
                <a:cubicBezTo>
                  <a:pt x="128" y="99"/>
                  <a:pt x="128" y="98"/>
                  <a:pt x="127" y="9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1"/>
          <p:cNvSpPr>
            <a:spLocks noEditPoints="1"/>
          </p:cNvSpPr>
          <p:nvPr/>
        </p:nvSpPr>
        <p:spPr bwMode="auto">
          <a:xfrm>
            <a:off x="11237428" y="2416282"/>
            <a:ext cx="780611" cy="740014"/>
          </a:xfrm>
          <a:custGeom>
            <a:avLst/>
            <a:gdLst>
              <a:gd name="T0" fmla="*/ 230 w 238"/>
              <a:gd name="T1" fmla="*/ 133 h 237"/>
              <a:gd name="T2" fmla="*/ 105 w 238"/>
              <a:gd name="T3" fmla="*/ 229 h 237"/>
              <a:gd name="T4" fmla="*/ 8 w 238"/>
              <a:gd name="T5" fmla="*/ 104 h 237"/>
              <a:gd name="T6" fmla="*/ 133 w 238"/>
              <a:gd name="T7" fmla="*/ 8 h 237"/>
              <a:gd name="T8" fmla="*/ 230 w 238"/>
              <a:gd name="T9" fmla="*/ 133 h 237"/>
              <a:gd name="T10" fmla="*/ 27 w 238"/>
              <a:gd name="T11" fmla="*/ 107 h 237"/>
              <a:gd name="T12" fmla="*/ 107 w 238"/>
              <a:gd name="T13" fmla="*/ 211 h 237"/>
              <a:gd name="T14" fmla="*/ 211 w 238"/>
              <a:gd name="T15" fmla="*/ 130 h 237"/>
              <a:gd name="T16" fmla="*/ 131 w 238"/>
              <a:gd name="T17" fmla="*/ 27 h 237"/>
              <a:gd name="T18" fmla="*/ 27 w 238"/>
              <a:gd name="T19" fmla="*/ 10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7">
                <a:moveTo>
                  <a:pt x="230" y="133"/>
                </a:moveTo>
                <a:cubicBezTo>
                  <a:pt x="222" y="194"/>
                  <a:pt x="166" y="237"/>
                  <a:pt x="105" y="229"/>
                </a:cubicBezTo>
                <a:cubicBezTo>
                  <a:pt x="44" y="222"/>
                  <a:pt x="0" y="165"/>
                  <a:pt x="8" y="104"/>
                </a:cubicBezTo>
                <a:cubicBezTo>
                  <a:pt x="16" y="43"/>
                  <a:pt x="72" y="0"/>
                  <a:pt x="133" y="8"/>
                </a:cubicBezTo>
                <a:cubicBezTo>
                  <a:pt x="194" y="16"/>
                  <a:pt x="238" y="72"/>
                  <a:pt x="230" y="133"/>
                </a:cubicBezTo>
                <a:close/>
                <a:moveTo>
                  <a:pt x="27" y="107"/>
                </a:moveTo>
                <a:cubicBezTo>
                  <a:pt x="20" y="157"/>
                  <a:pt x="56" y="204"/>
                  <a:pt x="107" y="211"/>
                </a:cubicBezTo>
                <a:cubicBezTo>
                  <a:pt x="158" y="217"/>
                  <a:pt x="204" y="181"/>
                  <a:pt x="211" y="130"/>
                </a:cubicBezTo>
                <a:cubicBezTo>
                  <a:pt x="217" y="80"/>
                  <a:pt x="181" y="33"/>
                  <a:pt x="131" y="27"/>
                </a:cubicBezTo>
                <a:cubicBezTo>
                  <a:pt x="80" y="20"/>
                  <a:pt x="34" y="56"/>
                  <a:pt x="27" y="107"/>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2"/>
          <p:cNvSpPr>
            <a:spLocks/>
          </p:cNvSpPr>
          <p:nvPr/>
        </p:nvSpPr>
        <p:spPr bwMode="auto">
          <a:xfrm>
            <a:off x="11455437" y="2621468"/>
            <a:ext cx="330529" cy="390189"/>
          </a:xfrm>
          <a:custGeom>
            <a:avLst/>
            <a:gdLst>
              <a:gd name="T0" fmla="*/ 98 w 101"/>
              <a:gd name="T1" fmla="*/ 1 h 125"/>
              <a:gd name="T2" fmla="*/ 61 w 101"/>
              <a:gd name="T3" fmla="*/ 41 h 125"/>
              <a:gd name="T4" fmla="*/ 55 w 101"/>
              <a:gd name="T5" fmla="*/ 39 h 125"/>
              <a:gd name="T6" fmla="*/ 42 w 101"/>
              <a:gd name="T7" fmla="*/ 44 h 125"/>
              <a:gd name="T8" fmla="*/ 14 w 101"/>
              <a:gd name="T9" fmla="*/ 15 h 125"/>
              <a:gd name="T10" fmla="*/ 3 w 101"/>
              <a:gd name="T11" fmla="*/ 15 h 125"/>
              <a:gd name="T12" fmla="*/ 3 w 101"/>
              <a:gd name="T13" fmla="*/ 26 h 125"/>
              <a:gd name="T14" fmla="*/ 36 w 101"/>
              <a:gd name="T15" fmla="*/ 55 h 125"/>
              <a:gd name="T16" fmla="*/ 48 w 101"/>
              <a:gd name="T17" fmla="*/ 66 h 125"/>
              <a:gd name="T18" fmla="*/ 62 w 101"/>
              <a:gd name="T19" fmla="*/ 119 h 125"/>
              <a:gd name="T20" fmla="*/ 72 w 101"/>
              <a:gd name="T21" fmla="*/ 124 h 125"/>
              <a:gd name="T22" fmla="*/ 77 w 101"/>
              <a:gd name="T23" fmla="*/ 118 h 125"/>
              <a:gd name="T24" fmla="*/ 77 w 101"/>
              <a:gd name="T25" fmla="*/ 115 h 125"/>
              <a:gd name="T26" fmla="*/ 63 w 101"/>
              <a:gd name="T27" fmla="*/ 62 h 125"/>
              <a:gd name="T28" fmla="*/ 67 w 101"/>
              <a:gd name="T29" fmla="*/ 54 h 125"/>
              <a:gd name="T30" fmla="*/ 64 w 101"/>
              <a:gd name="T31" fmla="*/ 44 h 125"/>
              <a:gd name="T32" fmla="*/ 101 w 101"/>
              <a:gd name="T33" fmla="*/ 3 h 125"/>
              <a:gd name="T34" fmla="*/ 101 w 101"/>
              <a:gd name="T35" fmla="*/ 2 h 125"/>
              <a:gd name="T36" fmla="*/ 101 w 101"/>
              <a:gd name="T37" fmla="*/ 1 h 125"/>
              <a:gd name="T38" fmla="*/ 98 w 101"/>
              <a:gd name="T39" fmla="*/ 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125">
                <a:moveTo>
                  <a:pt x="98" y="1"/>
                </a:moveTo>
                <a:cubicBezTo>
                  <a:pt x="61" y="41"/>
                  <a:pt x="61" y="41"/>
                  <a:pt x="61" y="41"/>
                </a:cubicBezTo>
                <a:cubicBezTo>
                  <a:pt x="59" y="40"/>
                  <a:pt x="57" y="39"/>
                  <a:pt x="55" y="39"/>
                </a:cubicBezTo>
                <a:cubicBezTo>
                  <a:pt x="50" y="38"/>
                  <a:pt x="45" y="40"/>
                  <a:pt x="42" y="44"/>
                </a:cubicBezTo>
                <a:cubicBezTo>
                  <a:pt x="14" y="15"/>
                  <a:pt x="14" y="15"/>
                  <a:pt x="14" y="15"/>
                </a:cubicBezTo>
                <a:cubicBezTo>
                  <a:pt x="11" y="12"/>
                  <a:pt x="6" y="12"/>
                  <a:pt x="3" y="15"/>
                </a:cubicBezTo>
                <a:cubicBezTo>
                  <a:pt x="0" y="18"/>
                  <a:pt x="0" y="23"/>
                  <a:pt x="3" y="26"/>
                </a:cubicBezTo>
                <a:cubicBezTo>
                  <a:pt x="36" y="55"/>
                  <a:pt x="36" y="55"/>
                  <a:pt x="36" y="55"/>
                </a:cubicBezTo>
                <a:cubicBezTo>
                  <a:pt x="37" y="58"/>
                  <a:pt x="45" y="64"/>
                  <a:pt x="48" y="66"/>
                </a:cubicBezTo>
                <a:cubicBezTo>
                  <a:pt x="62" y="119"/>
                  <a:pt x="62" y="119"/>
                  <a:pt x="62" y="119"/>
                </a:cubicBezTo>
                <a:cubicBezTo>
                  <a:pt x="63" y="123"/>
                  <a:pt x="68" y="125"/>
                  <a:pt x="72" y="124"/>
                </a:cubicBezTo>
                <a:cubicBezTo>
                  <a:pt x="75" y="123"/>
                  <a:pt x="77" y="121"/>
                  <a:pt x="77" y="118"/>
                </a:cubicBezTo>
                <a:cubicBezTo>
                  <a:pt x="77" y="117"/>
                  <a:pt x="77" y="116"/>
                  <a:pt x="77" y="115"/>
                </a:cubicBezTo>
                <a:cubicBezTo>
                  <a:pt x="63" y="62"/>
                  <a:pt x="63" y="62"/>
                  <a:pt x="63" y="62"/>
                </a:cubicBezTo>
                <a:cubicBezTo>
                  <a:pt x="65" y="60"/>
                  <a:pt x="66" y="58"/>
                  <a:pt x="67" y="54"/>
                </a:cubicBezTo>
                <a:cubicBezTo>
                  <a:pt x="67" y="50"/>
                  <a:pt x="66" y="46"/>
                  <a:pt x="64" y="44"/>
                </a:cubicBezTo>
                <a:cubicBezTo>
                  <a:pt x="101" y="3"/>
                  <a:pt x="101" y="3"/>
                  <a:pt x="101" y="3"/>
                </a:cubicBezTo>
                <a:cubicBezTo>
                  <a:pt x="101" y="3"/>
                  <a:pt x="101" y="3"/>
                  <a:pt x="101" y="2"/>
                </a:cubicBezTo>
                <a:cubicBezTo>
                  <a:pt x="101" y="2"/>
                  <a:pt x="101" y="1"/>
                  <a:pt x="101" y="1"/>
                </a:cubicBezTo>
                <a:cubicBezTo>
                  <a:pt x="100" y="0"/>
                  <a:pt x="99" y="0"/>
                  <a:pt x="98" y="1"/>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3"/>
          <p:cNvSpPr>
            <a:spLocks noEditPoints="1"/>
          </p:cNvSpPr>
          <p:nvPr/>
        </p:nvSpPr>
        <p:spPr bwMode="auto">
          <a:xfrm>
            <a:off x="10372427" y="2439828"/>
            <a:ext cx="734900" cy="692922"/>
          </a:xfrm>
          <a:custGeom>
            <a:avLst/>
            <a:gdLst>
              <a:gd name="T0" fmla="*/ 224 w 224"/>
              <a:gd name="T1" fmla="*/ 112 h 223"/>
              <a:gd name="T2" fmla="*/ 112 w 224"/>
              <a:gd name="T3" fmla="*/ 223 h 223"/>
              <a:gd name="T4" fmla="*/ 0 w 224"/>
              <a:gd name="T5" fmla="*/ 112 h 223"/>
              <a:gd name="T6" fmla="*/ 112 w 224"/>
              <a:gd name="T7" fmla="*/ 0 h 223"/>
              <a:gd name="T8" fmla="*/ 224 w 224"/>
              <a:gd name="T9" fmla="*/ 112 h 223"/>
              <a:gd name="T10" fmla="*/ 19 w 224"/>
              <a:gd name="T11" fmla="*/ 112 h 223"/>
              <a:gd name="T12" fmla="*/ 112 w 224"/>
              <a:gd name="T13" fmla="*/ 204 h 223"/>
              <a:gd name="T14" fmla="*/ 205 w 224"/>
              <a:gd name="T15" fmla="*/ 112 h 223"/>
              <a:gd name="T16" fmla="*/ 112 w 224"/>
              <a:gd name="T17" fmla="*/ 19 h 223"/>
              <a:gd name="T18" fmla="*/ 19 w 224"/>
              <a:gd name="T19"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23">
                <a:moveTo>
                  <a:pt x="224" y="112"/>
                </a:moveTo>
                <a:cubicBezTo>
                  <a:pt x="224" y="173"/>
                  <a:pt x="174" y="223"/>
                  <a:pt x="112" y="223"/>
                </a:cubicBezTo>
                <a:cubicBezTo>
                  <a:pt x="50" y="223"/>
                  <a:pt x="0" y="173"/>
                  <a:pt x="0" y="112"/>
                </a:cubicBezTo>
                <a:cubicBezTo>
                  <a:pt x="0" y="50"/>
                  <a:pt x="50" y="0"/>
                  <a:pt x="112" y="0"/>
                </a:cubicBezTo>
                <a:cubicBezTo>
                  <a:pt x="174" y="0"/>
                  <a:pt x="224" y="50"/>
                  <a:pt x="224" y="112"/>
                </a:cubicBezTo>
                <a:close/>
                <a:moveTo>
                  <a:pt x="19" y="112"/>
                </a:moveTo>
                <a:cubicBezTo>
                  <a:pt x="19" y="163"/>
                  <a:pt x="61" y="204"/>
                  <a:pt x="112" y="204"/>
                </a:cubicBezTo>
                <a:cubicBezTo>
                  <a:pt x="163" y="204"/>
                  <a:pt x="205" y="163"/>
                  <a:pt x="205" y="112"/>
                </a:cubicBezTo>
                <a:cubicBezTo>
                  <a:pt x="205" y="60"/>
                  <a:pt x="163" y="19"/>
                  <a:pt x="112" y="19"/>
                </a:cubicBezTo>
                <a:cubicBezTo>
                  <a:pt x="61" y="19"/>
                  <a:pt x="19" y="60"/>
                  <a:pt x="19" y="112"/>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4"/>
          <p:cNvSpPr>
            <a:spLocks noEditPoints="1"/>
          </p:cNvSpPr>
          <p:nvPr/>
        </p:nvSpPr>
        <p:spPr bwMode="auto">
          <a:xfrm>
            <a:off x="9482811" y="2439828"/>
            <a:ext cx="734900" cy="692922"/>
          </a:xfrm>
          <a:custGeom>
            <a:avLst/>
            <a:gdLst>
              <a:gd name="T0" fmla="*/ 224 w 224"/>
              <a:gd name="T1" fmla="*/ 112 h 223"/>
              <a:gd name="T2" fmla="*/ 112 w 224"/>
              <a:gd name="T3" fmla="*/ 223 h 223"/>
              <a:gd name="T4" fmla="*/ 0 w 224"/>
              <a:gd name="T5" fmla="*/ 112 h 223"/>
              <a:gd name="T6" fmla="*/ 112 w 224"/>
              <a:gd name="T7" fmla="*/ 0 h 223"/>
              <a:gd name="T8" fmla="*/ 224 w 224"/>
              <a:gd name="T9" fmla="*/ 112 h 223"/>
              <a:gd name="T10" fmla="*/ 19 w 224"/>
              <a:gd name="T11" fmla="*/ 112 h 223"/>
              <a:gd name="T12" fmla="*/ 112 w 224"/>
              <a:gd name="T13" fmla="*/ 204 h 223"/>
              <a:gd name="T14" fmla="*/ 205 w 224"/>
              <a:gd name="T15" fmla="*/ 112 h 223"/>
              <a:gd name="T16" fmla="*/ 112 w 224"/>
              <a:gd name="T17" fmla="*/ 19 h 223"/>
              <a:gd name="T18" fmla="*/ 19 w 224"/>
              <a:gd name="T19"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23">
                <a:moveTo>
                  <a:pt x="224" y="112"/>
                </a:moveTo>
                <a:cubicBezTo>
                  <a:pt x="224" y="173"/>
                  <a:pt x="174" y="223"/>
                  <a:pt x="112" y="223"/>
                </a:cubicBezTo>
                <a:cubicBezTo>
                  <a:pt x="50" y="223"/>
                  <a:pt x="0" y="173"/>
                  <a:pt x="0" y="112"/>
                </a:cubicBezTo>
                <a:cubicBezTo>
                  <a:pt x="0" y="50"/>
                  <a:pt x="50" y="0"/>
                  <a:pt x="112" y="0"/>
                </a:cubicBezTo>
                <a:cubicBezTo>
                  <a:pt x="174" y="0"/>
                  <a:pt x="224" y="50"/>
                  <a:pt x="224" y="112"/>
                </a:cubicBezTo>
                <a:close/>
                <a:moveTo>
                  <a:pt x="19" y="112"/>
                </a:moveTo>
                <a:cubicBezTo>
                  <a:pt x="19" y="163"/>
                  <a:pt x="61" y="204"/>
                  <a:pt x="112" y="204"/>
                </a:cubicBezTo>
                <a:cubicBezTo>
                  <a:pt x="163" y="204"/>
                  <a:pt x="205" y="163"/>
                  <a:pt x="205" y="112"/>
                </a:cubicBezTo>
                <a:cubicBezTo>
                  <a:pt x="205" y="60"/>
                  <a:pt x="163" y="19"/>
                  <a:pt x="112" y="19"/>
                </a:cubicBezTo>
                <a:cubicBezTo>
                  <a:pt x="61" y="19"/>
                  <a:pt x="19" y="60"/>
                  <a:pt x="19" y="112"/>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5"/>
          <p:cNvSpPr>
            <a:spLocks/>
          </p:cNvSpPr>
          <p:nvPr/>
        </p:nvSpPr>
        <p:spPr bwMode="auto">
          <a:xfrm>
            <a:off x="10541207" y="2577740"/>
            <a:ext cx="246139" cy="423826"/>
          </a:xfrm>
          <a:custGeom>
            <a:avLst/>
            <a:gdLst>
              <a:gd name="T0" fmla="*/ 60 w 74"/>
              <a:gd name="T1" fmla="*/ 2 h 135"/>
              <a:gd name="T2" fmla="*/ 66 w 74"/>
              <a:gd name="T3" fmla="*/ 54 h 135"/>
              <a:gd name="T4" fmla="*/ 60 w 74"/>
              <a:gd name="T5" fmla="*/ 53 h 135"/>
              <a:gd name="T6" fmla="*/ 48 w 74"/>
              <a:gd name="T7" fmla="*/ 59 h 135"/>
              <a:gd name="T8" fmla="*/ 8 w 74"/>
              <a:gd name="T9" fmla="*/ 59 h 135"/>
              <a:gd name="T10" fmla="*/ 0 w 74"/>
              <a:gd name="T11" fmla="*/ 67 h 135"/>
              <a:gd name="T12" fmla="*/ 8 w 74"/>
              <a:gd name="T13" fmla="*/ 74 h 135"/>
              <a:gd name="T14" fmla="*/ 48 w 74"/>
              <a:gd name="T15" fmla="*/ 74 h 135"/>
              <a:gd name="T16" fmla="*/ 57 w 74"/>
              <a:gd name="T17" fmla="*/ 80 h 135"/>
              <a:gd name="T18" fmla="*/ 45 w 74"/>
              <a:gd name="T19" fmla="*/ 125 h 135"/>
              <a:gd name="T20" fmla="*/ 50 w 74"/>
              <a:gd name="T21" fmla="*/ 134 h 135"/>
              <a:gd name="T22" fmla="*/ 58 w 74"/>
              <a:gd name="T23" fmla="*/ 131 h 135"/>
              <a:gd name="T24" fmla="*/ 59 w 74"/>
              <a:gd name="T25" fmla="*/ 128 h 135"/>
              <a:gd name="T26" fmla="*/ 71 w 74"/>
              <a:gd name="T27" fmla="*/ 75 h 135"/>
              <a:gd name="T28" fmla="*/ 74 w 74"/>
              <a:gd name="T29" fmla="*/ 67 h 135"/>
              <a:gd name="T30" fmla="*/ 69 w 74"/>
              <a:gd name="T31" fmla="*/ 56 h 135"/>
              <a:gd name="T32" fmla="*/ 64 w 74"/>
              <a:gd name="T33" fmla="*/ 2 h 135"/>
              <a:gd name="T34" fmla="*/ 64 w 74"/>
              <a:gd name="T35" fmla="*/ 1 h 135"/>
              <a:gd name="T36" fmla="*/ 62 w 74"/>
              <a:gd name="T37" fmla="*/ 0 h 135"/>
              <a:gd name="T38" fmla="*/ 60 w 74"/>
              <a:gd name="T39"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135">
                <a:moveTo>
                  <a:pt x="60" y="2"/>
                </a:moveTo>
                <a:cubicBezTo>
                  <a:pt x="66" y="54"/>
                  <a:pt x="66" y="54"/>
                  <a:pt x="66" y="54"/>
                </a:cubicBezTo>
                <a:cubicBezTo>
                  <a:pt x="64" y="53"/>
                  <a:pt x="62" y="53"/>
                  <a:pt x="60" y="53"/>
                </a:cubicBezTo>
                <a:cubicBezTo>
                  <a:pt x="55" y="53"/>
                  <a:pt x="51" y="55"/>
                  <a:pt x="48" y="59"/>
                </a:cubicBezTo>
                <a:cubicBezTo>
                  <a:pt x="8" y="59"/>
                  <a:pt x="8" y="59"/>
                  <a:pt x="8" y="59"/>
                </a:cubicBezTo>
                <a:cubicBezTo>
                  <a:pt x="4" y="59"/>
                  <a:pt x="0" y="62"/>
                  <a:pt x="0" y="67"/>
                </a:cubicBezTo>
                <a:cubicBezTo>
                  <a:pt x="0" y="71"/>
                  <a:pt x="4" y="74"/>
                  <a:pt x="8" y="74"/>
                </a:cubicBezTo>
                <a:cubicBezTo>
                  <a:pt x="48" y="74"/>
                  <a:pt x="48" y="74"/>
                  <a:pt x="48" y="74"/>
                </a:cubicBezTo>
                <a:cubicBezTo>
                  <a:pt x="50" y="77"/>
                  <a:pt x="53" y="79"/>
                  <a:pt x="57" y="80"/>
                </a:cubicBezTo>
                <a:cubicBezTo>
                  <a:pt x="45" y="125"/>
                  <a:pt x="45" y="125"/>
                  <a:pt x="45" y="125"/>
                </a:cubicBezTo>
                <a:cubicBezTo>
                  <a:pt x="44" y="129"/>
                  <a:pt x="46" y="133"/>
                  <a:pt x="50" y="134"/>
                </a:cubicBezTo>
                <a:cubicBezTo>
                  <a:pt x="53" y="135"/>
                  <a:pt x="57" y="133"/>
                  <a:pt x="58" y="131"/>
                </a:cubicBezTo>
                <a:cubicBezTo>
                  <a:pt x="59" y="130"/>
                  <a:pt x="59" y="129"/>
                  <a:pt x="59" y="128"/>
                </a:cubicBezTo>
                <a:cubicBezTo>
                  <a:pt x="71" y="75"/>
                  <a:pt x="71" y="75"/>
                  <a:pt x="71" y="75"/>
                </a:cubicBezTo>
                <a:cubicBezTo>
                  <a:pt x="73" y="73"/>
                  <a:pt x="74" y="70"/>
                  <a:pt x="74" y="67"/>
                </a:cubicBezTo>
                <a:cubicBezTo>
                  <a:pt x="74" y="62"/>
                  <a:pt x="72" y="59"/>
                  <a:pt x="69" y="56"/>
                </a:cubicBezTo>
                <a:cubicBezTo>
                  <a:pt x="64" y="2"/>
                  <a:pt x="64" y="2"/>
                  <a:pt x="64" y="2"/>
                </a:cubicBezTo>
                <a:cubicBezTo>
                  <a:pt x="64" y="1"/>
                  <a:pt x="64" y="1"/>
                  <a:pt x="64" y="1"/>
                </a:cubicBezTo>
                <a:cubicBezTo>
                  <a:pt x="63" y="0"/>
                  <a:pt x="63" y="0"/>
                  <a:pt x="62" y="0"/>
                </a:cubicBezTo>
                <a:cubicBezTo>
                  <a:pt x="61" y="0"/>
                  <a:pt x="60" y="1"/>
                  <a:pt x="60" y="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6"/>
          <p:cNvSpPr>
            <a:spLocks/>
          </p:cNvSpPr>
          <p:nvPr/>
        </p:nvSpPr>
        <p:spPr bwMode="auto">
          <a:xfrm>
            <a:off x="7088234" y="5941440"/>
            <a:ext cx="4922772" cy="164821"/>
          </a:xfrm>
          <a:custGeom>
            <a:avLst/>
            <a:gdLst>
              <a:gd name="T0" fmla="*/ 1476 w 1502"/>
              <a:gd name="T1" fmla="*/ 52 h 52"/>
              <a:gd name="T2" fmla="*/ 26 w 1502"/>
              <a:gd name="T3" fmla="*/ 52 h 52"/>
              <a:gd name="T4" fmla="*/ 0 w 1502"/>
              <a:gd name="T5" fmla="*/ 26 h 52"/>
              <a:gd name="T6" fmla="*/ 26 w 1502"/>
              <a:gd name="T7" fmla="*/ 0 h 52"/>
              <a:gd name="T8" fmla="*/ 1476 w 1502"/>
              <a:gd name="T9" fmla="*/ 0 h 52"/>
              <a:gd name="T10" fmla="*/ 1502 w 1502"/>
              <a:gd name="T11" fmla="*/ 26 h 52"/>
              <a:gd name="T12" fmla="*/ 1476 w 150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02" h="52">
                <a:moveTo>
                  <a:pt x="1476" y="52"/>
                </a:moveTo>
                <a:cubicBezTo>
                  <a:pt x="26" y="52"/>
                  <a:pt x="26" y="52"/>
                  <a:pt x="26" y="52"/>
                </a:cubicBezTo>
                <a:cubicBezTo>
                  <a:pt x="12" y="52"/>
                  <a:pt x="0" y="40"/>
                  <a:pt x="0" y="26"/>
                </a:cubicBezTo>
                <a:cubicBezTo>
                  <a:pt x="0" y="11"/>
                  <a:pt x="12" y="0"/>
                  <a:pt x="26" y="0"/>
                </a:cubicBezTo>
                <a:cubicBezTo>
                  <a:pt x="1476" y="0"/>
                  <a:pt x="1476" y="0"/>
                  <a:pt x="1476" y="0"/>
                </a:cubicBezTo>
                <a:cubicBezTo>
                  <a:pt x="1490" y="0"/>
                  <a:pt x="1502" y="11"/>
                  <a:pt x="1502" y="26"/>
                </a:cubicBezTo>
                <a:cubicBezTo>
                  <a:pt x="1502" y="40"/>
                  <a:pt x="1490" y="52"/>
                  <a:pt x="1476" y="52"/>
                </a:cubicBezTo>
                <a:close/>
              </a:path>
            </a:pathLst>
          </a:custGeom>
          <a:solidFill>
            <a:schemeClr val="tx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5" name="Freeform 97"/>
          <p:cNvSpPr>
            <a:spLocks/>
          </p:cNvSpPr>
          <p:nvPr/>
        </p:nvSpPr>
        <p:spPr bwMode="auto">
          <a:xfrm>
            <a:off x="4380709" y="5561342"/>
            <a:ext cx="2714557" cy="161458"/>
          </a:xfrm>
          <a:custGeom>
            <a:avLst/>
            <a:gdLst>
              <a:gd name="T0" fmla="*/ 801 w 828"/>
              <a:gd name="T1" fmla="*/ 52 h 52"/>
              <a:gd name="T2" fmla="*/ 26 w 828"/>
              <a:gd name="T3" fmla="*/ 52 h 52"/>
              <a:gd name="T4" fmla="*/ 0 w 828"/>
              <a:gd name="T5" fmla="*/ 26 h 52"/>
              <a:gd name="T6" fmla="*/ 26 w 828"/>
              <a:gd name="T7" fmla="*/ 0 h 52"/>
              <a:gd name="T8" fmla="*/ 801 w 828"/>
              <a:gd name="T9" fmla="*/ 0 h 52"/>
              <a:gd name="T10" fmla="*/ 828 w 828"/>
              <a:gd name="T11" fmla="*/ 26 h 52"/>
              <a:gd name="T12" fmla="*/ 801 w 8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28" h="52">
                <a:moveTo>
                  <a:pt x="801" y="52"/>
                </a:moveTo>
                <a:cubicBezTo>
                  <a:pt x="26" y="52"/>
                  <a:pt x="26" y="52"/>
                  <a:pt x="26" y="52"/>
                </a:cubicBezTo>
                <a:cubicBezTo>
                  <a:pt x="11" y="52"/>
                  <a:pt x="0" y="41"/>
                  <a:pt x="0" y="26"/>
                </a:cubicBezTo>
                <a:cubicBezTo>
                  <a:pt x="0" y="12"/>
                  <a:pt x="11" y="0"/>
                  <a:pt x="26" y="0"/>
                </a:cubicBezTo>
                <a:cubicBezTo>
                  <a:pt x="801" y="0"/>
                  <a:pt x="801" y="0"/>
                  <a:pt x="801" y="0"/>
                </a:cubicBezTo>
                <a:cubicBezTo>
                  <a:pt x="816" y="0"/>
                  <a:pt x="828" y="12"/>
                  <a:pt x="828" y="26"/>
                </a:cubicBezTo>
                <a:cubicBezTo>
                  <a:pt x="828" y="41"/>
                  <a:pt x="816" y="52"/>
                  <a:pt x="801" y="52"/>
                </a:cubicBezTo>
                <a:close/>
              </a:path>
            </a:pathLst>
          </a:custGeom>
          <a:solidFill>
            <a:schemeClr val="tx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6" name="Freeform 98"/>
          <p:cNvSpPr>
            <a:spLocks/>
          </p:cNvSpPr>
          <p:nvPr/>
        </p:nvSpPr>
        <p:spPr bwMode="auto">
          <a:xfrm>
            <a:off x="6518599" y="3734853"/>
            <a:ext cx="59777" cy="154730"/>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9"/>
          <p:cNvSpPr>
            <a:spLocks/>
          </p:cNvSpPr>
          <p:nvPr/>
        </p:nvSpPr>
        <p:spPr bwMode="auto">
          <a:xfrm>
            <a:off x="6490469" y="4037586"/>
            <a:ext cx="59777" cy="151367"/>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00"/>
          <p:cNvSpPr>
            <a:spLocks/>
          </p:cNvSpPr>
          <p:nvPr/>
        </p:nvSpPr>
        <p:spPr bwMode="auto">
          <a:xfrm>
            <a:off x="6754189" y="3993858"/>
            <a:ext cx="59777" cy="151367"/>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01"/>
          <p:cNvSpPr>
            <a:spLocks noEditPoints="1"/>
          </p:cNvSpPr>
          <p:nvPr/>
        </p:nvSpPr>
        <p:spPr bwMode="auto">
          <a:xfrm>
            <a:off x="6595957" y="3899674"/>
            <a:ext cx="105488" cy="154730"/>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02"/>
          <p:cNvSpPr>
            <a:spLocks noEditPoints="1"/>
          </p:cNvSpPr>
          <p:nvPr/>
        </p:nvSpPr>
        <p:spPr bwMode="auto">
          <a:xfrm>
            <a:off x="6641668" y="4121678"/>
            <a:ext cx="105488" cy="154730"/>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3"/>
          <p:cNvSpPr>
            <a:spLocks noEditPoints="1"/>
          </p:cNvSpPr>
          <p:nvPr/>
        </p:nvSpPr>
        <p:spPr bwMode="auto">
          <a:xfrm>
            <a:off x="6360367" y="3916492"/>
            <a:ext cx="109004" cy="158094"/>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04"/>
          <p:cNvSpPr>
            <a:spLocks noEditPoints="1"/>
          </p:cNvSpPr>
          <p:nvPr/>
        </p:nvSpPr>
        <p:spPr bwMode="auto">
          <a:xfrm>
            <a:off x="6852644" y="3886219"/>
            <a:ext cx="105488" cy="154730"/>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05"/>
          <p:cNvSpPr>
            <a:spLocks/>
          </p:cNvSpPr>
          <p:nvPr/>
        </p:nvSpPr>
        <p:spPr bwMode="auto">
          <a:xfrm>
            <a:off x="6518599" y="3734853"/>
            <a:ext cx="59777" cy="154730"/>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06"/>
          <p:cNvSpPr>
            <a:spLocks/>
          </p:cNvSpPr>
          <p:nvPr/>
        </p:nvSpPr>
        <p:spPr bwMode="auto">
          <a:xfrm>
            <a:off x="6490469" y="4037586"/>
            <a:ext cx="59777" cy="151367"/>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07"/>
          <p:cNvSpPr>
            <a:spLocks/>
          </p:cNvSpPr>
          <p:nvPr/>
        </p:nvSpPr>
        <p:spPr bwMode="auto">
          <a:xfrm>
            <a:off x="6754189" y="3993858"/>
            <a:ext cx="59777" cy="151367"/>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8"/>
          <p:cNvSpPr>
            <a:spLocks noEditPoints="1"/>
          </p:cNvSpPr>
          <p:nvPr/>
        </p:nvSpPr>
        <p:spPr bwMode="auto">
          <a:xfrm>
            <a:off x="6595957" y="3899674"/>
            <a:ext cx="105488" cy="154730"/>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09"/>
          <p:cNvSpPr>
            <a:spLocks noEditPoints="1"/>
          </p:cNvSpPr>
          <p:nvPr/>
        </p:nvSpPr>
        <p:spPr bwMode="auto">
          <a:xfrm>
            <a:off x="6641668" y="4121678"/>
            <a:ext cx="105488" cy="154730"/>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10"/>
          <p:cNvSpPr>
            <a:spLocks noEditPoints="1"/>
          </p:cNvSpPr>
          <p:nvPr/>
        </p:nvSpPr>
        <p:spPr bwMode="auto">
          <a:xfrm>
            <a:off x="6360367" y="3916492"/>
            <a:ext cx="109004" cy="158094"/>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11"/>
          <p:cNvSpPr>
            <a:spLocks noEditPoints="1"/>
          </p:cNvSpPr>
          <p:nvPr/>
        </p:nvSpPr>
        <p:spPr bwMode="auto">
          <a:xfrm>
            <a:off x="6852644" y="3886219"/>
            <a:ext cx="105488" cy="154730"/>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12"/>
          <p:cNvSpPr>
            <a:spLocks/>
          </p:cNvSpPr>
          <p:nvPr/>
        </p:nvSpPr>
        <p:spPr bwMode="auto">
          <a:xfrm>
            <a:off x="6012257" y="3428756"/>
            <a:ext cx="1227177" cy="329643"/>
          </a:xfrm>
          <a:custGeom>
            <a:avLst/>
            <a:gdLst>
              <a:gd name="T0" fmla="*/ 336 w 375"/>
              <a:gd name="T1" fmla="*/ 0 h 106"/>
              <a:gd name="T2" fmla="*/ 340 w 375"/>
              <a:gd name="T3" fmla="*/ 30 h 106"/>
              <a:gd name="T4" fmla="*/ 309 w 375"/>
              <a:gd name="T5" fmla="*/ 71 h 106"/>
              <a:gd name="T6" fmla="*/ 278 w 375"/>
              <a:gd name="T7" fmla="*/ 76 h 106"/>
              <a:gd name="T8" fmla="*/ 17 w 375"/>
              <a:gd name="T9" fmla="*/ 37 h 106"/>
              <a:gd name="T10" fmla="*/ 0 w 375"/>
              <a:gd name="T11" fmla="*/ 32 h 106"/>
              <a:gd name="T12" fmla="*/ 49 w 375"/>
              <a:gd name="T13" fmla="*/ 66 h 106"/>
              <a:gd name="T14" fmla="*/ 310 w 375"/>
              <a:gd name="T15" fmla="*/ 105 h 106"/>
              <a:gd name="T16" fmla="*/ 340 w 375"/>
              <a:gd name="T17" fmla="*/ 100 h 106"/>
              <a:gd name="T18" fmla="*/ 371 w 375"/>
              <a:gd name="T19" fmla="*/ 59 h 106"/>
              <a:gd name="T20" fmla="*/ 336 w 375"/>
              <a:gd name="T2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06">
                <a:moveTo>
                  <a:pt x="336" y="0"/>
                </a:moveTo>
                <a:cubicBezTo>
                  <a:pt x="340" y="9"/>
                  <a:pt x="341" y="20"/>
                  <a:pt x="340" y="30"/>
                </a:cubicBezTo>
                <a:cubicBezTo>
                  <a:pt x="337" y="49"/>
                  <a:pt x="325" y="64"/>
                  <a:pt x="309" y="71"/>
                </a:cubicBezTo>
                <a:cubicBezTo>
                  <a:pt x="300" y="76"/>
                  <a:pt x="289" y="77"/>
                  <a:pt x="278" y="76"/>
                </a:cubicBezTo>
                <a:cubicBezTo>
                  <a:pt x="17" y="37"/>
                  <a:pt x="17" y="37"/>
                  <a:pt x="17" y="37"/>
                </a:cubicBezTo>
                <a:cubicBezTo>
                  <a:pt x="11" y="36"/>
                  <a:pt x="5" y="34"/>
                  <a:pt x="0" y="32"/>
                </a:cubicBezTo>
                <a:cubicBezTo>
                  <a:pt x="10" y="50"/>
                  <a:pt x="28" y="63"/>
                  <a:pt x="49" y="66"/>
                </a:cubicBezTo>
                <a:cubicBezTo>
                  <a:pt x="310" y="105"/>
                  <a:pt x="310" y="105"/>
                  <a:pt x="310" y="105"/>
                </a:cubicBezTo>
                <a:cubicBezTo>
                  <a:pt x="321" y="106"/>
                  <a:pt x="331" y="105"/>
                  <a:pt x="340" y="100"/>
                </a:cubicBezTo>
                <a:cubicBezTo>
                  <a:pt x="357" y="93"/>
                  <a:pt x="369" y="78"/>
                  <a:pt x="371" y="59"/>
                </a:cubicBezTo>
                <a:cubicBezTo>
                  <a:pt x="375" y="33"/>
                  <a:pt x="360" y="9"/>
                  <a:pt x="336"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13"/>
          <p:cNvSpPr>
            <a:spLocks/>
          </p:cNvSpPr>
          <p:nvPr/>
        </p:nvSpPr>
        <p:spPr bwMode="auto">
          <a:xfrm>
            <a:off x="10755700" y="5174516"/>
            <a:ext cx="611830" cy="1163840"/>
          </a:xfrm>
          <a:custGeom>
            <a:avLst/>
            <a:gdLst>
              <a:gd name="T0" fmla="*/ 103 w 187"/>
              <a:gd name="T1" fmla="*/ 0 h 373"/>
              <a:gd name="T2" fmla="*/ 0 w 187"/>
              <a:gd name="T3" fmla="*/ 33 h 373"/>
              <a:gd name="T4" fmla="*/ 75 w 187"/>
              <a:gd name="T5" fmla="*/ 331 h 373"/>
              <a:gd name="T6" fmla="*/ 112 w 187"/>
              <a:gd name="T7" fmla="*/ 370 h 373"/>
              <a:gd name="T8" fmla="*/ 141 w 187"/>
              <a:gd name="T9" fmla="*/ 370 h 373"/>
              <a:gd name="T10" fmla="*/ 180 w 187"/>
              <a:gd name="T11" fmla="*/ 305 h 373"/>
              <a:gd name="T12" fmla="*/ 103 w 187"/>
              <a:gd name="T13" fmla="*/ 0 h 373"/>
            </a:gdLst>
            <a:ahLst/>
            <a:cxnLst>
              <a:cxn ang="0">
                <a:pos x="T0" y="T1"/>
              </a:cxn>
              <a:cxn ang="0">
                <a:pos x="T2" y="T3"/>
              </a:cxn>
              <a:cxn ang="0">
                <a:pos x="T4" y="T5"/>
              </a:cxn>
              <a:cxn ang="0">
                <a:pos x="T6" y="T7"/>
              </a:cxn>
              <a:cxn ang="0">
                <a:pos x="T8" y="T9"/>
              </a:cxn>
              <a:cxn ang="0">
                <a:pos x="T10" y="T11"/>
              </a:cxn>
              <a:cxn ang="0">
                <a:pos x="T12" y="T13"/>
              </a:cxn>
            </a:cxnLst>
            <a:rect l="0" t="0" r="r" b="b"/>
            <a:pathLst>
              <a:path w="187" h="373">
                <a:moveTo>
                  <a:pt x="103" y="0"/>
                </a:moveTo>
                <a:cubicBezTo>
                  <a:pt x="71" y="17"/>
                  <a:pt x="37" y="28"/>
                  <a:pt x="0" y="33"/>
                </a:cubicBezTo>
                <a:cubicBezTo>
                  <a:pt x="75" y="331"/>
                  <a:pt x="75" y="331"/>
                  <a:pt x="75" y="331"/>
                </a:cubicBezTo>
                <a:cubicBezTo>
                  <a:pt x="80" y="350"/>
                  <a:pt x="94" y="364"/>
                  <a:pt x="112" y="370"/>
                </a:cubicBezTo>
                <a:cubicBezTo>
                  <a:pt x="121" y="373"/>
                  <a:pt x="131" y="373"/>
                  <a:pt x="141" y="370"/>
                </a:cubicBezTo>
                <a:cubicBezTo>
                  <a:pt x="170" y="363"/>
                  <a:pt x="187" y="334"/>
                  <a:pt x="180" y="305"/>
                </a:cubicBezTo>
                <a:lnTo>
                  <a:pt x="103"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4"/>
          <p:cNvSpPr>
            <a:spLocks/>
          </p:cNvSpPr>
          <p:nvPr/>
        </p:nvSpPr>
        <p:spPr bwMode="auto">
          <a:xfrm>
            <a:off x="10748667" y="5154334"/>
            <a:ext cx="376240" cy="228732"/>
          </a:xfrm>
          <a:custGeom>
            <a:avLst/>
            <a:gdLst>
              <a:gd name="T0" fmla="*/ 55 w 114"/>
              <a:gd name="T1" fmla="*/ 21 h 74"/>
              <a:gd name="T2" fmla="*/ 0 w 114"/>
              <a:gd name="T3" fmla="*/ 32 h 74"/>
              <a:gd name="T4" fmla="*/ 10 w 114"/>
              <a:gd name="T5" fmla="*/ 74 h 74"/>
              <a:gd name="T6" fmla="*/ 114 w 114"/>
              <a:gd name="T7" fmla="*/ 42 h 74"/>
              <a:gd name="T8" fmla="*/ 103 w 114"/>
              <a:gd name="T9" fmla="*/ 0 h 74"/>
              <a:gd name="T10" fmla="*/ 55 w 114"/>
              <a:gd name="T11" fmla="*/ 21 h 74"/>
            </a:gdLst>
            <a:ahLst/>
            <a:cxnLst>
              <a:cxn ang="0">
                <a:pos x="T0" y="T1"/>
              </a:cxn>
              <a:cxn ang="0">
                <a:pos x="T2" y="T3"/>
              </a:cxn>
              <a:cxn ang="0">
                <a:pos x="T4" y="T5"/>
              </a:cxn>
              <a:cxn ang="0">
                <a:pos x="T6" y="T7"/>
              </a:cxn>
              <a:cxn ang="0">
                <a:pos x="T8" y="T9"/>
              </a:cxn>
              <a:cxn ang="0">
                <a:pos x="T10" y="T11"/>
              </a:cxn>
            </a:cxnLst>
            <a:rect l="0" t="0" r="r" b="b"/>
            <a:pathLst>
              <a:path w="114" h="74">
                <a:moveTo>
                  <a:pt x="55" y="21"/>
                </a:moveTo>
                <a:cubicBezTo>
                  <a:pt x="37" y="27"/>
                  <a:pt x="18" y="30"/>
                  <a:pt x="0" y="32"/>
                </a:cubicBezTo>
                <a:cubicBezTo>
                  <a:pt x="10" y="74"/>
                  <a:pt x="10" y="74"/>
                  <a:pt x="10" y="74"/>
                </a:cubicBezTo>
                <a:cubicBezTo>
                  <a:pt x="47" y="70"/>
                  <a:pt x="82" y="59"/>
                  <a:pt x="114" y="42"/>
                </a:cubicBezTo>
                <a:cubicBezTo>
                  <a:pt x="103" y="0"/>
                  <a:pt x="103" y="0"/>
                  <a:pt x="103" y="0"/>
                </a:cubicBezTo>
                <a:cubicBezTo>
                  <a:pt x="88" y="8"/>
                  <a:pt x="72" y="15"/>
                  <a:pt x="55" y="21"/>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15"/>
          <p:cNvSpPr>
            <a:spLocks/>
          </p:cNvSpPr>
          <p:nvPr/>
        </p:nvSpPr>
        <p:spPr bwMode="auto">
          <a:xfrm>
            <a:off x="10569338" y="5302337"/>
            <a:ext cx="2064048" cy="2381500"/>
          </a:xfrm>
          <a:custGeom>
            <a:avLst/>
            <a:gdLst>
              <a:gd name="T0" fmla="*/ 21 w 629"/>
              <a:gd name="T1" fmla="*/ 183 h 763"/>
              <a:gd name="T2" fmla="*/ 21 w 629"/>
              <a:gd name="T3" fmla="*/ 184 h 763"/>
              <a:gd name="T4" fmla="*/ 8 w 629"/>
              <a:gd name="T5" fmla="*/ 198 h 763"/>
              <a:gd name="T6" fmla="*/ 20 w 629"/>
              <a:gd name="T7" fmla="*/ 241 h 763"/>
              <a:gd name="T8" fmla="*/ 5 w 629"/>
              <a:gd name="T9" fmla="*/ 265 h 763"/>
              <a:gd name="T10" fmla="*/ 25 w 629"/>
              <a:gd name="T11" fmla="*/ 299 h 763"/>
              <a:gd name="T12" fmla="*/ 92 w 629"/>
              <a:gd name="T13" fmla="*/ 331 h 763"/>
              <a:gd name="T14" fmla="*/ 424 w 629"/>
              <a:gd name="T15" fmla="*/ 763 h 763"/>
              <a:gd name="T16" fmla="*/ 629 w 629"/>
              <a:gd name="T17" fmla="*/ 763 h 763"/>
              <a:gd name="T18" fmla="*/ 411 w 629"/>
              <a:gd name="T19" fmla="*/ 431 h 763"/>
              <a:gd name="T20" fmla="*/ 295 w 629"/>
              <a:gd name="T21" fmla="*/ 279 h 763"/>
              <a:gd name="T22" fmla="*/ 295 w 629"/>
              <a:gd name="T23" fmla="*/ 279 h 763"/>
              <a:gd name="T24" fmla="*/ 304 w 629"/>
              <a:gd name="T25" fmla="*/ 155 h 763"/>
              <a:gd name="T26" fmla="*/ 193 w 629"/>
              <a:gd name="T27" fmla="*/ 0 h 763"/>
              <a:gd name="T28" fmla="*/ 157 w 629"/>
              <a:gd name="T29" fmla="*/ 57 h 763"/>
              <a:gd name="T30" fmla="*/ 160 w 629"/>
              <a:gd name="T31" fmla="*/ 65 h 763"/>
              <a:gd name="T32" fmla="*/ 204 w 629"/>
              <a:gd name="T33" fmla="*/ 134 h 763"/>
              <a:gd name="T34" fmla="*/ 128 w 629"/>
              <a:gd name="T35" fmla="*/ 107 h 763"/>
              <a:gd name="T36" fmla="*/ 82 w 629"/>
              <a:gd name="T37" fmla="*/ 85 h 763"/>
              <a:gd name="T38" fmla="*/ 38 w 629"/>
              <a:gd name="T39" fmla="*/ 100 h 763"/>
              <a:gd name="T40" fmla="*/ 35 w 629"/>
              <a:gd name="T41" fmla="*/ 121 h 763"/>
              <a:gd name="T42" fmla="*/ 2 w 629"/>
              <a:gd name="T43" fmla="*/ 154 h 763"/>
              <a:gd name="T44" fmla="*/ 21 w 629"/>
              <a:gd name="T45" fmla="*/ 18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9" h="763">
                <a:moveTo>
                  <a:pt x="21" y="183"/>
                </a:moveTo>
                <a:cubicBezTo>
                  <a:pt x="21" y="184"/>
                  <a:pt x="21" y="184"/>
                  <a:pt x="21" y="184"/>
                </a:cubicBezTo>
                <a:cubicBezTo>
                  <a:pt x="16" y="187"/>
                  <a:pt x="11" y="192"/>
                  <a:pt x="8" y="198"/>
                </a:cubicBezTo>
                <a:cubicBezTo>
                  <a:pt x="0" y="213"/>
                  <a:pt x="6" y="232"/>
                  <a:pt x="20" y="241"/>
                </a:cubicBezTo>
                <a:cubicBezTo>
                  <a:pt x="12" y="246"/>
                  <a:pt x="6" y="253"/>
                  <a:pt x="5" y="265"/>
                </a:cubicBezTo>
                <a:cubicBezTo>
                  <a:pt x="3" y="279"/>
                  <a:pt x="12" y="292"/>
                  <a:pt x="25" y="299"/>
                </a:cubicBezTo>
                <a:cubicBezTo>
                  <a:pt x="92" y="331"/>
                  <a:pt x="92" y="331"/>
                  <a:pt x="92" y="331"/>
                </a:cubicBezTo>
                <a:cubicBezTo>
                  <a:pt x="424" y="763"/>
                  <a:pt x="424" y="763"/>
                  <a:pt x="424" y="763"/>
                </a:cubicBezTo>
                <a:cubicBezTo>
                  <a:pt x="629" y="763"/>
                  <a:pt x="629" y="763"/>
                  <a:pt x="629" y="763"/>
                </a:cubicBezTo>
                <a:cubicBezTo>
                  <a:pt x="411" y="431"/>
                  <a:pt x="411" y="431"/>
                  <a:pt x="411" y="431"/>
                </a:cubicBezTo>
                <a:cubicBezTo>
                  <a:pt x="295" y="279"/>
                  <a:pt x="295" y="279"/>
                  <a:pt x="295" y="279"/>
                </a:cubicBezTo>
                <a:cubicBezTo>
                  <a:pt x="295" y="279"/>
                  <a:pt x="295" y="279"/>
                  <a:pt x="295" y="279"/>
                </a:cubicBezTo>
                <a:cubicBezTo>
                  <a:pt x="310" y="256"/>
                  <a:pt x="324" y="202"/>
                  <a:pt x="304" y="155"/>
                </a:cubicBezTo>
                <a:cubicBezTo>
                  <a:pt x="283" y="109"/>
                  <a:pt x="271" y="127"/>
                  <a:pt x="193" y="0"/>
                </a:cubicBezTo>
                <a:cubicBezTo>
                  <a:pt x="154" y="3"/>
                  <a:pt x="156" y="43"/>
                  <a:pt x="157" y="57"/>
                </a:cubicBezTo>
                <a:cubicBezTo>
                  <a:pt x="157" y="60"/>
                  <a:pt x="158" y="63"/>
                  <a:pt x="160" y="65"/>
                </a:cubicBezTo>
                <a:cubicBezTo>
                  <a:pt x="204" y="134"/>
                  <a:pt x="204" y="134"/>
                  <a:pt x="204" y="134"/>
                </a:cubicBezTo>
                <a:cubicBezTo>
                  <a:pt x="128" y="107"/>
                  <a:pt x="128" y="107"/>
                  <a:pt x="128" y="107"/>
                </a:cubicBezTo>
                <a:cubicBezTo>
                  <a:pt x="82" y="85"/>
                  <a:pt x="82" y="85"/>
                  <a:pt x="82" y="85"/>
                </a:cubicBezTo>
                <a:cubicBezTo>
                  <a:pt x="66" y="77"/>
                  <a:pt x="46" y="84"/>
                  <a:pt x="38" y="100"/>
                </a:cubicBezTo>
                <a:cubicBezTo>
                  <a:pt x="34" y="107"/>
                  <a:pt x="34" y="114"/>
                  <a:pt x="35" y="121"/>
                </a:cubicBezTo>
                <a:cubicBezTo>
                  <a:pt x="18" y="121"/>
                  <a:pt x="3" y="133"/>
                  <a:pt x="2" y="154"/>
                </a:cubicBezTo>
                <a:cubicBezTo>
                  <a:pt x="2" y="167"/>
                  <a:pt x="10" y="178"/>
                  <a:pt x="21" y="18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16"/>
          <p:cNvSpPr>
            <a:spLocks/>
          </p:cNvSpPr>
          <p:nvPr/>
        </p:nvSpPr>
        <p:spPr bwMode="auto">
          <a:xfrm>
            <a:off x="11022936" y="6260992"/>
            <a:ext cx="1824942" cy="1422845"/>
          </a:xfrm>
          <a:custGeom>
            <a:avLst/>
            <a:gdLst>
              <a:gd name="T0" fmla="*/ 263 w 557"/>
              <a:gd name="T1" fmla="*/ 456 h 456"/>
              <a:gd name="T2" fmla="*/ 557 w 557"/>
              <a:gd name="T3" fmla="*/ 456 h 456"/>
              <a:gd name="T4" fmla="*/ 204 w 557"/>
              <a:gd name="T5" fmla="*/ 1 h 456"/>
              <a:gd name="T6" fmla="*/ 0 w 557"/>
              <a:gd name="T7" fmla="*/ 118 h 456"/>
              <a:gd name="T8" fmla="*/ 263 w 557"/>
              <a:gd name="T9" fmla="*/ 456 h 456"/>
            </a:gdLst>
            <a:ahLst/>
            <a:cxnLst>
              <a:cxn ang="0">
                <a:pos x="T0" y="T1"/>
              </a:cxn>
              <a:cxn ang="0">
                <a:pos x="T2" y="T3"/>
              </a:cxn>
              <a:cxn ang="0">
                <a:pos x="T4" y="T5"/>
              </a:cxn>
              <a:cxn ang="0">
                <a:pos x="T6" y="T7"/>
              </a:cxn>
              <a:cxn ang="0">
                <a:pos x="T8" y="T9"/>
              </a:cxn>
            </a:cxnLst>
            <a:rect l="0" t="0" r="r" b="b"/>
            <a:pathLst>
              <a:path w="557" h="456">
                <a:moveTo>
                  <a:pt x="263" y="456"/>
                </a:moveTo>
                <a:cubicBezTo>
                  <a:pt x="557" y="456"/>
                  <a:pt x="557" y="456"/>
                  <a:pt x="557" y="456"/>
                </a:cubicBezTo>
                <a:cubicBezTo>
                  <a:pt x="204" y="1"/>
                  <a:pt x="204" y="1"/>
                  <a:pt x="204" y="1"/>
                </a:cubicBezTo>
                <a:cubicBezTo>
                  <a:pt x="204" y="0"/>
                  <a:pt x="0" y="118"/>
                  <a:pt x="0" y="118"/>
                </a:cubicBezTo>
                <a:lnTo>
                  <a:pt x="263" y="45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17"/>
          <p:cNvSpPr>
            <a:spLocks/>
          </p:cNvSpPr>
          <p:nvPr/>
        </p:nvSpPr>
        <p:spPr bwMode="auto">
          <a:xfrm>
            <a:off x="9697304" y="3519576"/>
            <a:ext cx="1926914" cy="1833217"/>
          </a:xfrm>
          <a:custGeom>
            <a:avLst/>
            <a:gdLst>
              <a:gd name="T0" fmla="*/ 544 w 588"/>
              <a:gd name="T1" fmla="*/ 213 h 588"/>
              <a:gd name="T2" fmla="*/ 375 w 588"/>
              <a:gd name="T3" fmla="*/ 544 h 588"/>
              <a:gd name="T4" fmla="*/ 45 w 588"/>
              <a:gd name="T5" fmla="*/ 375 h 588"/>
              <a:gd name="T6" fmla="*/ 213 w 588"/>
              <a:gd name="T7" fmla="*/ 45 h 588"/>
              <a:gd name="T8" fmla="*/ 544 w 588"/>
              <a:gd name="T9" fmla="*/ 213 h 588"/>
            </a:gdLst>
            <a:ahLst/>
            <a:cxnLst>
              <a:cxn ang="0">
                <a:pos x="T0" y="T1"/>
              </a:cxn>
              <a:cxn ang="0">
                <a:pos x="T2" y="T3"/>
              </a:cxn>
              <a:cxn ang="0">
                <a:pos x="T4" y="T5"/>
              </a:cxn>
              <a:cxn ang="0">
                <a:pos x="T6" y="T7"/>
              </a:cxn>
              <a:cxn ang="0">
                <a:pos x="T8" y="T9"/>
              </a:cxn>
            </a:cxnLst>
            <a:rect l="0" t="0" r="r" b="b"/>
            <a:pathLst>
              <a:path w="588" h="588">
                <a:moveTo>
                  <a:pt x="544" y="213"/>
                </a:moveTo>
                <a:cubicBezTo>
                  <a:pt x="588" y="351"/>
                  <a:pt x="513" y="499"/>
                  <a:pt x="375" y="544"/>
                </a:cubicBezTo>
                <a:cubicBezTo>
                  <a:pt x="238" y="588"/>
                  <a:pt x="90" y="513"/>
                  <a:pt x="45" y="375"/>
                </a:cubicBezTo>
                <a:cubicBezTo>
                  <a:pt x="0" y="238"/>
                  <a:pt x="75" y="90"/>
                  <a:pt x="213" y="45"/>
                </a:cubicBezTo>
                <a:cubicBezTo>
                  <a:pt x="351" y="0"/>
                  <a:pt x="499" y="75"/>
                  <a:pt x="544" y="213"/>
                </a:cubicBezTo>
                <a:close/>
              </a:path>
            </a:pathLst>
          </a:custGeom>
          <a:solidFill>
            <a:srgbClr val="D2D2D2"/>
          </a:solidFill>
          <a:ln w="19050" cap="flat">
            <a:solidFill>
              <a:srgbClr val="409AE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18"/>
          <p:cNvSpPr>
            <a:spLocks/>
          </p:cNvSpPr>
          <p:nvPr/>
        </p:nvSpPr>
        <p:spPr bwMode="auto">
          <a:xfrm>
            <a:off x="9975089" y="3953493"/>
            <a:ext cx="731383" cy="686195"/>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19"/>
          <p:cNvSpPr>
            <a:spLocks/>
          </p:cNvSpPr>
          <p:nvPr/>
        </p:nvSpPr>
        <p:spPr bwMode="auto">
          <a:xfrm>
            <a:off x="10143869" y="3987130"/>
            <a:ext cx="562603" cy="652558"/>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0"/>
          <p:cNvSpPr>
            <a:spLocks/>
          </p:cNvSpPr>
          <p:nvPr/>
        </p:nvSpPr>
        <p:spPr bwMode="auto">
          <a:xfrm>
            <a:off x="10108707" y="3953493"/>
            <a:ext cx="334045" cy="349825"/>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21"/>
          <p:cNvSpPr>
            <a:spLocks/>
          </p:cNvSpPr>
          <p:nvPr/>
        </p:nvSpPr>
        <p:spPr bwMode="auto">
          <a:xfrm>
            <a:off x="10499012" y="4454684"/>
            <a:ext cx="210976" cy="504555"/>
          </a:xfrm>
          <a:custGeom>
            <a:avLst/>
            <a:gdLst>
              <a:gd name="T0" fmla="*/ 64 w 64"/>
              <a:gd name="T1" fmla="*/ 151 h 162"/>
              <a:gd name="T2" fmla="*/ 64 w 64"/>
              <a:gd name="T3" fmla="*/ 11 h 162"/>
              <a:gd name="T4" fmla="*/ 53 w 64"/>
              <a:gd name="T5" fmla="*/ 0 h 162"/>
              <a:gd name="T6" fmla="*/ 45 w 64"/>
              <a:gd name="T7" fmla="*/ 0 h 162"/>
              <a:gd name="T8" fmla="*/ 11 w 64"/>
              <a:gd name="T9" fmla="*/ 0 h 162"/>
              <a:gd name="T10" fmla="*/ 0 w 64"/>
              <a:gd name="T11" fmla="*/ 11 h 162"/>
              <a:gd name="T12" fmla="*/ 0 w 64"/>
              <a:gd name="T13" fmla="*/ 151 h 162"/>
              <a:gd name="T14" fmla="*/ 11 w 64"/>
              <a:gd name="T15" fmla="*/ 162 h 162"/>
              <a:gd name="T16" fmla="*/ 45 w 64"/>
              <a:gd name="T17" fmla="*/ 162 h 162"/>
              <a:gd name="T18" fmla="*/ 53 w 64"/>
              <a:gd name="T19" fmla="*/ 162 h 162"/>
              <a:gd name="T20" fmla="*/ 64 w 64"/>
              <a:gd name="T21" fmla="*/ 15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62">
                <a:moveTo>
                  <a:pt x="64" y="151"/>
                </a:moveTo>
                <a:cubicBezTo>
                  <a:pt x="64" y="11"/>
                  <a:pt x="64" y="11"/>
                  <a:pt x="64" y="11"/>
                </a:cubicBezTo>
                <a:cubicBezTo>
                  <a:pt x="64" y="5"/>
                  <a:pt x="59" y="0"/>
                  <a:pt x="53" y="0"/>
                </a:cubicBezTo>
                <a:cubicBezTo>
                  <a:pt x="45" y="0"/>
                  <a:pt x="45" y="0"/>
                  <a:pt x="45" y="0"/>
                </a:cubicBezTo>
                <a:cubicBezTo>
                  <a:pt x="11" y="0"/>
                  <a:pt x="11" y="0"/>
                  <a:pt x="11" y="0"/>
                </a:cubicBezTo>
                <a:cubicBezTo>
                  <a:pt x="5" y="0"/>
                  <a:pt x="0" y="5"/>
                  <a:pt x="0" y="11"/>
                </a:cubicBezTo>
                <a:cubicBezTo>
                  <a:pt x="0" y="151"/>
                  <a:pt x="0" y="151"/>
                  <a:pt x="0" y="151"/>
                </a:cubicBezTo>
                <a:cubicBezTo>
                  <a:pt x="0" y="157"/>
                  <a:pt x="5" y="162"/>
                  <a:pt x="11" y="162"/>
                </a:cubicBezTo>
                <a:cubicBezTo>
                  <a:pt x="45" y="162"/>
                  <a:pt x="45" y="162"/>
                  <a:pt x="45" y="162"/>
                </a:cubicBezTo>
                <a:cubicBezTo>
                  <a:pt x="53" y="162"/>
                  <a:pt x="53" y="162"/>
                  <a:pt x="53" y="162"/>
                </a:cubicBezTo>
                <a:cubicBezTo>
                  <a:pt x="59" y="162"/>
                  <a:pt x="64" y="157"/>
                  <a:pt x="64" y="151"/>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22"/>
          <p:cNvSpPr>
            <a:spLocks/>
          </p:cNvSpPr>
          <p:nvPr/>
        </p:nvSpPr>
        <p:spPr bwMode="auto">
          <a:xfrm>
            <a:off x="10646695" y="4454684"/>
            <a:ext cx="63293" cy="504555"/>
          </a:xfrm>
          <a:custGeom>
            <a:avLst/>
            <a:gdLst>
              <a:gd name="T0" fmla="*/ 8 w 19"/>
              <a:gd name="T1" fmla="*/ 0 h 162"/>
              <a:gd name="T2" fmla="*/ 0 w 19"/>
              <a:gd name="T3" fmla="*/ 0 h 162"/>
              <a:gd name="T4" fmla="*/ 0 w 19"/>
              <a:gd name="T5" fmla="*/ 162 h 162"/>
              <a:gd name="T6" fmla="*/ 8 w 19"/>
              <a:gd name="T7" fmla="*/ 162 h 162"/>
              <a:gd name="T8" fmla="*/ 19 w 19"/>
              <a:gd name="T9" fmla="*/ 151 h 162"/>
              <a:gd name="T10" fmla="*/ 19 w 19"/>
              <a:gd name="T11" fmla="*/ 11 h 162"/>
              <a:gd name="T12" fmla="*/ 8 w 19"/>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19" h="162">
                <a:moveTo>
                  <a:pt x="8" y="0"/>
                </a:moveTo>
                <a:cubicBezTo>
                  <a:pt x="0" y="0"/>
                  <a:pt x="0" y="0"/>
                  <a:pt x="0" y="0"/>
                </a:cubicBezTo>
                <a:cubicBezTo>
                  <a:pt x="0" y="162"/>
                  <a:pt x="0" y="162"/>
                  <a:pt x="0" y="162"/>
                </a:cubicBezTo>
                <a:cubicBezTo>
                  <a:pt x="8" y="162"/>
                  <a:pt x="8" y="162"/>
                  <a:pt x="8" y="162"/>
                </a:cubicBezTo>
                <a:cubicBezTo>
                  <a:pt x="14" y="162"/>
                  <a:pt x="19" y="157"/>
                  <a:pt x="19" y="151"/>
                </a:cubicBezTo>
                <a:cubicBezTo>
                  <a:pt x="19" y="11"/>
                  <a:pt x="19" y="11"/>
                  <a:pt x="19" y="11"/>
                </a:cubicBezTo>
                <a:cubicBezTo>
                  <a:pt x="19" y="5"/>
                  <a:pt x="14" y="0"/>
                  <a:pt x="8"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3"/>
          <p:cNvSpPr>
            <a:spLocks/>
          </p:cNvSpPr>
          <p:nvPr/>
        </p:nvSpPr>
        <p:spPr bwMode="auto">
          <a:xfrm>
            <a:off x="10738118" y="4373956"/>
            <a:ext cx="207460" cy="585284"/>
          </a:xfrm>
          <a:custGeom>
            <a:avLst/>
            <a:gdLst>
              <a:gd name="T0" fmla="*/ 63 w 63"/>
              <a:gd name="T1" fmla="*/ 177 h 188"/>
              <a:gd name="T2" fmla="*/ 63 w 63"/>
              <a:gd name="T3" fmla="*/ 11 h 188"/>
              <a:gd name="T4" fmla="*/ 52 w 63"/>
              <a:gd name="T5" fmla="*/ 0 h 188"/>
              <a:gd name="T6" fmla="*/ 44 w 63"/>
              <a:gd name="T7" fmla="*/ 0 h 188"/>
              <a:gd name="T8" fmla="*/ 44 w 63"/>
              <a:gd name="T9" fmla="*/ 0 h 188"/>
              <a:gd name="T10" fmla="*/ 11 w 63"/>
              <a:gd name="T11" fmla="*/ 0 h 188"/>
              <a:gd name="T12" fmla="*/ 0 w 63"/>
              <a:gd name="T13" fmla="*/ 11 h 188"/>
              <a:gd name="T14" fmla="*/ 0 w 63"/>
              <a:gd name="T15" fmla="*/ 177 h 188"/>
              <a:gd name="T16" fmla="*/ 10 w 63"/>
              <a:gd name="T17" fmla="*/ 188 h 188"/>
              <a:gd name="T18" fmla="*/ 44 w 63"/>
              <a:gd name="T19" fmla="*/ 188 h 188"/>
              <a:gd name="T20" fmla="*/ 44 w 63"/>
              <a:gd name="T21" fmla="*/ 188 h 188"/>
              <a:gd name="T22" fmla="*/ 52 w 63"/>
              <a:gd name="T23" fmla="*/ 188 h 188"/>
              <a:gd name="T24" fmla="*/ 63 w 63"/>
              <a:gd name="T25" fmla="*/ 1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88">
                <a:moveTo>
                  <a:pt x="63" y="177"/>
                </a:moveTo>
                <a:cubicBezTo>
                  <a:pt x="63" y="11"/>
                  <a:pt x="63" y="11"/>
                  <a:pt x="63" y="11"/>
                </a:cubicBezTo>
                <a:cubicBezTo>
                  <a:pt x="63" y="5"/>
                  <a:pt x="58" y="1"/>
                  <a:pt x="52" y="0"/>
                </a:cubicBezTo>
                <a:cubicBezTo>
                  <a:pt x="44" y="0"/>
                  <a:pt x="44" y="0"/>
                  <a:pt x="44" y="0"/>
                </a:cubicBezTo>
                <a:cubicBezTo>
                  <a:pt x="44" y="0"/>
                  <a:pt x="44" y="0"/>
                  <a:pt x="44" y="0"/>
                </a:cubicBezTo>
                <a:cubicBezTo>
                  <a:pt x="11" y="0"/>
                  <a:pt x="11" y="0"/>
                  <a:pt x="11" y="0"/>
                </a:cubicBezTo>
                <a:cubicBezTo>
                  <a:pt x="5" y="0"/>
                  <a:pt x="0" y="5"/>
                  <a:pt x="0" y="11"/>
                </a:cubicBezTo>
                <a:cubicBezTo>
                  <a:pt x="0" y="177"/>
                  <a:pt x="0" y="177"/>
                  <a:pt x="0" y="177"/>
                </a:cubicBezTo>
                <a:cubicBezTo>
                  <a:pt x="0" y="183"/>
                  <a:pt x="4" y="188"/>
                  <a:pt x="10" y="188"/>
                </a:cubicBezTo>
                <a:cubicBezTo>
                  <a:pt x="44" y="188"/>
                  <a:pt x="44" y="188"/>
                  <a:pt x="44" y="188"/>
                </a:cubicBezTo>
                <a:cubicBezTo>
                  <a:pt x="44" y="188"/>
                  <a:pt x="44" y="188"/>
                  <a:pt x="44" y="188"/>
                </a:cubicBezTo>
                <a:cubicBezTo>
                  <a:pt x="52" y="188"/>
                  <a:pt x="52" y="188"/>
                  <a:pt x="52" y="188"/>
                </a:cubicBezTo>
                <a:cubicBezTo>
                  <a:pt x="58" y="188"/>
                  <a:pt x="63" y="183"/>
                  <a:pt x="63" y="17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24"/>
          <p:cNvSpPr>
            <a:spLocks/>
          </p:cNvSpPr>
          <p:nvPr/>
        </p:nvSpPr>
        <p:spPr bwMode="auto">
          <a:xfrm>
            <a:off x="10882285" y="4373956"/>
            <a:ext cx="63293" cy="585284"/>
          </a:xfrm>
          <a:custGeom>
            <a:avLst/>
            <a:gdLst>
              <a:gd name="T0" fmla="*/ 8 w 19"/>
              <a:gd name="T1" fmla="*/ 0 h 188"/>
              <a:gd name="T2" fmla="*/ 0 w 19"/>
              <a:gd name="T3" fmla="*/ 0 h 188"/>
              <a:gd name="T4" fmla="*/ 0 w 19"/>
              <a:gd name="T5" fmla="*/ 188 h 188"/>
              <a:gd name="T6" fmla="*/ 8 w 19"/>
              <a:gd name="T7" fmla="*/ 188 h 188"/>
              <a:gd name="T8" fmla="*/ 19 w 19"/>
              <a:gd name="T9" fmla="*/ 177 h 188"/>
              <a:gd name="T10" fmla="*/ 19 w 19"/>
              <a:gd name="T11" fmla="*/ 11 h 188"/>
              <a:gd name="T12" fmla="*/ 8 w 19"/>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9" h="188">
                <a:moveTo>
                  <a:pt x="8" y="0"/>
                </a:moveTo>
                <a:cubicBezTo>
                  <a:pt x="0" y="0"/>
                  <a:pt x="0" y="0"/>
                  <a:pt x="0" y="0"/>
                </a:cubicBezTo>
                <a:cubicBezTo>
                  <a:pt x="0" y="188"/>
                  <a:pt x="0" y="188"/>
                  <a:pt x="0" y="188"/>
                </a:cubicBezTo>
                <a:cubicBezTo>
                  <a:pt x="8" y="188"/>
                  <a:pt x="8" y="188"/>
                  <a:pt x="8" y="188"/>
                </a:cubicBezTo>
                <a:cubicBezTo>
                  <a:pt x="14" y="188"/>
                  <a:pt x="19" y="183"/>
                  <a:pt x="19" y="177"/>
                </a:cubicBezTo>
                <a:cubicBezTo>
                  <a:pt x="19" y="11"/>
                  <a:pt x="19" y="11"/>
                  <a:pt x="19" y="11"/>
                </a:cubicBezTo>
                <a:cubicBezTo>
                  <a:pt x="19" y="5"/>
                  <a:pt x="14" y="1"/>
                  <a:pt x="8"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25"/>
          <p:cNvSpPr>
            <a:spLocks/>
          </p:cNvSpPr>
          <p:nvPr/>
        </p:nvSpPr>
        <p:spPr bwMode="auto">
          <a:xfrm>
            <a:off x="10984257" y="4222589"/>
            <a:ext cx="207460" cy="736650"/>
          </a:xfrm>
          <a:custGeom>
            <a:avLst/>
            <a:gdLst>
              <a:gd name="T0" fmla="*/ 63 w 63"/>
              <a:gd name="T1" fmla="*/ 225 h 236"/>
              <a:gd name="T2" fmla="*/ 63 w 63"/>
              <a:gd name="T3" fmla="*/ 11 h 236"/>
              <a:gd name="T4" fmla="*/ 53 w 63"/>
              <a:gd name="T5" fmla="*/ 0 h 236"/>
              <a:gd name="T6" fmla="*/ 45 w 63"/>
              <a:gd name="T7" fmla="*/ 0 h 236"/>
              <a:gd name="T8" fmla="*/ 11 w 63"/>
              <a:gd name="T9" fmla="*/ 0 h 236"/>
              <a:gd name="T10" fmla="*/ 0 w 63"/>
              <a:gd name="T11" fmla="*/ 11 h 236"/>
              <a:gd name="T12" fmla="*/ 0 w 63"/>
              <a:gd name="T13" fmla="*/ 225 h 236"/>
              <a:gd name="T14" fmla="*/ 11 w 63"/>
              <a:gd name="T15" fmla="*/ 236 h 236"/>
              <a:gd name="T16" fmla="*/ 44 w 63"/>
              <a:gd name="T17" fmla="*/ 236 h 236"/>
              <a:gd name="T18" fmla="*/ 52 w 63"/>
              <a:gd name="T19" fmla="*/ 236 h 236"/>
              <a:gd name="T20" fmla="*/ 63 w 63"/>
              <a:gd name="T21" fmla="*/ 2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236">
                <a:moveTo>
                  <a:pt x="63" y="225"/>
                </a:moveTo>
                <a:cubicBezTo>
                  <a:pt x="63" y="11"/>
                  <a:pt x="63" y="11"/>
                  <a:pt x="63" y="11"/>
                </a:cubicBezTo>
                <a:cubicBezTo>
                  <a:pt x="63" y="5"/>
                  <a:pt x="58" y="0"/>
                  <a:pt x="53" y="0"/>
                </a:cubicBezTo>
                <a:cubicBezTo>
                  <a:pt x="45" y="0"/>
                  <a:pt x="45" y="0"/>
                  <a:pt x="45" y="0"/>
                </a:cubicBezTo>
                <a:cubicBezTo>
                  <a:pt x="11" y="0"/>
                  <a:pt x="11" y="0"/>
                  <a:pt x="11" y="0"/>
                </a:cubicBezTo>
                <a:cubicBezTo>
                  <a:pt x="5" y="0"/>
                  <a:pt x="0" y="5"/>
                  <a:pt x="0" y="11"/>
                </a:cubicBezTo>
                <a:cubicBezTo>
                  <a:pt x="0" y="225"/>
                  <a:pt x="0" y="225"/>
                  <a:pt x="0" y="225"/>
                </a:cubicBezTo>
                <a:cubicBezTo>
                  <a:pt x="0" y="231"/>
                  <a:pt x="5" y="236"/>
                  <a:pt x="11" y="236"/>
                </a:cubicBezTo>
                <a:cubicBezTo>
                  <a:pt x="44" y="236"/>
                  <a:pt x="44" y="236"/>
                  <a:pt x="44" y="236"/>
                </a:cubicBezTo>
                <a:cubicBezTo>
                  <a:pt x="52" y="236"/>
                  <a:pt x="52" y="236"/>
                  <a:pt x="52" y="236"/>
                </a:cubicBezTo>
                <a:cubicBezTo>
                  <a:pt x="58" y="236"/>
                  <a:pt x="63" y="231"/>
                  <a:pt x="63" y="22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26"/>
          <p:cNvSpPr>
            <a:spLocks/>
          </p:cNvSpPr>
          <p:nvPr/>
        </p:nvSpPr>
        <p:spPr bwMode="auto">
          <a:xfrm>
            <a:off x="11128424" y="4222589"/>
            <a:ext cx="63293" cy="736650"/>
          </a:xfrm>
          <a:custGeom>
            <a:avLst/>
            <a:gdLst>
              <a:gd name="T0" fmla="*/ 9 w 19"/>
              <a:gd name="T1" fmla="*/ 0 h 236"/>
              <a:gd name="T2" fmla="*/ 1 w 19"/>
              <a:gd name="T3" fmla="*/ 0 h 236"/>
              <a:gd name="T4" fmla="*/ 0 w 19"/>
              <a:gd name="T5" fmla="*/ 236 h 236"/>
              <a:gd name="T6" fmla="*/ 8 w 19"/>
              <a:gd name="T7" fmla="*/ 236 h 236"/>
              <a:gd name="T8" fmla="*/ 19 w 19"/>
              <a:gd name="T9" fmla="*/ 225 h 236"/>
              <a:gd name="T10" fmla="*/ 19 w 19"/>
              <a:gd name="T11" fmla="*/ 11 h 236"/>
              <a:gd name="T12" fmla="*/ 9 w 19"/>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9" h="236">
                <a:moveTo>
                  <a:pt x="9" y="0"/>
                </a:moveTo>
                <a:cubicBezTo>
                  <a:pt x="1" y="0"/>
                  <a:pt x="1" y="0"/>
                  <a:pt x="1" y="0"/>
                </a:cubicBezTo>
                <a:cubicBezTo>
                  <a:pt x="0" y="236"/>
                  <a:pt x="0" y="236"/>
                  <a:pt x="0" y="236"/>
                </a:cubicBezTo>
                <a:cubicBezTo>
                  <a:pt x="8" y="236"/>
                  <a:pt x="8" y="236"/>
                  <a:pt x="8" y="236"/>
                </a:cubicBezTo>
                <a:cubicBezTo>
                  <a:pt x="14" y="236"/>
                  <a:pt x="19" y="231"/>
                  <a:pt x="19" y="225"/>
                </a:cubicBezTo>
                <a:cubicBezTo>
                  <a:pt x="19" y="11"/>
                  <a:pt x="19" y="11"/>
                  <a:pt x="19" y="11"/>
                </a:cubicBezTo>
                <a:cubicBezTo>
                  <a:pt x="19" y="5"/>
                  <a:pt x="14" y="0"/>
                  <a:pt x="9"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27"/>
          <p:cNvSpPr>
            <a:spLocks/>
          </p:cNvSpPr>
          <p:nvPr/>
        </p:nvSpPr>
        <p:spPr bwMode="auto">
          <a:xfrm>
            <a:off x="10608017" y="4077950"/>
            <a:ext cx="485245" cy="306097"/>
          </a:xfrm>
          <a:custGeom>
            <a:avLst/>
            <a:gdLst>
              <a:gd name="T0" fmla="*/ 68 w 138"/>
              <a:gd name="T1" fmla="*/ 65 h 91"/>
              <a:gd name="T2" fmla="*/ 1 w 138"/>
              <a:gd name="T3" fmla="*/ 91 h 91"/>
              <a:gd name="T4" fmla="*/ 0 w 138"/>
              <a:gd name="T5" fmla="*/ 88 h 91"/>
              <a:gd name="T6" fmla="*/ 67 w 138"/>
              <a:gd name="T7" fmla="*/ 61 h 91"/>
              <a:gd name="T8" fmla="*/ 135 w 138"/>
              <a:gd name="T9" fmla="*/ 0 h 91"/>
              <a:gd name="T10" fmla="*/ 138 w 138"/>
              <a:gd name="T11" fmla="*/ 2 h 91"/>
              <a:gd name="T12" fmla="*/ 68 w 138"/>
              <a:gd name="T13" fmla="*/ 65 h 91"/>
            </a:gdLst>
            <a:ahLst/>
            <a:cxnLst>
              <a:cxn ang="0">
                <a:pos x="T0" y="T1"/>
              </a:cxn>
              <a:cxn ang="0">
                <a:pos x="T2" y="T3"/>
              </a:cxn>
              <a:cxn ang="0">
                <a:pos x="T4" y="T5"/>
              </a:cxn>
              <a:cxn ang="0">
                <a:pos x="T6" y="T7"/>
              </a:cxn>
              <a:cxn ang="0">
                <a:pos x="T8" y="T9"/>
              </a:cxn>
              <a:cxn ang="0">
                <a:pos x="T10" y="T11"/>
              </a:cxn>
              <a:cxn ang="0">
                <a:pos x="T12" y="T13"/>
              </a:cxn>
            </a:cxnLst>
            <a:rect l="0" t="0" r="r" b="b"/>
            <a:pathLst>
              <a:path w="138" h="91">
                <a:moveTo>
                  <a:pt x="68" y="65"/>
                </a:moveTo>
                <a:lnTo>
                  <a:pt x="1" y="91"/>
                </a:lnTo>
                <a:lnTo>
                  <a:pt x="0" y="88"/>
                </a:lnTo>
                <a:lnTo>
                  <a:pt x="67" y="61"/>
                </a:lnTo>
                <a:lnTo>
                  <a:pt x="135" y="0"/>
                </a:lnTo>
                <a:lnTo>
                  <a:pt x="138" y="2"/>
                </a:lnTo>
                <a:lnTo>
                  <a:pt x="68" y="65"/>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28"/>
          <p:cNvSpPr>
            <a:spLocks/>
          </p:cNvSpPr>
          <p:nvPr/>
        </p:nvSpPr>
        <p:spPr bwMode="auto">
          <a:xfrm>
            <a:off x="10565821" y="4336955"/>
            <a:ext cx="87907" cy="84093"/>
          </a:xfrm>
          <a:custGeom>
            <a:avLst/>
            <a:gdLst>
              <a:gd name="T0" fmla="*/ 22 w 27"/>
              <a:gd name="T1" fmla="*/ 5 h 26"/>
              <a:gd name="T2" fmla="*/ 22 w 27"/>
              <a:gd name="T3" fmla="*/ 22 h 26"/>
              <a:gd name="T4" fmla="*/ 5 w 27"/>
              <a:gd name="T5" fmla="*/ 21 h 26"/>
              <a:gd name="T6" fmla="*/ 5 w 27"/>
              <a:gd name="T7" fmla="*/ 4 h 26"/>
              <a:gd name="T8" fmla="*/ 22 w 27"/>
              <a:gd name="T9" fmla="*/ 5 h 26"/>
            </a:gdLst>
            <a:ahLst/>
            <a:cxnLst>
              <a:cxn ang="0">
                <a:pos x="T0" y="T1"/>
              </a:cxn>
              <a:cxn ang="0">
                <a:pos x="T2" y="T3"/>
              </a:cxn>
              <a:cxn ang="0">
                <a:pos x="T4" y="T5"/>
              </a:cxn>
              <a:cxn ang="0">
                <a:pos x="T6" y="T7"/>
              </a:cxn>
              <a:cxn ang="0">
                <a:pos x="T8" y="T9"/>
              </a:cxn>
            </a:cxnLst>
            <a:rect l="0" t="0" r="r" b="b"/>
            <a:pathLst>
              <a:path w="27" h="26">
                <a:moveTo>
                  <a:pt x="22" y="5"/>
                </a:moveTo>
                <a:cubicBezTo>
                  <a:pt x="27" y="9"/>
                  <a:pt x="27" y="17"/>
                  <a:pt x="22" y="22"/>
                </a:cubicBezTo>
                <a:cubicBezTo>
                  <a:pt x="17" y="26"/>
                  <a:pt x="9" y="26"/>
                  <a:pt x="5" y="21"/>
                </a:cubicBezTo>
                <a:cubicBezTo>
                  <a:pt x="0" y="16"/>
                  <a:pt x="0" y="9"/>
                  <a:pt x="5" y="4"/>
                </a:cubicBezTo>
                <a:cubicBezTo>
                  <a:pt x="10" y="0"/>
                  <a:pt x="18" y="0"/>
                  <a:pt x="22"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29"/>
          <p:cNvSpPr>
            <a:spLocks/>
          </p:cNvSpPr>
          <p:nvPr/>
        </p:nvSpPr>
        <p:spPr bwMode="auto">
          <a:xfrm>
            <a:off x="10808444" y="4252862"/>
            <a:ext cx="77358" cy="74001"/>
          </a:xfrm>
          <a:custGeom>
            <a:avLst/>
            <a:gdLst>
              <a:gd name="T0" fmla="*/ 24 w 24"/>
              <a:gd name="T1" fmla="*/ 12 h 24"/>
              <a:gd name="T2" fmla="*/ 12 w 24"/>
              <a:gd name="T3" fmla="*/ 24 h 24"/>
              <a:gd name="T4" fmla="*/ 0 w 24"/>
              <a:gd name="T5" fmla="*/ 12 h 24"/>
              <a:gd name="T6" fmla="*/ 12 w 24"/>
              <a:gd name="T7" fmla="*/ 0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9"/>
                  <a:pt x="18" y="24"/>
                  <a:pt x="12" y="24"/>
                </a:cubicBezTo>
                <a:cubicBezTo>
                  <a:pt x="5" y="24"/>
                  <a:pt x="0" y="19"/>
                  <a:pt x="0" y="12"/>
                </a:cubicBezTo>
                <a:cubicBezTo>
                  <a:pt x="0" y="5"/>
                  <a:pt x="5" y="0"/>
                  <a:pt x="12" y="0"/>
                </a:cubicBezTo>
                <a:cubicBezTo>
                  <a:pt x="19" y="0"/>
                  <a:pt x="24" y="5"/>
                  <a:pt x="24" y="1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30"/>
          <p:cNvSpPr>
            <a:spLocks noChangeArrowheads="1"/>
          </p:cNvSpPr>
          <p:nvPr/>
        </p:nvSpPr>
        <p:spPr bwMode="auto">
          <a:xfrm>
            <a:off x="11051066" y="4040949"/>
            <a:ext cx="77358" cy="77365"/>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31"/>
          <p:cNvSpPr>
            <a:spLocks/>
          </p:cNvSpPr>
          <p:nvPr/>
        </p:nvSpPr>
        <p:spPr bwMode="auto">
          <a:xfrm>
            <a:off x="11691026" y="6264355"/>
            <a:ext cx="1156852" cy="1419482"/>
          </a:xfrm>
          <a:custGeom>
            <a:avLst/>
            <a:gdLst>
              <a:gd name="T0" fmla="*/ 0 w 329"/>
              <a:gd name="T1" fmla="*/ 0 h 422"/>
              <a:gd name="T2" fmla="*/ 329 w 329"/>
              <a:gd name="T3" fmla="*/ 422 h 422"/>
              <a:gd name="T4" fmla="*/ 288 w 329"/>
              <a:gd name="T5" fmla="*/ 422 h 422"/>
              <a:gd name="T6" fmla="*/ 0 w 329"/>
              <a:gd name="T7" fmla="*/ 0 h 422"/>
            </a:gdLst>
            <a:ahLst/>
            <a:cxnLst>
              <a:cxn ang="0">
                <a:pos x="T0" y="T1"/>
              </a:cxn>
              <a:cxn ang="0">
                <a:pos x="T2" y="T3"/>
              </a:cxn>
              <a:cxn ang="0">
                <a:pos x="T4" y="T5"/>
              </a:cxn>
              <a:cxn ang="0">
                <a:pos x="T6" y="T7"/>
              </a:cxn>
            </a:cxnLst>
            <a:rect l="0" t="0" r="r" b="b"/>
            <a:pathLst>
              <a:path w="329" h="422">
                <a:moveTo>
                  <a:pt x="0" y="0"/>
                </a:moveTo>
                <a:lnTo>
                  <a:pt x="329" y="422"/>
                </a:lnTo>
                <a:lnTo>
                  <a:pt x="288" y="422"/>
                </a:ln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32"/>
          <p:cNvSpPr>
            <a:spLocks/>
          </p:cNvSpPr>
          <p:nvPr/>
        </p:nvSpPr>
        <p:spPr bwMode="auto">
          <a:xfrm>
            <a:off x="7830166" y="1982365"/>
            <a:ext cx="428984" cy="844289"/>
          </a:xfrm>
          <a:custGeom>
            <a:avLst/>
            <a:gdLst>
              <a:gd name="T0" fmla="*/ 130 w 130"/>
              <a:gd name="T1" fmla="*/ 118 h 271"/>
              <a:gd name="T2" fmla="*/ 12 w 130"/>
              <a:gd name="T3" fmla="*/ 0 h 271"/>
              <a:gd name="T4" fmla="*/ 0 w 130"/>
              <a:gd name="T5" fmla="*/ 1 h 271"/>
              <a:gd name="T6" fmla="*/ 107 w 130"/>
              <a:gd name="T7" fmla="*/ 118 h 271"/>
              <a:gd name="T8" fmla="*/ 82 w 130"/>
              <a:gd name="T9" fmla="*/ 190 h 271"/>
              <a:gd name="T10" fmla="*/ 82 w 130"/>
              <a:gd name="T11" fmla="*/ 190 h 271"/>
              <a:gd name="T12" fmla="*/ 82 w 130"/>
              <a:gd name="T13" fmla="*/ 190 h 271"/>
              <a:gd name="T14" fmla="*/ 75 w 130"/>
              <a:gd name="T15" fmla="*/ 199 h 271"/>
              <a:gd name="T16" fmla="*/ 43 w 130"/>
              <a:gd name="T17" fmla="*/ 271 h 271"/>
              <a:gd name="T18" fmla="*/ 67 w 130"/>
              <a:gd name="T19" fmla="*/ 271 h 271"/>
              <a:gd name="T20" fmla="*/ 98 w 130"/>
              <a:gd name="T21" fmla="*/ 199 h 271"/>
              <a:gd name="T22" fmla="*/ 105 w 130"/>
              <a:gd name="T23" fmla="*/ 190 h 271"/>
              <a:gd name="T24" fmla="*/ 105 w 130"/>
              <a:gd name="T25" fmla="*/ 190 h 271"/>
              <a:gd name="T26" fmla="*/ 105 w 130"/>
              <a:gd name="T27" fmla="*/ 190 h 271"/>
              <a:gd name="T28" fmla="*/ 130 w 130"/>
              <a:gd name="T29" fmla="*/ 1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71">
                <a:moveTo>
                  <a:pt x="130" y="118"/>
                </a:moveTo>
                <a:cubicBezTo>
                  <a:pt x="130" y="53"/>
                  <a:pt x="77" y="0"/>
                  <a:pt x="12" y="0"/>
                </a:cubicBezTo>
                <a:cubicBezTo>
                  <a:pt x="8" y="0"/>
                  <a:pt x="4" y="1"/>
                  <a:pt x="0" y="1"/>
                </a:cubicBezTo>
                <a:cubicBezTo>
                  <a:pt x="60" y="7"/>
                  <a:pt x="107" y="57"/>
                  <a:pt x="107" y="118"/>
                </a:cubicBezTo>
                <a:cubicBezTo>
                  <a:pt x="107" y="145"/>
                  <a:pt x="97" y="170"/>
                  <a:pt x="82" y="190"/>
                </a:cubicBezTo>
                <a:cubicBezTo>
                  <a:pt x="82" y="190"/>
                  <a:pt x="82" y="190"/>
                  <a:pt x="82" y="190"/>
                </a:cubicBezTo>
                <a:cubicBezTo>
                  <a:pt x="82" y="190"/>
                  <a:pt x="82" y="190"/>
                  <a:pt x="82" y="190"/>
                </a:cubicBezTo>
                <a:cubicBezTo>
                  <a:pt x="80" y="193"/>
                  <a:pt x="77" y="196"/>
                  <a:pt x="75" y="199"/>
                </a:cubicBezTo>
                <a:cubicBezTo>
                  <a:pt x="64" y="213"/>
                  <a:pt x="43" y="242"/>
                  <a:pt x="43" y="271"/>
                </a:cubicBezTo>
                <a:cubicBezTo>
                  <a:pt x="67" y="271"/>
                  <a:pt x="67" y="271"/>
                  <a:pt x="67" y="271"/>
                </a:cubicBezTo>
                <a:cubicBezTo>
                  <a:pt x="67" y="242"/>
                  <a:pt x="87" y="213"/>
                  <a:pt x="98" y="199"/>
                </a:cubicBezTo>
                <a:cubicBezTo>
                  <a:pt x="101" y="196"/>
                  <a:pt x="103" y="193"/>
                  <a:pt x="105" y="190"/>
                </a:cubicBezTo>
                <a:cubicBezTo>
                  <a:pt x="105" y="190"/>
                  <a:pt x="105" y="190"/>
                  <a:pt x="105" y="190"/>
                </a:cubicBezTo>
                <a:cubicBezTo>
                  <a:pt x="105" y="190"/>
                  <a:pt x="105" y="190"/>
                  <a:pt x="105" y="190"/>
                </a:cubicBezTo>
                <a:cubicBezTo>
                  <a:pt x="121" y="170"/>
                  <a:pt x="130" y="145"/>
                  <a:pt x="130" y="118"/>
                </a:cubicBezTo>
              </a:path>
            </a:pathLst>
          </a:custGeom>
          <a:solidFill>
            <a:srgbClr val="FFE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33"/>
          <p:cNvSpPr>
            <a:spLocks/>
          </p:cNvSpPr>
          <p:nvPr/>
        </p:nvSpPr>
        <p:spPr bwMode="auto">
          <a:xfrm>
            <a:off x="6416627" y="3623850"/>
            <a:ext cx="59777" cy="151367"/>
          </a:xfrm>
          <a:custGeom>
            <a:avLst/>
            <a:gdLst>
              <a:gd name="T0" fmla="*/ 11 w 17"/>
              <a:gd name="T1" fmla="*/ 7 h 45"/>
              <a:gd name="T2" fmla="*/ 3 w 17"/>
              <a:gd name="T3" fmla="*/ 13 h 45"/>
              <a:gd name="T4" fmla="*/ 0 w 17"/>
              <a:gd name="T5" fmla="*/ 8 h 45"/>
              <a:gd name="T6" fmla="*/ 11 w 17"/>
              <a:gd name="T7" fmla="*/ 0 h 45"/>
              <a:gd name="T8" fmla="*/ 17 w 17"/>
              <a:gd name="T9" fmla="*/ 0 h 45"/>
              <a:gd name="T10" fmla="*/ 17 w 17"/>
              <a:gd name="T11" fmla="*/ 45 h 45"/>
              <a:gd name="T12" fmla="*/ 11 w 17"/>
              <a:gd name="T13" fmla="*/ 45 h 45"/>
              <a:gd name="T14" fmla="*/ 11 w 17"/>
              <a:gd name="T15" fmla="*/ 7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7"/>
                </a:moveTo>
                <a:lnTo>
                  <a:pt x="3" y="13"/>
                </a:lnTo>
                <a:lnTo>
                  <a:pt x="0" y="8"/>
                </a:lnTo>
                <a:lnTo>
                  <a:pt x="11" y="0"/>
                </a:lnTo>
                <a:lnTo>
                  <a:pt x="17" y="0"/>
                </a:lnTo>
                <a:lnTo>
                  <a:pt x="17" y="45"/>
                </a:lnTo>
                <a:lnTo>
                  <a:pt x="11" y="45"/>
                </a:lnTo>
                <a:lnTo>
                  <a:pt x="11" y="7"/>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34"/>
          <p:cNvSpPr>
            <a:spLocks/>
          </p:cNvSpPr>
          <p:nvPr/>
        </p:nvSpPr>
        <p:spPr bwMode="auto">
          <a:xfrm>
            <a:off x="6838579" y="3660851"/>
            <a:ext cx="56260" cy="154730"/>
          </a:xfrm>
          <a:custGeom>
            <a:avLst/>
            <a:gdLst>
              <a:gd name="T0" fmla="*/ 10 w 16"/>
              <a:gd name="T1" fmla="*/ 8 h 46"/>
              <a:gd name="T2" fmla="*/ 3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3"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35"/>
          <p:cNvSpPr>
            <a:spLocks noEditPoints="1"/>
          </p:cNvSpPr>
          <p:nvPr/>
        </p:nvSpPr>
        <p:spPr bwMode="auto">
          <a:xfrm>
            <a:off x="6673315" y="3674306"/>
            <a:ext cx="109004" cy="154730"/>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36"/>
          <p:cNvSpPr>
            <a:spLocks/>
          </p:cNvSpPr>
          <p:nvPr/>
        </p:nvSpPr>
        <p:spPr bwMode="auto">
          <a:xfrm>
            <a:off x="6838579" y="3660851"/>
            <a:ext cx="56260" cy="154730"/>
          </a:xfrm>
          <a:custGeom>
            <a:avLst/>
            <a:gdLst>
              <a:gd name="T0" fmla="*/ 10 w 16"/>
              <a:gd name="T1" fmla="*/ 8 h 46"/>
              <a:gd name="T2" fmla="*/ 3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3"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7"/>
          <p:cNvSpPr>
            <a:spLocks noEditPoints="1"/>
          </p:cNvSpPr>
          <p:nvPr/>
        </p:nvSpPr>
        <p:spPr bwMode="auto">
          <a:xfrm>
            <a:off x="6673315" y="3674306"/>
            <a:ext cx="109004" cy="154730"/>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8"/>
          <p:cNvSpPr>
            <a:spLocks/>
          </p:cNvSpPr>
          <p:nvPr/>
        </p:nvSpPr>
        <p:spPr bwMode="auto">
          <a:xfrm>
            <a:off x="11321819" y="6173535"/>
            <a:ext cx="284818" cy="195095"/>
          </a:xfrm>
          <a:custGeom>
            <a:avLst/>
            <a:gdLst>
              <a:gd name="T0" fmla="*/ 87 w 87"/>
              <a:gd name="T1" fmla="*/ 29 h 62"/>
              <a:gd name="T2" fmla="*/ 0 w 87"/>
              <a:gd name="T3" fmla="*/ 58 h 62"/>
              <a:gd name="T4" fmla="*/ 66 w 87"/>
              <a:gd name="T5" fmla="*/ 0 h 62"/>
              <a:gd name="T6" fmla="*/ 87 w 87"/>
              <a:gd name="T7" fmla="*/ 29 h 62"/>
            </a:gdLst>
            <a:ahLst/>
            <a:cxnLst>
              <a:cxn ang="0">
                <a:pos x="T0" y="T1"/>
              </a:cxn>
              <a:cxn ang="0">
                <a:pos x="T2" y="T3"/>
              </a:cxn>
              <a:cxn ang="0">
                <a:pos x="T4" y="T5"/>
              </a:cxn>
              <a:cxn ang="0">
                <a:pos x="T6" y="T7"/>
              </a:cxn>
            </a:cxnLst>
            <a:rect l="0" t="0" r="r" b="b"/>
            <a:pathLst>
              <a:path w="87" h="62">
                <a:moveTo>
                  <a:pt x="87" y="29"/>
                </a:moveTo>
                <a:cubicBezTo>
                  <a:pt x="87" y="29"/>
                  <a:pt x="48" y="62"/>
                  <a:pt x="0" y="58"/>
                </a:cubicBezTo>
                <a:cubicBezTo>
                  <a:pt x="34" y="39"/>
                  <a:pt x="66" y="0"/>
                  <a:pt x="66" y="0"/>
                </a:cubicBezTo>
                <a:lnTo>
                  <a:pt x="87" y="29"/>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39"/>
          <p:cNvSpPr>
            <a:spLocks noChangeArrowheads="1"/>
          </p:cNvSpPr>
          <p:nvPr/>
        </p:nvSpPr>
        <p:spPr bwMode="auto">
          <a:xfrm>
            <a:off x="8213439" y="4895329"/>
            <a:ext cx="66809" cy="4406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40"/>
          <p:cNvSpPr>
            <a:spLocks noChangeArrowheads="1"/>
          </p:cNvSpPr>
          <p:nvPr/>
        </p:nvSpPr>
        <p:spPr bwMode="auto">
          <a:xfrm>
            <a:off x="8336509" y="4895329"/>
            <a:ext cx="66809" cy="4406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141"/>
          <p:cNvSpPr>
            <a:spLocks noChangeArrowheads="1"/>
          </p:cNvSpPr>
          <p:nvPr/>
        </p:nvSpPr>
        <p:spPr bwMode="auto">
          <a:xfrm>
            <a:off x="8456062" y="4895329"/>
            <a:ext cx="63293" cy="4406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42"/>
          <p:cNvSpPr>
            <a:spLocks noChangeArrowheads="1"/>
          </p:cNvSpPr>
          <p:nvPr/>
        </p:nvSpPr>
        <p:spPr bwMode="auto">
          <a:xfrm>
            <a:off x="8579131" y="4895329"/>
            <a:ext cx="63293" cy="4406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43"/>
          <p:cNvSpPr>
            <a:spLocks noChangeArrowheads="1"/>
          </p:cNvSpPr>
          <p:nvPr/>
        </p:nvSpPr>
        <p:spPr bwMode="auto">
          <a:xfrm>
            <a:off x="8695168" y="4895329"/>
            <a:ext cx="66809" cy="4406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44"/>
          <p:cNvSpPr>
            <a:spLocks noChangeArrowheads="1"/>
          </p:cNvSpPr>
          <p:nvPr/>
        </p:nvSpPr>
        <p:spPr bwMode="auto">
          <a:xfrm>
            <a:off x="8308379" y="5006331"/>
            <a:ext cx="119553" cy="403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145"/>
          <p:cNvSpPr>
            <a:spLocks noChangeArrowheads="1"/>
          </p:cNvSpPr>
          <p:nvPr/>
        </p:nvSpPr>
        <p:spPr bwMode="auto">
          <a:xfrm>
            <a:off x="8188826" y="5154334"/>
            <a:ext cx="116037" cy="403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46"/>
          <p:cNvSpPr>
            <a:spLocks noChangeArrowheads="1"/>
          </p:cNvSpPr>
          <p:nvPr/>
        </p:nvSpPr>
        <p:spPr bwMode="auto">
          <a:xfrm>
            <a:off x="8431448" y="5154334"/>
            <a:ext cx="119553" cy="403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47"/>
          <p:cNvSpPr>
            <a:spLocks noChangeArrowheads="1"/>
          </p:cNvSpPr>
          <p:nvPr/>
        </p:nvSpPr>
        <p:spPr bwMode="auto">
          <a:xfrm>
            <a:off x="8551001" y="5245154"/>
            <a:ext cx="116037" cy="4372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48"/>
          <p:cNvSpPr>
            <a:spLocks noChangeArrowheads="1"/>
          </p:cNvSpPr>
          <p:nvPr/>
        </p:nvSpPr>
        <p:spPr bwMode="auto">
          <a:xfrm>
            <a:off x="8670554" y="4976058"/>
            <a:ext cx="119553" cy="403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49"/>
          <p:cNvSpPr>
            <a:spLocks/>
          </p:cNvSpPr>
          <p:nvPr/>
        </p:nvSpPr>
        <p:spPr bwMode="auto">
          <a:xfrm>
            <a:off x="9563686" y="4740599"/>
            <a:ext cx="179330" cy="185004"/>
          </a:xfrm>
          <a:custGeom>
            <a:avLst/>
            <a:gdLst>
              <a:gd name="T0" fmla="*/ 37 w 55"/>
              <a:gd name="T1" fmla="*/ 51 h 59"/>
              <a:gd name="T2" fmla="*/ 18 w 55"/>
              <a:gd name="T3" fmla="*/ 38 h 59"/>
              <a:gd name="T4" fmla="*/ 43 w 55"/>
              <a:gd name="T5" fmla="*/ 38 h 59"/>
              <a:gd name="T6" fmla="*/ 43 w 55"/>
              <a:gd name="T7" fmla="*/ 32 h 59"/>
              <a:gd name="T8" fmla="*/ 16 w 55"/>
              <a:gd name="T9" fmla="*/ 32 h 59"/>
              <a:gd name="T10" fmla="*/ 16 w 55"/>
              <a:gd name="T11" fmla="*/ 29 h 59"/>
              <a:gd name="T12" fmla="*/ 16 w 55"/>
              <a:gd name="T13" fmla="*/ 26 h 59"/>
              <a:gd name="T14" fmla="*/ 43 w 55"/>
              <a:gd name="T15" fmla="*/ 26 h 59"/>
              <a:gd name="T16" fmla="*/ 43 w 55"/>
              <a:gd name="T17" fmla="*/ 20 h 59"/>
              <a:gd name="T18" fmla="*/ 18 w 55"/>
              <a:gd name="T19" fmla="*/ 20 h 59"/>
              <a:gd name="T20" fmla="*/ 37 w 55"/>
              <a:gd name="T21" fmla="*/ 8 h 59"/>
              <a:gd name="T22" fmla="*/ 50 w 55"/>
              <a:gd name="T23" fmla="*/ 12 h 59"/>
              <a:gd name="T24" fmla="*/ 55 w 55"/>
              <a:gd name="T25" fmla="*/ 6 h 59"/>
              <a:gd name="T26" fmla="*/ 37 w 55"/>
              <a:gd name="T27" fmla="*/ 0 h 59"/>
              <a:gd name="T28" fmla="*/ 10 w 55"/>
              <a:gd name="T29" fmla="*/ 20 h 59"/>
              <a:gd name="T30" fmla="*/ 0 w 55"/>
              <a:gd name="T31" fmla="*/ 20 h 59"/>
              <a:gd name="T32" fmla="*/ 0 w 55"/>
              <a:gd name="T33" fmla="*/ 26 h 59"/>
              <a:gd name="T34" fmla="*/ 8 w 55"/>
              <a:gd name="T35" fmla="*/ 26 h 59"/>
              <a:gd name="T36" fmla="*/ 8 w 55"/>
              <a:gd name="T37" fmla="*/ 29 h 59"/>
              <a:gd name="T38" fmla="*/ 8 w 55"/>
              <a:gd name="T39" fmla="*/ 32 h 59"/>
              <a:gd name="T40" fmla="*/ 0 w 55"/>
              <a:gd name="T41" fmla="*/ 32 h 59"/>
              <a:gd name="T42" fmla="*/ 0 w 55"/>
              <a:gd name="T43" fmla="*/ 38 h 59"/>
              <a:gd name="T44" fmla="*/ 10 w 55"/>
              <a:gd name="T45" fmla="*/ 38 h 59"/>
              <a:gd name="T46" fmla="*/ 37 w 55"/>
              <a:gd name="T47" fmla="*/ 59 h 59"/>
              <a:gd name="T48" fmla="*/ 55 w 55"/>
              <a:gd name="T49" fmla="*/ 52 h 59"/>
              <a:gd name="T50" fmla="*/ 50 w 55"/>
              <a:gd name="T51" fmla="*/ 47 h 59"/>
              <a:gd name="T52" fmla="*/ 37 w 55"/>
              <a:gd name="T53"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9">
                <a:moveTo>
                  <a:pt x="37" y="51"/>
                </a:moveTo>
                <a:cubicBezTo>
                  <a:pt x="29" y="51"/>
                  <a:pt x="21" y="46"/>
                  <a:pt x="18" y="38"/>
                </a:cubicBezTo>
                <a:cubicBezTo>
                  <a:pt x="43" y="38"/>
                  <a:pt x="43" y="38"/>
                  <a:pt x="43" y="38"/>
                </a:cubicBezTo>
                <a:cubicBezTo>
                  <a:pt x="43" y="32"/>
                  <a:pt x="43" y="32"/>
                  <a:pt x="43" y="32"/>
                </a:cubicBezTo>
                <a:cubicBezTo>
                  <a:pt x="16" y="32"/>
                  <a:pt x="16" y="32"/>
                  <a:pt x="16" y="32"/>
                </a:cubicBezTo>
                <a:cubicBezTo>
                  <a:pt x="16" y="31"/>
                  <a:pt x="16" y="30"/>
                  <a:pt x="16" y="29"/>
                </a:cubicBezTo>
                <a:cubicBezTo>
                  <a:pt x="16" y="28"/>
                  <a:pt x="16" y="27"/>
                  <a:pt x="16" y="26"/>
                </a:cubicBezTo>
                <a:cubicBezTo>
                  <a:pt x="43" y="26"/>
                  <a:pt x="43" y="26"/>
                  <a:pt x="43" y="26"/>
                </a:cubicBezTo>
                <a:cubicBezTo>
                  <a:pt x="43" y="20"/>
                  <a:pt x="43" y="20"/>
                  <a:pt x="43" y="20"/>
                </a:cubicBezTo>
                <a:cubicBezTo>
                  <a:pt x="18" y="20"/>
                  <a:pt x="18" y="20"/>
                  <a:pt x="18" y="20"/>
                </a:cubicBezTo>
                <a:cubicBezTo>
                  <a:pt x="21" y="13"/>
                  <a:pt x="29" y="8"/>
                  <a:pt x="37" y="8"/>
                </a:cubicBezTo>
                <a:cubicBezTo>
                  <a:pt x="42" y="8"/>
                  <a:pt x="46" y="9"/>
                  <a:pt x="50" y="12"/>
                </a:cubicBezTo>
                <a:cubicBezTo>
                  <a:pt x="55" y="6"/>
                  <a:pt x="55" y="6"/>
                  <a:pt x="55" y="6"/>
                </a:cubicBezTo>
                <a:cubicBezTo>
                  <a:pt x="50" y="2"/>
                  <a:pt x="44" y="0"/>
                  <a:pt x="37" y="0"/>
                </a:cubicBezTo>
                <a:cubicBezTo>
                  <a:pt x="24" y="0"/>
                  <a:pt x="13" y="9"/>
                  <a:pt x="10" y="20"/>
                </a:cubicBezTo>
                <a:cubicBezTo>
                  <a:pt x="0" y="20"/>
                  <a:pt x="0" y="20"/>
                  <a:pt x="0" y="20"/>
                </a:cubicBezTo>
                <a:cubicBezTo>
                  <a:pt x="0" y="26"/>
                  <a:pt x="0" y="26"/>
                  <a:pt x="0" y="26"/>
                </a:cubicBezTo>
                <a:cubicBezTo>
                  <a:pt x="8" y="26"/>
                  <a:pt x="8" y="26"/>
                  <a:pt x="8" y="26"/>
                </a:cubicBezTo>
                <a:cubicBezTo>
                  <a:pt x="8" y="27"/>
                  <a:pt x="8" y="28"/>
                  <a:pt x="8" y="29"/>
                </a:cubicBezTo>
                <a:cubicBezTo>
                  <a:pt x="8" y="30"/>
                  <a:pt x="8" y="31"/>
                  <a:pt x="8" y="32"/>
                </a:cubicBezTo>
                <a:cubicBezTo>
                  <a:pt x="0" y="32"/>
                  <a:pt x="0" y="32"/>
                  <a:pt x="0" y="32"/>
                </a:cubicBezTo>
                <a:cubicBezTo>
                  <a:pt x="0" y="38"/>
                  <a:pt x="0" y="38"/>
                  <a:pt x="0" y="38"/>
                </a:cubicBezTo>
                <a:cubicBezTo>
                  <a:pt x="10" y="38"/>
                  <a:pt x="10" y="38"/>
                  <a:pt x="10" y="38"/>
                </a:cubicBezTo>
                <a:cubicBezTo>
                  <a:pt x="13" y="50"/>
                  <a:pt x="24" y="59"/>
                  <a:pt x="37" y="59"/>
                </a:cubicBezTo>
                <a:cubicBezTo>
                  <a:pt x="44" y="59"/>
                  <a:pt x="50" y="56"/>
                  <a:pt x="55" y="52"/>
                </a:cubicBezTo>
                <a:cubicBezTo>
                  <a:pt x="50" y="47"/>
                  <a:pt x="50" y="47"/>
                  <a:pt x="50" y="47"/>
                </a:cubicBezTo>
                <a:cubicBezTo>
                  <a:pt x="46" y="49"/>
                  <a:pt x="42" y="51"/>
                  <a:pt x="37" y="5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50"/>
          <p:cNvSpPr>
            <a:spLocks noChangeArrowheads="1"/>
          </p:cNvSpPr>
          <p:nvPr/>
        </p:nvSpPr>
        <p:spPr bwMode="auto">
          <a:xfrm>
            <a:off x="8136082" y="5625252"/>
            <a:ext cx="738416" cy="168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151"/>
          <p:cNvSpPr>
            <a:spLocks noChangeArrowheads="1"/>
          </p:cNvSpPr>
          <p:nvPr/>
        </p:nvSpPr>
        <p:spPr bwMode="auto">
          <a:xfrm>
            <a:off x="8136082" y="5668980"/>
            <a:ext cx="738416" cy="2018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152"/>
          <p:cNvSpPr>
            <a:spLocks noChangeArrowheads="1"/>
          </p:cNvSpPr>
          <p:nvPr/>
        </p:nvSpPr>
        <p:spPr bwMode="auto">
          <a:xfrm>
            <a:off x="8136082" y="5716072"/>
            <a:ext cx="738416" cy="168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153"/>
          <p:cNvSpPr>
            <a:spLocks noChangeArrowheads="1"/>
          </p:cNvSpPr>
          <p:nvPr/>
        </p:nvSpPr>
        <p:spPr bwMode="auto">
          <a:xfrm>
            <a:off x="8136082" y="5763164"/>
            <a:ext cx="738416" cy="168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4"/>
          <p:cNvSpPr>
            <a:spLocks/>
          </p:cNvSpPr>
          <p:nvPr/>
        </p:nvSpPr>
        <p:spPr bwMode="auto">
          <a:xfrm>
            <a:off x="7664902" y="2823290"/>
            <a:ext cx="407887" cy="57183"/>
          </a:xfrm>
          <a:custGeom>
            <a:avLst/>
            <a:gdLst>
              <a:gd name="T0" fmla="*/ 119 w 125"/>
              <a:gd name="T1" fmla="*/ 0 h 19"/>
              <a:gd name="T2" fmla="*/ 125 w 125"/>
              <a:gd name="T3" fmla="*/ 6 h 19"/>
              <a:gd name="T4" fmla="*/ 125 w 125"/>
              <a:gd name="T5" fmla="*/ 13 h 19"/>
              <a:gd name="T6" fmla="*/ 119 w 125"/>
              <a:gd name="T7" fmla="*/ 19 h 19"/>
              <a:gd name="T8" fmla="*/ 6 w 125"/>
              <a:gd name="T9" fmla="*/ 19 h 19"/>
              <a:gd name="T10" fmla="*/ 0 w 125"/>
              <a:gd name="T11" fmla="*/ 13 h 19"/>
              <a:gd name="T12" fmla="*/ 0 w 125"/>
              <a:gd name="T13" fmla="*/ 6 h 19"/>
              <a:gd name="T14" fmla="*/ 6 w 125"/>
              <a:gd name="T15" fmla="*/ 0 h 19"/>
              <a:gd name="T16" fmla="*/ 119 w 12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9">
                <a:moveTo>
                  <a:pt x="119" y="0"/>
                </a:moveTo>
                <a:cubicBezTo>
                  <a:pt x="119" y="0"/>
                  <a:pt x="125" y="0"/>
                  <a:pt x="125" y="6"/>
                </a:cubicBezTo>
                <a:cubicBezTo>
                  <a:pt x="125" y="13"/>
                  <a:pt x="125" y="13"/>
                  <a:pt x="125" y="13"/>
                </a:cubicBezTo>
                <a:cubicBezTo>
                  <a:pt x="125" y="13"/>
                  <a:pt x="125" y="19"/>
                  <a:pt x="119" y="19"/>
                </a:cubicBezTo>
                <a:cubicBezTo>
                  <a:pt x="6" y="19"/>
                  <a:pt x="6" y="19"/>
                  <a:pt x="6" y="19"/>
                </a:cubicBezTo>
                <a:cubicBezTo>
                  <a:pt x="6" y="19"/>
                  <a:pt x="0" y="19"/>
                  <a:pt x="0" y="13"/>
                </a:cubicBezTo>
                <a:cubicBezTo>
                  <a:pt x="0" y="6"/>
                  <a:pt x="0" y="6"/>
                  <a:pt x="0" y="6"/>
                </a:cubicBezTo>
                <a:cubicBezTo>
                  <a:pt x="0" y="6"/>
                  <a:pt x="0" y="0"/>
                  <a:pt x="6" y="0"/>
                </a:cubicBezTo>
                <a:lnTo>
                  <a:pt x="11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55"/>
          <p:cNvSpPr>
            <a:spLocks/>
          </p:cNvSpPr>
          <p:nvPr/>
        </p:nvSpPr>
        <p:spPr bwMode="auto">
          <a:xfrm>
            <a:off x="7664902" y="2880473"/>
            <a:ext cx="407887" cy="63910"/>
          </a:xfrm>
          <a:custGeom>
            <a:avLst/>
            <a:gdLst>
              <a:gd name="T0" fmla="*/ 119 w 125"/>
              <a:gd name="T1" fmla="*/ 0 h 20"/>
              <a:gd name="T2" fmla="*/ 125 w 125"/>
              <a:gd name="T3" fmla="*/ 7 h 20"/>
              <a:gd name="T4" fmla="*/ 125 w 125"/>
              <a:gd name="T5" fmla="*/ 14 h 20"/>
              <a:gd name="T6" fmla="*/ 119 w 125"/>
              <a:gd name="T7" fmla="*/ 20 h 20"/>
              <a:gd name="T8" fmla="*/ 6 w 125"/>
              <a:gd name="T9" fmla="*/ 20 h 20"/>
              <a:gd name="T10" fmla="*/ 0 w 125"/>
              <a:gd name="T11" fmla="*/ 14 h 20"/>
              <a:gd name="T12" fmla="*/ 0 w 125"/>
              <a:gd name="T13" fmla="*/ 7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7"/>
                </a:cubicBezTo>
                <a:cubicBezTo>
                  <a:pt x="125" y="14"/>
                  <a:pt x="125" y="14"/>
                  <a:pt x="125" y="14"/>
                </a:cubicBezTo>
                <a:cubicBezTo>
                  <a:pt x="125" y="14"/>
                  <a:pt x="125" y="20"/>
                  <a:pt x="119" y="20"/>
                </a:cubicBezTo>
                <a:cubicBezTo>
                  <a:pt x="6" y="20"/>
                  <a:pt x="6" y="20"/>
                  <a:pt x="6" y="20"/>
                </a:cubicBezTo>
                <a:cubicBezTo>
                  <a:pt x="6" y="20"/>
                  <a:pt x="0" y="20"/>
                  <a:pt x="0" y="14"/>
                </a:cubicBezTo>
                <a:cubicBezTo>
                  <a:pt x="0" y="7"/>
                  <a:pt x="0" y="7"/>
                  <a:pt x="0" y="7"/>
                </a:cubicBezTo>
                <a:cubicBezTo>
                  <a:pt x="0" y="7"/>
                  <a:pt x="0" y="0"/>
                  <a:pt x="6" y="0"/>
                </a:cubicBezTo>
                <a:lnTo>
                  <a:pt x="1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56"/>
          <p:cNvSpPr>
            <a:spLocks/>
          </p:cNvSpPr>
          <p:nvPr/>
        </p:nvSpPr>
        <p:spPr bwMode="auto">
          <a:xfrm>
            <a:off x="7664902" y="3004930"/>
            <a:ext cx="407887" cy="63910"/>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57"/>
          <p:cNvSpPr>
            <a:spLocks/>
          </p:cNvSpPr>
          <p:nvPr/>
        </p:nvSpPr>
        <p:spPr bwMode="auto">
          <a:xfrm>
            <a:off x="7664902" y="2944383"/>
            <a:ext cx="407887" cy="60547"/>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58"/>
          <p:cNvSpPr>
            <a:spLocks/>
          </p:cNvSpPr>
          <p:nvPr/>
        </p:nvSpPr>
        <p:spPr bwMode="auto">
          <a:xfrm>
            <a:off x="5730956" y="4424411"/>
            <a:ext cx="207460" cy="218641"/>
          </a:xfrm>
          <a:custGeom>
            <a:avLst/>
            <a:gdLst>
              <a:gd name="T0" fmla="*/ 64 w 64"/>
              <a:gd name="T1" fmla="*/ 36 h 70"/>
              <a:gd name="T2" fmla="*/ 28 w 64"/>
              <a:gd name="T3" fmla="*/ 69 h 70"/>
              <a:gd name="T4" fmla="*/ 0 w 64"/>
              <a:gd name="T5" fmla="*/ 34 h 70"/>
              <a:gd name="T6" fmla="*/ 30 w 64"/>
              <a:gd name="T7" fmla="*/ 0 h 70"/>
              <a:gd name="T8" fmla="*/ 64 w 64"/>
              <a:gd name="T9" fmla="*/ 36 h 70"/>
            </a:gdLst>
            <a:ahLst/>
            <a:cxnLst>
              <a:cxn ang="0">
                <a:pos x="T0" y="T1"/>
              </a:cxn>
              <a:cxn ang="0">
                <a:pos x="T2" y="T3"/>
              </a:cxn>
              <a:cxn ang="0">
                <a:pos x="T4" y="T5"/>
              </a:cxn>
              <a:cxn ang="0">
                <a:pos x="T6" y="T7"/>
              </a:cxn>
              <a:cxn ang="0">
                <a:pos x="T8" y="T9"/>
              </a:cxn>
            </a:cxnLst>
            <a:rect l="0" t="0" r="r" b="b"/>
            <a:pathLst>
              <a:path w="64" h="70">
                <a:moveTo>
                  <a:pt x="64" y="36"/>
                </a:moveTo>
                <a:cubicBezTo>
                  <a:pt x="63" y="55"/>
                  <a:pt x="47" y="70"/>
                  <a:pt x="28" y="69"/>
                </a:cubicBezTo>
                <a:cubicBezTo>
                  <a:pt x="9" y="69"/>
                  <a:pt x="0" y="53"/>
                  <a:pt x="0" y="34"/>
                </a:cubicBezTo>
                <a:cubicBezTo>
                  <a:pt x="1" y="15"/>
                  <a:pt x="11" y="0"/>
                  <a:pt x="30" y="0"/>
                </a:cubicBezTo>
                <a:cubicBezTo>
                  <a:pt x="49" y="1"/>
                  <a:pt x="64" y="17"/>
                  <a:pt x="64" y="3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59"/>
          <p:cNvSpPr>
            <a:spLocks/>
          </p:cNvSpPr>
          <p:nvPr/>
        </p:nvSpPr>
        <p:spPr bwMode="auto">
          <a:xfrm>
            <a:off x="5720407" y="4532050"/>
            <a:ext cx="218008" cy="464191"/>
          </a:xfrm>
          <a:custGeom>
            <a:avLst/>
            <a:gdLst>
              <a:gd name="T0" fmla="*/ 53 w 62"/>
              <a:gd name="T1" fmla="*/ 138 h 138"/>
              <a:gd name="T2" fmla="*/ 0 w 62"/>
              <a:gd name="T3" fmla="*/ 137 h 138"/>
              <a:gd name="T4" fmla="*/ 3 w 62"/>
              <a:gd name="T5" fmla="*/ 0 h 138"/>
              <a:gd name="T6" fmla="*/ 62 w 62"/>
              <a:gd name="T7" fmla="*/ 2 h 138"/>
              <a:gd name="T8" fmla="*/ 53 w 62"/>
              <a:gd name="T9" fmla="*/ 138 h 138"/>
            </a:gdLst>
            <a:ahLst/>
            <a:cxnLst>
              <a:cxn ang="0">
                <a:pos x="T0" y="T1"/>
              </a:cxn>
              <a:cxn ang="0">
                <a:pos x="T2" y="T3"/>
              </a:cxn>
              <a:cxn ang="0">
                <a:pos x="T4" y="T5"/>
              </a:cxn>
              <a:cxn ang="0">
                <a:pos x="T6" y="T7"/>
              </a:cxn>
              <a:cxn ang="0">
                <a:pos x="T8" y="T9"/>
              </a:cxn>
            </a:cxnLst>
            <a:rect l="0" t="0" r="r" b="b"/>
            <a:pathLst>
              <a:path w="62" h="138">
                <a:moveTo>
                  <a:pt x="53" y="138"/>
                </a:moveTo>
                <a:lnTo>
                  <a:pt x="0" y="137"/>
                </a:lnTo>
                <a:lnTo>
                  <a:pt x="3" y="0"/>
                </a:lnTo>
                <a:lnTo>
                  <a:pt x="62" y="2"/>
                </a:lnTo>
                <a:lnTo>
                  <a:pt x="53" y="13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60"/>
          <p:cNvSpPr>
            <a:spLocks/>
          </p:cNvSpPr>
          <p:nvPr/>
        </p:nvSpPr>
        <p:spPr bwMode="auto">
          <a:xfrm>
            <a:off x="5516463" y="4441230"/>
            <a:ext cx="407887" cy="319552"/>
          </a:xfrm>
          <a:custGeom>
            <a:avLst/>
            <a:gdLst>
              <a:gd name="T0" fmla="*/ 0 w 125"/>
              <a:gd name="T1" fmla="*/ 102 h 102"/>
              <a:gd name="T2" fmla="*/ 57 w 125"/>
              <a:gd name="T3" fmla="*/ 87 h 102"/>
              <a:gd name="T4" fmla="*/ 113 w 125"/>
              <a:gd name="T5" fmla="*/ 102 h 102"/>
              <a:gd name="T6" fmla="*/ 125 w 125"/>
              <a:gd name="T7" fmla="*/ 0 h 102"/>
              <a:gd name="T8" fmla="*/ 0 w 125"/>
              <a:gd name="T9" fmla="*/ 0 h 102"/>
              <a:gd name="T10" fmla="*/ 0 w 125"/>
              <a:gd name="T11" fmla="*/ 102 h 102"/>
            </a:gdLst>
            <a:ahLst/>
            <a:cxnLst>
              <a:cxn ang="0">
                <a:pos x="T0" y="T1"/>
              </a:cxn>
              <a:cxn ang="0">
                <a:pos x="T2" y="T3"/>
              </a:cxn>
              <a:cxn ang="0">
                <a:pos x="T4" y="T5"/>
              </a:cxn>
              <a:cxn ang="0">
                <a:pos x="T6" y="T7"/>
              </a:cxn>
              <a:cxn ang="0">
                <a:pos x="T8" y="T9"/>
              </a:cxn>
              <a:cxn ang="0">
                <a:pos x="T10" y="T11"/>
              </a:cxn>
            </a:cxnLst>
            <a:rect l="0" t="0" r="r" b="b"/>
            <a:pathLst>
              <a:path w="125" h="102">
                <a:moveTo>
                  <a:pt x="0" y="102"/>
                </a:moveTo>
                <a:cubicBezTo>
                  <a:pt x="0" y="97"/>
                  <a:pt x="26" y="87"/>
                  <a:pt x="57" y="87"/>
                </a:cubicBezTo>
                <a:cubicBezTo>
                  <a:pt x="88" y="87"/>
                  <a:pt x="113" y="97"/>
                  <a:pt x="113" y="102"/>
                </a:cubicBezTo>
                <a:cubicBezTo>
                  <a:pt x="125" y="0"/>
                  <a:pt x="125" y="0"/>
                  <a:pt x="125" y="0"/>
                </a:cubicBezTo>
                <a:cubicBezTo>
                  <a:pt x="0" y="0"/>
                  <a:pt x="0" y="0"/>
                  <a:pt x="0" y="0"/>
                </a:cubicBezTo>
                <a:lnTo>
                  <a:pt x="0" y="10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1"/>
          <p:cNvSpPr>
            <a:spLocks/>
          </p:cNvSpPr>
          <p:nvPr/>
        </p:nvSpPr>
        <p:spPr bwMode="auto">
          <a:xfrm>
            <a:off x="5435589" y="3798763"/>
            <a:ext cx="330529" cy="830834"/>
          </a:xfrm>
          <a:custGeom>
            <a:avLst/>
            <a:gdLst>
              <a:gd name="T0" fmla="*/ 70 w 94"/>
              <a:gd name="T1" fmla="*/ 247 h 247"/>
              <a:gd name="T2" fmla="*/ 0 w 94"/>
              <a:gd name="T3" fmla="*/ 240 h 247"/>
              <a:gd name="T4" fmla="*/ 14 w 94"/>
              <a:gd name="T5" fmla="*/ 142 h 247"/>
              <a:gd name="T6" fmla="*/ 29 w 94"/>
              <a:gd name="T7" fmla="*/ 27 h 247"/>
              <a:gd name="T8" fmla="*/ 48 w 94"/>
              <a:gd name="T9" fmla="*/ 5 h 247"/>
              <a:gd name="T10" fmla="*/ 94 w 94"/>
              <a:gd name="T11" fmla="*/ 0 h 247"/>
              <a:gd name="T12" fmla="*/ 82 w 94"/>
              <a:gd name="T13" fmla="*/ 211 h 247"/>
              <a:gd name="T14" fmla="*/ 70 w 94"/>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7">
                <a:moveTo>
                  <a:pt x="70" y="247"/>
                </a:moveTo>
                <a:lnTo>
                  <a:pt x="0" y="240"/>
                </a:lnTo>
                <a:lnTo>
                  <a:pt x="14" y="142"/>
                </a:lnTo>
                <a:lnTo>
                  <a:pt x="29" y="27"/>
                </a:lnTo>
                <a:lnTo>
                  <a:pt x="48" y="5"/>
                </a:lnTo>
                <a:lnTo>
                  <a:pt x="94" y="0"/>
                </a:lnTo>
                <a:lnTo>
                  <a:pt x="82" y="211"/>
                </a:lnTo>
                <a:lnTo>
                  <a:pt x="70" y="2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2"/>
          <p:cNvSpPr>
            <a:spLocks/>
          </p:cNvSpPr>
          <p:nvPr/>
        </p:nvSpPr>
        <p:spPr bwMode="auto">
          <a:xfrm>
            <a:off x="5477784" y="4431139"/>
            <a:ext cx="253171" cy="222004"/>
          </a:xfrm>
          <a:custGeom>
            <a:avLst/>
            <a:gdLst>
              <a:gd name="T0" fmla="*/ 1 w 77"/>
              <a:gd name="T1" fmla="*/ 33 h 71"/>
              <a:gd name="T2" fmla="*/ 33 w 77"/>
              <a:gd name="T3" fmla="*/ 70 h 71"/>
              <a:gd name="T4" fmla="*/ 76 w 77"/>
              <a:gd name="T5" fmla="*/ 38 h 71"/>
              <a:gd name="T6" fmla="*/ 38 w 77"/>
              <a:gd name="T7" fmla="*/ 1 h 71"/>
              <a:gd name="T8" fmla="*/ 1 w 77"/>
              <a:gd name="T9" fmla="*/ 33 h 71"/>
            </a:gdLst>
            <a:ahLst/>
            <a:cxnLst>
              <a:cxn ang="0">
                <a:pos x="T0" y="T1"/>
              </a:cxn>
              <a:cxn ang="0">
                <a:pos x="T2" y="T3"/>
              </a:cxn>
              <a:cxn ang="0">
                <a:pos x="T4" y="T5"/>
              </a:cxn>
              <a:cxn ang="0">
                <a:pos x="T6" y="T7"/>
              </a:cxn>
              <a:cxn ang="0">
                <a:pos x="T8" y="T9"/>
              </a:cxn>
            </a:cxnLst>
            <a:rect l="0" t="0" r="r" b="b"/>
            <a:pathLst>
              <a:path w="77" h="71">
                <a:moveTo>
                  <a:pt x="1" y="33"/>
                </a:moveTo>
                <a:cubicBezTo>
                  <a:pt x="0" y="52"/>
                  <a:pt x="14" y="69"/>
                  <a:pt x="33" y="70"/>
                </a:cubicBezTo>
                <a:cubicBezTo>
                  <a:pt x="52" y="71"/>
                  <a:pt x="74" y="57"/>
                  <a:pt x="76" y="38"/>
                </a:cubicBezTo>
                <a:cubicBezTo>
                  <a:pt x="77" y="19"/>
                  <a:pt x="57" y="2"/>
                  <a:pt x="38" y="1"/>
                </a:cubicBezTo>
                <a:cubicBezTo>
                  <a:pt x="19" y="0"/>
                  <a:pt x="2" y="14"/>
                  <a:pt x="1" y="3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63"/>
          <p:cNvSpPr>
            <a:spLocks/>
          </p:cNvSpPr>
          <p:nvPr/>
        </p:nvSpPr>
        <p:spPr bwMode="auto">
          <a:xfrm>
            <a:off x="5470752" y="4535413"/>
            <a:ext cx="256687" cy="470918"/>
          </a:xfrm>
          <a:custGeom>
            <a:avLst/>
            <a:gdLst>
              <a:gd name="T0" fmla="*/ 0 w 73"/>
              <a:gd name="T1" fmla="*/ 137 h 140"/>
              <a:gd name="T2" fmla="*/ 53 w 73"/>
              <a:gd name="T3" fmla="*/ 140 h 140"/>
              <a:gd name="T4" fmla="*/ 73 w 73"/>
              <a:gd name="T5" fmla="*/ 5 h 140"/>
              <a:gd name="T6" fmla="*/ 3 w 73"/>
              <a:gd name="T7" fmla="*/ 0 h 140"/>
              <a:gd name="T8" fmla="*/ 0 w 73"/>
              <a:gd name="T9" fmla="*/ 137 h 140"/>
            </a:gdLst>
            <a:ahLst/>
            <a:cxnLst>
              <a:cxn ang="0">
                <a:pos x="T0" y="T1"/>
              </a:cxn>
              <a:cxn ang="0">
                <a:pos x="T2" y="T3"/>
              </a:cxn>
              <a:cxn ang="0">
                <a:pos x="T4" y="T5"/>
              </a:cxn>
              <a:cxn ang="0">
                <a:pos x="T6" y="T7"/>
              </a:cxn>
              <a:cxn ang="0">
                <a:pos x="T8" y="T9"/>
              </a:cxn>
            </a:cxnLst>
            <a:rect l="0" t="0" r="r" b="b"/>
            <a:pathLst>
              <a:path w="73" h="140">
                <a:moveTo>
                  <a:pt x="0" y="137"/>
                </a:moveTo>
                <a:lnTo>
                  <a:pt x="53" y="140"/>
                </a:lnTo>
                <a:lnTo>
                  <a:pt x="73" y="5"/>
                </a:lnTo>
                <a:lnTo>
                  <a:pt x="3" y="0"/>
                </a:lnTo>
                <a:lnTo>
                  <a:pt x="0" y="13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64"/>
          <p:cNvSpPr>
            <a:spLocks/>
          </p:cNvSpPr>
          <p:nvPr/>
        </p:nvSpPr>
        <p:spPr bwMode="auto">
          <a:xfrm>
            <a:off x="5491849" y="5443612"/>
            <a:ext cx="119553" cy="131184"/>
          </a:xfrm>
          <a:custGeom>
            <a:avLst/>
            <a:gdLst>
              <a:gd name="T0" fmla="*/ 34 w 34"/>
              <a:gd name="T1" fmla="*/ 39 h 39"/>
              <a:gd name="T2" fmla="*/ 0 w 34"/>
              <a:gd name="T3" fmla="*/ 37 h 39"/>
              <a:gd name="T4" fmla="*/ 2 w 34"/>
              <a:gd name="T5" fmla="*/ 0 h 39"/>
              <a:gd name="T6" fmla="*/ 33 w 34"/>
              <a:gd name="T7" fmla="*/ 1 h 39"/>
              <a:gd name="T8" fmla="*/ 34 w 34"/>
              <a:gd name="T9" fmla="*/ 39 h 39"/>
            </a:gdLst>
            <a:ahLst/>
            <a:cxnLst>
              <a:cxn ang="0">
                <a:pos x="T0" y="T1"/>
              </a:cxn>
              <a:cxn ang="0">
                <a:pos x="T2" y="T3"/>
              </a:cxn>
              <a:cxn ang="0">
                <a:pos x="T4" y="T5"/>
              </a:cxn>
              <a:cxn ang="0">
                <a:pos x="T6" y="T7"/>
              </a:cxn>
              <a:cxn ang="0">
                <a:pos x="T8" y="T9"/>
              </a:cxn>
            </a:cxnLst>
            <a:rect l="0" t="0" r="r" b="b"/>
            <a:pathLst>
              <a:path w="34" h="39">
                <a:moveTo>
                  <a:pt x="34" y="39"/>
                </a:moveTo>
                <a:lnTo>
                  <a:pt x="0" y="37"/>
                </a:lnTo>
                <a:lnTo>
                  <a:pt x="2" y="0"/>
                </a:lnTo>
                <a:lnTo>
                  <a:pt x="33" y="1"/>
                </a:lnTo>
                <a:lnTo>
                  <a:pt x="34" y="3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65"/>
          <p:cNvSpPr>
            <a:spLocks/>
          </p:cNvSpPr>
          <p:nvPr/>
        </p:nvSpPr>
        <p:spPr bwMode="auto">
          <a:xfrm>
            <a:off x="5273841" y="5510886"/>
            <a:ext cx="344594" cy="124457"/>
          </a:xfrm>
          <a:custGeom>
            <a:avLst/>
            <a:gdLst>
              <a:gd name="T0" fmla="*/ 104 w 105"/>
              <a:gd name="T1" fmla="*/ 39 h 40"/>
              <a:gd name="T2" fmla="*/ 73 w 105"/>
              <a:gd name="T3" fmla="*/ 40 h 40"/>
              <a:gd name="T4" fmla="*/ 72 w 105"/>
              <a:gd name="T5" fmla="*/ 35 h 40"/>
              <a:gd name="T6" fmla="*/ 29 w 105"/>
              <a:gd name="T7" fmla="*/ 40 h 40"/>
              <a:gd name="T8" fmla="*/ 2 w 105"/>
              <a:gd name="T9" fmla="*/ 37 h 40"/>
              <a:gd name="T10" fmla="*/ 0 w 105"/>
              <a:gd name="T11" fmla="*/ 33 h 40"/>
              <a:gd name="T12" fmla="*/ 64 w 105"/>
              <a:gd name="T13" fmla="*/ 0 h 40"/>
              <a:gd name="T14" fmla="*/ 66 w 105"/>
              <a:gd name="T15" fmla="*/ 0 h 40"/>
              <a:gd name="T16" fmla="*/ 81 w 105"/>
              <a:gd name="T17" fmla="*/ 10 h 40"/>
              <a:gd name="T18" fmla="*/ 100 w 105"/>
              <a:gd name="T19" fmla="*/ 0 h 40"/>
              <a:gd name="T20" fmla="*/ 104 w 105"/>
              <a:gd name="T21"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40">
                <a:moveTo>
                  <a:pt x="104" y="39"/>
                </a:moveTo>
                <a:cubicBezTo>
                  <a:pt x="73" y="40"/>
                  <a:pt x="73" y="40"/>
                  <a:pt x="73" y="40"/>
                </a:cubicBezTo>
                <a:cubicBezTo>
                  <a:pt x="72" y="35"/>
                  <a:pt x="72" y="35"/>
                  <a:pt x="72" y="35"/>
                </a:cubicBezTo>
                <a:cubicBezTo>
                  <a:pt x="62" y="37"/>
                  <a:pt x="40" y="40"/>
                  <a:pt x="29" y="40"/>
                </a:cubicBezTo>
                <a:cubicBezTo>
                  <a:pt x="21" y="40"/>
                  <a:pt x="8" y="40"/>
                  <a:pt x="2" y="37"/>
                </a:cubicBezTo>
                <a:cubicBezTo>
                  <a:pt x="1" y="36"/>
                  <a:pt x="0" y="34"/>
                  <a:pt x="0" y="33"/>
                </a:cubicBezTo>
                <a:cubicBezTo>
                  <a:pt x="1" y="20"/>
                  <a:pt x="51" y="15"/>
                  <a:pt x="64" y="0"/>
                </a:cubicBezTo>
                <a:cubicBezTo>
                  <a:pt x="66" y="0"/>
                  <a:pt x="66" y="0"/>
                  <a:pt x="66" y="0"/>
                </a:cubicBezTo>
                <a:cubicBezTo>
                  <a:pt x="69" y="3"/>
                  <a:pt x="73" y="10"/>
                  <a:pt x="81" y="10"/>
                </a:cubicBezTo>
                <a:cubicBezTo>
                  <a:pt x="89" y="10"/>
                  <a:pt x="97" y="3"/>
                  <a:pt x="100" y="0"/>
                </a:cubicBezTo>
                <a:cubicBezTo>
                  <a:pt x="105" y="4"/>
                  <a:pt x="105" y="39"/>
                  <a:pt x="104" y="3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66"/>
          <p:cNvSpPr>
            <a:spLocks/>
          </p:cNvSpPr>
          <p:nvPr/>
        </p:nvSpPr>
        <p:spPr bwMode="auto">
          <a:xfrm>
            <a:off x="5467236" y="4908784"/>
            <a:ext cx="193395" cy="185004"/>
          </a:xfrm>
          <a:custGeom>
            <a:avLst/>
            <a:gdLst>
              <a:gd name="T0" fmla="*/ 58 w 59"/>
              <a:gd name="T1" fmla="*/ 31 h 59"/>
              <a:gd name="T2" fmla="*/ 31 w 59"/>
              <a:gd name="T3" fmla="*/ 1 h 59"/>
              <a:gd name="T4" fmla="*/ 1 w 59"/>
              <a:gd name="T5" fmla="*/ 28 h 59"/>
              <a:gd name="T6" fmla="*/ 28 w 59"/>
              <a:gd name="T7" fmla="*/ 59 h 59"/>
              <a:gd name="T8" fmla="*/ 58 w 59"/>
              <a:gd name="T9" fmla="*/ 31 h 59"/>
            </a:gdLst>
            <a:ahLst/>
            <a:cxnLst>
              <a:cxn ang="0">
                <a:pos x="T0" y="T1"/>
              </a:cxn>
              <a:cxn ang="0">
                <a:pos x="T2" y="T3"/>
              </a:cxn>
              <a:cxn ang="0">
                <a:pos x="T4" y="T5"/>
              </a:cxn>
              <a:cxn ang="0">
                <a:pos x="T6" y="T7"/>
              </a:cxn>
              <a:cxn ang="0">
                <a:pos x="T8" y="T9"/>
              </a:cxn>
            </a:cxnLst>
            <a:rect l="0" t="0" r="r" b="b"/>
            <a:pathLst>
              <a:path w="59" h="59">
                <a:moveTo>
                  <a:pt x="58" y="31"/>
                </a:moveTo>
                <a:cubicBezTo>
                  <a:pt x="59" y="15"/>
                  <a:pt x="47" y="2"/>
                  <a:pt x="31" y="1"/>
                </a:cubicBezTo>
                <a:cubicBezTo>
                  <a:pt x="15" y="0"/>
                  <a:pt x="2" y="13"/>
                  <a:pt x="1" y="28"/>
                </a:cubicBezTo>
                <a:cubicBezTo>
                  <a:pt x="0" y="44"/>
                  <a:pt x="12" y="58"/>
                  <a:pt x="28" y="59"/>
                </a:cubicBezTo>
                <a:cubicBezTo>
                  <a:pt x="44" y="59"/>
                  <a:pt x="57" y="47"/>
                  <a:pt x="58" y="3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67"/>
          <p:cNvSpPr>
            <a:spLocks/>
          </p:cNvSpPr>
          <p:nvPr/>
        </p:nvSpPr>
        <p:spPr bwMode="auto">
          <a:xfrm>
            <a:off x="5453171" y="4996240"/>
            <a:ext cx="203943" cy="558374"/>
          </a:xfrm>
          <a:custGeom>
            <a:avLst/>
            <a:gdLst>
              <a:gd name="T0" fmla="*/ 58 w 58"/>
              <a:gd name="T1" fmla="*/ 3 h 166"/>
              <a:gd name="T2" fmla="*/ 5 w 58"/>
              <a:gd name="T3" fmla="*/ 0 h 166"/>
              <a:gd name="T4" fmla="*/ 0 w 58"/>
              <a:gd name="T5" fmla="*/ 161 h 166"/>
              <a:gd name="T6" fmla="*/ 49 w 58"/>
              <a:gd name="T7" fmla="*/ 166 h 166"/>
              <a:gd name="T8" fmla="*/ 58 w 58"/>
              <a:gd name="T9" fmla="*/ 3 h 166"/>
            </a:gdLst>
            <a:ahLst/>
            <a:cxnLst>
              <a:cxn ang="0">
                <a:pos x="T0" y="T1"/>
              </a:cxn>
              <a:cxn ang="0">
                <a:pos x="T2" y="T3"/>
              </a:cxn>
              <a:cxn ang="0">
                <a:pos x="T4" y="T5"/>
              </a:cxn>
              <a:cxn ang="0">
                <a:pos x="T6" y="T7"/>
              </a:cxn>
              <a:cxn ang="0">
                <a:pos x="T8" y="T9"/>
              </a:cxn>
            </a:cxnLst>
            <a:rect l="0" t="0" r="r" b="b"/>
            <a:pathLst>
              <a:path w="58" h="166">
                <a:moveTo>
                  <a:pt x="58" y="3"/>
                </a:moveTo>
                <a:lnTo>
                  <a:pt x="5" y="0"/>
                </a:lnTo>
                <a:lnTo>
                  <a:pt x="0" y="161"/>
                </a:lnTo>
                <a:lnTo>
                  <a:pt x="49" y="166"/>
                </a:lnTo>
                <a:lnTo>
                  <a:pt x="58"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8"/>
          <p:cNvSpPr>
            <a:spLocks/>
          </p:cNvSpPr>
          <p:nvPr/>
        </p:nvSpPr>
        <p:spPr bwMode="auto">
          <a:xfrm>
            <a:off x="5720407" y="5436885"/>
            <a:ext cx="119553" cy="127821"/>
          </a:xfrm>
          <a:custGeom>
            <a:avLst/>
            <a:gdLst>
              <a:gd name="T0" fmla="*/ 0 w 34"/>
              <a:gd name="T1" fmla="*/ 37 h 38"/>
              <a:gd name="T2" fmla="*/ 33 w 34"/>
              <a:gd name="T3" fmla="*/ 38 h 38"/>
              <a:gd name="T4" fmla="*/ 34 w 34"/>
              <a:gd name="T5" fmla="*/ 0 h 38"/>
              <a:gd name="T6" fmla="*/ 3 w 34"/>
              <a:gd name="T7" fmla="*/ 0 h 38"/>
              <a:gd name="T8" fmla="*/ 0 w 34"/>
              <a:gd name="T9" fmla="*/ 37 h 38"/>
            </a:gdLst>
            <a:ahLst/>
            <a:cxnLst>
              <a:cxn ang="0">
                <a:pos x="T0" y="T1"/>
              </a:cxn>
              <a:cxn ang="0">
                <a:pos x="T2" y="T3"/>
              </a:cxn>
              <a:cxn ang="0">
                <a:pos x="T4" y="T5"/>
              </a:cxn>
              <a:cxn ang="0">
                <a:pos x="T6" y="T7"/>
              </a:cxn>
              <a:cxn ang="0">
                <a:pos x="T8" y="T9"/>
              </a:cxn>
            </a:cxnLst>
            <a:rect l="0" t="0" r="r" b="b"/>
            <a:pathLst>
              <a:path w="34" h="38">
                <a:moveTo>
                  <a:pt x="0" y="37"/>
                </a:moveTo>
                <a:lnTo>
                  <a:pt x="33" y="38"/>
                </a:lnTo>
                <a:lnTo>
                  <a:pt x="34" y="0"/>
                </a:lnTo>
                <a:lnTo>
                  <a:pt x="3" y="0"/>
                </a:lnTo>
                <a:lnTo>
                  <a:pt x="0" y="37"/>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69"/>
          <p:cNvSpPr>
            <a:spLocks/>
          </p:cNvSpPr>
          <p:nvPr/>
        </p:nvSpPr>
        <p:spPr bwMode="auto">
          <a:xfrm>
            <a:off x="5706342" y="5514250"/>
            <a:ext cx="348110" cy="127821"/>
          </a:xfrm>
          <a:custGeom>
            <a:avLst/>
            <a:gdLst>
              <a:gd name="T0" fmla="*/ 1 w 106"/>
              <a:gd name="T1" fmla="*/ 38 h 41"/>
              <a:gd name="T2" fmla="*/ 32 w 106"/>
              <a:gd name="T3" fmla="*/ 39 h 41"/>
              <a:gd name="T4" fmla="*/ 34 w 106"/>
              <a:gd name="T5" fmla="*/ 35 h 41"/>
              <a:gd name="T6" fmla="*/ 76 w 106"/>
              <a:gd name="T7" fmla="*/ 41 h 41"/>
              <a:gd name="T8" fmla="*/ 103 w 106"/>
              <a:gd name="T9" fmla="*/ 38 h 41"/>
              <a:gd name="T10" fmla="*/ 105 w 106"/>
              <a:gd name="T11" fmla="*/ 34 h 41"/>
              <a:gd name="T12" fmla="*/ 42 w 106"/>
              <a:gd name="T13" fmla="*/ 0 h 41"/>
              <a:gd name="T14" fmla="*/ 40 w 106"/>
              <a:gd name="T15" fmla="*/ 0 h 41"/>
              <a:gd name="T16" fmla="*/ 25 w 106"/>
              <a:gd name="T17" fmla="*/ 10 h 41"/>
              <a:gd name="T18" fmla="*/ 6 w 106"/>
              <a:gd name="T19" fmla="*/ 0 h 41"/>
              <a:gd name="T20" fmla="*/ 1 w 106"/>
              <a:gd name="T2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41">
                <a:moveTo>
                  <a:pt x="1" y="38"/>
                </a:moveTo>
                <a:cubicBezTo>
                  <a:pt x="32" y="39"/>
                  <a:pt x="32" y="39"/>
                  <a:pt x="32" y="39"/>
                </a:cubicBezTo>
                <a:cubicBezTo>
                  <a:pt x="34" y="35"/>
                  <a:pt x="34" y="35"/>
                  <a:pt x="34" y="35"/>
                </a:cubicBezTo>
                <a:cubicBezTo>
                  <a:pt x="43" y="37"/>
                  <a:pt x="66" y="40"/>
                  <a:pt x="76" y="41"/>
                </a:cubicBezTo>
                <a:cubicBezTo>
                  <a:pt x="85" y="41"/>
                  <a:pt x="97" y="41"/>
                  <a:pt x="103" y="38"/>
                </a:cubicBezTo>
                <a:cubicBezTo>
                  <a:pt x="104" y="37"/>
                  <a:pt x="106" y="35"/>
                  <a:pt x="105" y="34"/>
                </a:cubicBezTo>
                <a:cubicBezTo>
                  <a:pt x="104" y="21"/>
                  <a:pt x="54" y="15"/>
                  <a:pt x="42" y="0"/>
                </a:cubicBezTo>
                <a:cubicBezTo>
                  <a:pt x="40" y="0"/>
                  <a:pt x="40" y="0"/>
                  <a:pt x="40" y="0"/>
                </a:cubicBezTo>
                <a:cubicBezTo>
                  <a:pt x="37" y="3"/>
                  <a:pt x="33" y="10"/>
                  <a:pt x="25" y="10"/>
                </a:cubicBezTo>
                <a:cubicBezTo>
                  <a:pt x="17" y="10"/>
                  <a:pt x="9" y="2"/>
                  <a:pt x="6" y="0"/>
                </a:cubicBezTo>
                <a:cubicBezTo>
                  <a:pt x="1" y="3"/>
                  <a:pt x="0" y="38"/>
                  <a:pt x="1" y="3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70"/>
          <p:cNvSpPr>
            <a:spLocks/>
          </p:cNvSpPr>
          <p:nvPr/>
        </p:nvSpPr>
        <p:spPr bwMode="auto">
          <a:xfrm>
            <a:off x="5716891" y="4902057"/>
            <a:ext cx="189878" cy="185004"/>
          </a:xfrm>
          <a:custGeom>
            <a:avLst/>
            <a:gdLst>
              <a:gd name="T0" fmla="*/ 0 w 58"/>
              <a:gd name="T1" fmla="*/ 29 h 59"/>
              <a:gd name="T2" fmla="*/ 30 w 58"/>
              <a:gd name="T3" fmla="*/ 1 h 59"/>
              <a:gd name="T4" fmla="*/ 58 w 58"/>
              <a:gd name="T5" fmla="*/ 30 h 59"/>
              <a:gd name="T6" fmla="*/ 28 w 58"/>
              <a:gd name="T7" fmla="*/ 58 h 59"/>
              <a:gd name="T8" fmla="*/ 0 w 58"/>
              <a:gd name="T9" fmla="*/ 29 h 59"/>
            </a:gdLst>
            <a:ahLst/>
            <a:cxnLst>
              <a:cxn ang="0">
                <a:pos x="T0" y="T1"/>
              </a:cxn>
              <a:cxn ang="0">
                <a:pos x="T2" y="T3"/>
              </a:cxn>
              <a:cxn ang="0">
                <a:pos x="T4" y="T5"/>
              </a:cxn>
              <a:cxn ang="0">
                <a:pos x="T6" y="T7"/>
              </a:cxn>
              <a:cxn ang="0">
                <a:pos x="T8" y="T9"/>
              </a:cxn>
            </a:cxnLst>
            <a:rect l="0" t="0" r="r" b="b"/>
            <a:pathLst>
              <a:path w="58" h="59">
                <a:moveTo>
                  <a:pt x="0" y="29"/>
                </a:moveTo>
                <a:cubicBezTo>
                  <a:pt x="1" y="13"/>
                  <a:pt x="14" y="0"/>
                  <a:pt x="30" y="1"/>
                </a:cubicBezTo>
                <a:cubicBezTo>
                  <a:pt x="46" y="1"/>
                  <a:pt x="58" y="14"/>
                  <a:pt x="58" y="30"/>
                </a:cubicBezTo>
                <a:cubicBezTo>
                  <a:pt x="57" y="46"/>
                  <a:pt x="44" y="59"/>
                  <a:pt x="28" y="58"/>
                </a:cubicBezTo>
                <a:cubicBezTo>
                  <a:pt x="13" y="58"/>
                  <a:pt x="0" y="45"/>
                  <a:pt x="0" y="2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71"/>
          <p:cNvSpPr>
            <a:spLocks/>
          </p:cNvSpPr>
          <p:nvPr/>
        </p:nvSpPr>
        <p:spPr bwMode="auto">
          <a:xfrm>
            <a:off x="5709858" y="4992877"/>
            <a:ext cx="196911" cy="551647"/>
          </a:xfrm>
          <a:custGeom>
            <a:avLst/>
            <a:gdLst>
              <a:gd name="T0" fmla="*/ 2 w 56"/>
              <a:gd name="T1" fmla="*/ 0 h 164"/>
              <a:gd name="T2" fmla="*/ 56 w 56"/>
              <a:gd name="T3" fmla="*/ 1 h 164"/>
              <a:gd name="T4" fmla="*/ 48 w 56"/>
              <a:gd name="T5" fmla="*/ 161 h 164"/>
              <a:gd name="T6" fmla="*/ 0 w 56"/>
              <a:gd name="T7" fmla="*/ 164 h 164"/>
              <a:gd name="T8" fmla="*/ 2 w 56"/>
              <a:gd name="T9" fmla="*/ 0 h 164"/>
            </a:gdLst>
            <a:ahLst/>
            <a:cxnLst>
              <a:cxn ang="0">
                <a:pos x="T0" y="T1"/>
              </a:cxn>
              <a:cxn ang="0">
                <a:pos x="T2" y="T3"/>
              </a:cxn>
              <a:cxn ang="0">
                <a:pos x="T4" y="T5"/>
              </a:cxn>
              <a:cxn ang="0">
                <a:pos x="T6" y="T7"/>
              </a:cxn>
              <a:cxn ang="0">
                <a:pos x="T8" y="T9"/>
              </a:cxn>
            </a:cxnLst>
            <a:rect l="0" t="0" r="r" b="b"/>
            <a:pathLst>
              <a:path w="56" h="164">
                <a:moveTo>
                  <a:pt x="2" y="0"/>
                </a:moveTo>
                <a:lnTo>
                  <a:pt x="56" y="1"/>
                </a:lnTo>
                <a:lnTo>
                  <a:pt x="48" y="161"/>
                </a:lnTo>
                <a:lnTo>
                  <a:pt x="0" y="164"/>
                </a:lnTo>
                <a:lnTo>
                  <a:pt x="2"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72"/>
          <p:cNvSpPr>
            <a:spLocks/>
          </p:cNvSpPr>
          <p:nvPr/>
        </p:nvSpPr>
        <p:spPr bwMode="auto">
          <a:xfrm>
            <a:off x="5910285" y="3792035"/>
            <a:ext cx="270752" cy="232095"/>
          </a:xfrm>
          <a:custGeom>
            <a:avLst/>
            <a:gdLst>
              <a:gd name="T0" fmla="*/ 77 w 77"/>
              <a:gd name="T1" fmla="*/ 44 h 69"/>
              <a:gd name="T2" fmla="*/ 65 w 77"/>
              <a:gd name="T3" fmla="*/ 0 h 69"/>
              <a:gd name="T4" fmla="*/ 0 w 77"/>
              <a:gd name="T5" fmla="*/ 9 h 69"/>
              <a:gd name="T6" fmla="*/ 19 w 77"/>
              <a:gd name="T7" fmla="*/ 69 h 69"/>
              <a:gd name="T8" fmla="*/ 77 w 77"/>
              <a:gd name="T9" fmla="*/ 44 h 69"/>
            </a:gdLst>
            <a:ahLst/>
            <a:cxnLst>
              <a:cxn ang="0">
                <a:pos x="T0" y="T1"/>
              </a:cxn>
              <a:cxn ang="0">
                <a:pos x="T2" y="T3"/>
              </a:cxn>
              <a:cxn ang="0">
                <a:pos x="T4" y="T5"/>
              </a:cxn>
              <a:cxn ang="0">
                <a:pos x="T6" y="T7"/>
              </a:cxn>
              <a:cxn ang="0">
                <a:pos x="T8" y="T9"/>
              </a:cxn>
            </a:cxnLst>
            <a:rect l="0" t="0" r="r" b="b"/>
            <a:pathLst>
              <a:path w="77" h="69">
                <a:moveTo>
                  <a:pt x="77" y="44"/>
                </a:moveTo>
                <a:lnTo>
                  <a:pt x="65" y="0"/>
                </a:lnTo>
                <a:lnTo>
                  <a:pt x="0" y="9"/>
                </a:lnTo>
                <a:lnTo>
                  <a:pt x="19" y="69"/>
                </a:lnTo>
                <a:lnTo>
                  <a:pt x="77" y="4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73"/>
          <p:cNvSpPr>
            <a:spLocks/>
          </p:cNvSpPr>
          <p:nvPr/>
        </p:nvSpPr>
        <p:spPr bwMode="auto">
          <a:xfrm>
            <a:off x="5818862" y="3805490"/>
            <a:ext cx="249655" cy="235459"/>
          </a:xfrm>
          <a:custGeom>
            <a:avLst/>
            <a:gdLst>
              <a:gd name="T0" fmla="*/ 49 w 77"/>
              <a:gd name="T1" fmla="*/ 70 h 76"/>
              <a:gd name="T2" fmla="*/ 6 w 77"/>
              <a:gd name="T3" fmla="*/ 49 h 76"/>
              <a:gd name="T4" fmla="*/ 28 w 77"/>
              <a:gd name="T5" fmla="*/ 6 h 76"/>
              <a:gd name="T6" fmla="*/ 71 w 77"/>
              <a:gd name="T7" fmla="*/ 27 h 76"/>
              <a:gd name="T8" fmla="*/ 49 w 77"/>
              <a:gd name="T9" fmla="*/ 70 h 76"/>
            </a:gdLst>
            <a:ahLst/>
            <a:cxnLst>
              <a:cxn ang="0">
                <a:pos x="T0" y="T1"/>
              </a:cxn>
              <a:cxn ang="0">
                <a:pos x="T2" y="T3"/>
              </a:cxn>
              <a:cxn ang="0">
                <a:pos x="T4" y="T5"/>
              </a:cxn>
              <a:cxn ang="0">
                <a:pos x="T6" y="T7"/>
              </a:cxn>
              <a:cxn ang="0">
                <a:pos x="T8" y="T9"/>
              </a:cxn>
            </a:cxnLst>
            <a:rect l="0" t="0" r="r" b="b"/>
            <a:pathLst>
              <a:path w="77" h="76">
                <a:moveTo>
                  <a:pt x="49" y="70"/>
                </a:moveTo>
                <a:cubicBezTo>
                  <a:pt x="32" y="76"/>
                  <a:pt x="12" y="67"/>
                  <a:pt x="6" y="49"/>
                </a:cubicBezTo>
                <a:cubicBezTo>
                  <a:pt x="0" y="31"/>
                  <a:pt x="10" y="12"/>
                  <a:pt x="28" y="6"/>
                </a:cubicBezTo>
                <a:cubicBezTo>
                  <a:pt x="46" y="0"/>
                  <a:pt x="65" y="9"/>
                  <a:pt x="71" y="27"/>
                </a:cubicBezTo>
                <a:cubicBezTo>
                  <a:pt x="77" y="45"/>
                  <a:pt x="67" y="64"/>
                  <a:pt x="49" y="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74"/>
          <p:cNvSpPr>
            <a:spLocks/>
          </p:cNvSpPr>
          <p:nvPr/>
        </p:nvSpPr>
        <p:spPr bwMode="auto">
          <a:xfrm>
            <a:off x="5702825" y="3798763"/>
            <a:ext cx="302399" cy="847653"/>
          </a:xfrm>
          <a:custGeom>
            <a:avLst/>
            <a:gdLst>
              <a:gd name="T0" fmla="*/ 0 w 86"/>
              <a:gd name="T1" fmla="*/ 247 h 252"/>
              <a:gd name="T2" fmla="*/ 65 w 86"/>
              <a:gd name="T3" fmla="*/ 252 h 252"/>
              <a:gd name="T4" fmla="*/ 86 w 86"/>
              <a:gd name="T5" fmla="*/ 46 h 252"/>
              <a:gd name="T6" fmla="*/ 77 w 86"/>
              <a:gd name="T7" fmla="*/ 6 h 252"/>
              <a:gd name="T8" fmla="*/ 18 w 86"/>
              <a:gd name="T9" fmla="*/ 0 h 252"/>
              <a:gd name="T10" fmla="*/ 6 w 86"/>
              <a:gd name="T11" fmla="*/ 211 h 252"/>
              <a:gd name="T12" fmla="*/ 0 w 86"/>
              <a:gd name="T13" fmla="*/ 247 h 252"/>
            </a:gdLst>
            <a:ahLst/>
            <a:cxnLst>
              <a:cxn ang="0">
                <a:pos x="T0" y="T1"/>
              </a:cxn>
              <a:cxn ang="0">
                <a:pos x="T2" y="T3"/>
              </a:cxn>
              <a:cxn ang="0">
                <a:pos x="T4" y="T5"/>
              </a:cxn>
              <a:cxn ang="0">
                <a:pos x="T6" y="T7"/>
              </a:cxn>
              <a:cxn ang="0">
                <a:pos x="T8" y="T9"/>
              </a:cxn>
              <a:cxn ang="0">
                <a:pos x="T10" y="T11"/>
              </a:cxn>
              <a:cxn ang="0">
                <a:pos x="T12" y="T13"/>
              </a:cxn>
            </a:cxnLst>
            <a:rect l="0" t="0" r="r" b="b"/>
            <a:pathLst>
              <a:path w="86" h="252">
                <a:moveTo>
                  <a:pt x="0" y="247"/>
                </a:moveTo>
                <a:lnTo>
                  <a:pt x="65" y="252"/>
                </a:lnTo>
                <a:lnTo>
                  <a:pt x="86" y="46"/>
                </a:lnTo>
                <a:lnTo>
                  <a:pt x="77" y="6"/>
                </a:lnTo>
                <a:lnTo>
                  <a:pt x="18" y="0"/>
                </a:lnTo>
                <a:lnTo>
                  <a:pt x="6" y="211"/>
                </a:lnTo>
                <a:lnTo>
                  <a:pt x="0" y="2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75"/>
          <p:cNvSpPr>
            <a:spLocks/>
          </p:cNvSpPr>
          <p:nvPr/>
        </p:nvSpPr>
        <p:spPr bwMode="auto">
          <a:xfrm>
            <a:off x="5688760" y="3691124"/>
            <a:ext cx="158232" cy="174912"/>
          </a:xfrm>
          <a:custGeom>
            <a:avLst/>
            <a:gdLst>
              <a:gd name="T0" fmla="*/ 45 w 48"/>
              <a:gd name="T1" fmla="*/ 40 h 57"/>
              <a:gd name="T2" fmla="*/ 48 w 48"/>
              <a:gd name="T3" fmla="*/ 4 h 57"/>
              <a:gd name="T4" fmla="*/ 4 w 48"/>
              <a:gd name="T5" fmla="*/ 0 h 57"/>
              <a:gd name="T6" fmla="*/ 1 w 48"/>
              <a:gd name="T7" fmla="*/ 36 h 57"/>
              <a:gd name="T8" fmla="*/ 21 w 48"/>
              <a:gd name="T9" fmla="*/ 55 h 57"/>
              <a:gd name="T10" fmla="*/ 45 w 48"/>
              <a:gd name="T11" fmla="*/ 40 h 57"/>
            </a:gdLst>
            <a:ahLst/>
            <a:cxnLst>
              <a:cxn ang="0">
                <a:pos x="T0" y="T1"/>
              </a:cxn>
              <a:cxn ang="0">
                <a:pos x="T2" y="T3"/>
              </a:cxn>
              <a:cxn ang="0">
                <a:pos x="T4" y="T5"/>
              </a:cxn>
              <a:cxn ang="0">
                <a:pos x="T6" y="T7"/>
              </a:cxn>
              <a:cxn ang="0">
                <a:pos x="T8" y="T9"/>
              </a:cxn>
              <a:cxn ang="0">
                <a:pos x="T10" y="T11"/>
              </a:cxn>
            </a:cxnLst>
            <a:rect l="0" t="0" r="r" b="b"/>
            <a:pathLst>
              <a:path w="48" h="57">
                <a:moveTo>
                  <a:pt x="45" y="40"/>
                </a:moveTo>
                <a:cubicBezTo>
                  <a:pt x="48" y="4"/>
                  <a:pt x="48" y="4"/>
                  <a:pt x="48" y="4"/>
                </a:cubicBezTo>
                <a:cubicBezTo>
                  <a:pt x="4" y="0"/>
                  <a:pt x="4" y="0"/>
                  <a:pt x="4" y="0"/>
                </a:cubicBezTo>
                <a:cubicBezTo>
                  <a:pt x="1" y="36"/>
                  <a:pt x="1" y="36"/>
                  <a:pt x="1" y="36"/>
                </a:cubicBezTo>
                <a:cubicBezTo>
                  <a:pt x="0" y="45"/>
                  <a:pt x="5" y="54"/>
                  <a:pt x="21" y="55"/>
                </a:cubicBezTo>
                <a:cubicBezTo>
                  <a:pt x="37" y="57"/>
                  <a:pt x="44" y="48"/>
                  <a:pt x="45" y="4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76"/>
          <p:cNvSpPr>
            <a:spLocks/>
          </p:cNvSpPr>
          <p:nvPr/>
        </p:nvSpPr>
        <p:spPr bwMode="auto">
          <a:xfrm>
            <a:off x="5688760" y="3664215"/>
            <a:ext cx="158232" cy="137912"/>
          </a:xfrm>
          <a:custGeom>
            <a:avLst/>
            <a:gdLst>
              <a:gd name="T0" fmla="*/ 0 w 48"/>
              <a:gd name="T1" fmla="*/ 9 h 44"/>
              <a:gd name="T2" fmla="*/ 45 w 48"/>
              <a:gd name="T3" fmla="*/ 44 h 44"/>
              <a:gd name="T4" fmla="*/ 48 w 48"/>
              <a:gd name="T5" fmla="*/ 10 h 44"/>
              <a:gd name="T6" fmla="*/ 0 w 48"/>
              <a:gd name="T7" fmla="*/ 0 h 44"/>
              <a:gd name="T8" fmla="*/ 0 w 48"/>
              <a:gd name="T9" fmla="*/ 9 h 44"/>
            </a:gdLst>
            <a:ahLst/>
            <a:cxnLst>
              <a:cxn ang="0">
                <a:pos x="T0" y="T1"/>
              </a:cxn>
              <a:cxn ang="0">
                <a:pos x="T2" y="T3"/>
              </a:cxn>
              <a:cxn ang="0">
                <a:pos x="T4" y="T5"/>
              </a:cxn>
              <a:cxn ang="0">
                <a:pos x="T6" y="T7"/>
              </a:cxn>
              <a:cxn ang="0">
                <a:pos x="T8" y="T9"/>
              </a:cxn>
            </a:cxnLst>
            <a:rect l="0" t="0" r="r" b="b"/>
            <a:pathLst>
              <a:path w="48" h="44">
                <a:moveTo>
                  <a:pt x="0" y="9"/>
                </a:moveTo>
                <a:cubicBezTo>
                  <a:pt x="12" y="27"/>
                  <a:pt x="24" y="36"/>
                  <a:pt x="45" y="44"/>
                </a:cubicBezTo>
                <a:cubicBezTo>
                  <a:pt x="48" y="10"/>
                  <a:pt x="48" y="10"/>
                  <a:pt x="48" y="10"/>
                </a:cubicBezTo>
                <a:cubicBezTo>
                  <a:pt x="0" y="0"/>
                  <a:pt x="0" y="0"/>
                  <a:pt x="0" y="0"/>
                </a:cubicBezTo>
                <a:lnTo>
                  <a:pt x="0" y="9"/>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77"/>
          <p:cNvSpPr>
            <a:spLocks/>
          </p:cNvSpPr>
          <p:nvPr/>
        </p:nvSpPr>
        <p:spPr bwMode="auto">
          <a:xfrm>
            <a:off x="5586789" y="3462393"/>
            <a:ext cx="337562" cy="349825"/>
          </a:xfrm>
          <a:custGeom>
            <a:avLst/>
            <a:gdLst>
              <a:gd name="T0" fmla="*/ 101 w 103"/>
              <a:gd name="T1" fmla="*/ 70 h 112"/>
              <a:gd name="T2" fmla="*/ 91 w 103"/>
              <a:gd name="T3" fmla="*/ 48 h 112"/>
              <a:gd name="T4" fmla="*/ 92 w 103"/>
              <a:gd name="T5" fmla="*/ 45 h 112"/>
              <a:gd name="T6" fmla="*/ 97 w 103"/>
              <a:gd name="T7" fmla="*/ 43 h 112"/>
              <a:gd name="T8" fmla="*/ 98 w 103"/>
              <a:gd name="T9" fmla="*/ 39 h 112"/>
              <a:gd name="T10" fmla="*/ 87 w 103"/>
              <a:gd name="T11" fmla="*/ 25 h 112"/>
              <a:gd name="T12" fmla="*/ 84 w 103"/>
              <a:gd name="T13" fmla="*/ 21 h 112"/>
              <a:gd name="T14" fmla="*/ 75 w 103"/>
              <a:gd name="T15" fmla="*/ 0 h 112"/>
              <a:gd name="T16" fmla="*/ 6 w 103"/>
              <a:gd name="T17" fmla="*/ 15 h 112"/>
              <a:gd name="T18" fmla="*/ 8 w 103"/>
              <a:gd name="T19" fmla="*/ 25 h 112"/>
              <a:gd name="T20" fmla="*/ 0 w 103"/>
              <a:gd name="T21" fmla="*/ 27 h 112"/>
              <a:gd name="T22" fmla="*/ 98 w 103"/>
              <a:gd name="T23" fmla="*/ 77 h 112"/>
              <a:gd name="T24" fmla="*/ 101 w 103"/>
              <a:gd name="T25"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12">
                <a:moveTo>
                  <a:pt x="101" y="70"/>
                </a:moveTo>
                <a:cubicBezTo>
                  <a:pt x="95" y="64"/>
                  <a:pt x="91" y="48"/>
                  <a:pt x="91" y="48"/>
                </a:cubicBezTo>
                <a:cubicBezTo>
                  <a:pt x="90" y="46"/>
                  <a:pt x="91" y="45"/>
                  <a:pt x="92" y="45"/>
                </a:cubicBezTo>
                <a:cubicBezTo>
                  <a:pt x="97" y="43"/>
                  <a:pt x="97" y="43"/>
                  <a:pt x="97" y="43"/>
                </a:cubicBezTo>
                <a:cubicBezTo>
                  <a:pt x="98" y="42"/>
                  <a:pt x="99" y="40"/>
                  <a:pt x="98" y="39"/>
                </a:cubicBezTo>
                <a:cubicBezTo>
                  <a:pt x="87" y="25"/>
                  <a:pt x="87" y="25"/>
                  <a:pt x="87" y="25"/>
                </a:cubicBezTo>
                <a:cubicBezTo>
                  <a:pt x="86" y="24"/>
                  <a:pt x="85" y="23"/>
                  <a:pt x="84" y="21"/>
                </a:cubicBezTo>
                <a:cubicBezTo>
                  <a:pt x="75" y="0"/>
                  <a:pt x="75" y="0"/>
                  <a:pt x="75" y="0"/>
                </a:cubicBezTo>
                <a:cubicBezTo>
                  <a:pt x="6" y="15"/>
                  <a:pt x="6" y="15"/>
                  <a:pt x="6" y="15"/>
                </a:cubicBezTo>
                <a:cubicBezTo>
                  <a:pt x="8" y="25"/>
                  <a:pt x="8" y="25"/>
                  <a:pt x="8" y="25"/>
                </a:cubicBezTo>
                <a:cubicBezTo>
                  <a:pt x="0" y="27"/>
                  <a:pt x="0" y="27"/>
                  <a:pt x="0" y="27"/>
                </a:cubicBezTo>
                <a:cubicBezTo>
                  <a:pt x="0" y="27"/>
                  <a:pt x="2" y="112"/>
                  <a:pt x="98" y="77"/>
                </a:cubicBezTo>
                <a:cubicBezTo>
                  <a:pt x="101" y="76"/>
                  <a:pt x="103" y="73"/>
                  <a:pt x="101" y="7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78"/>
          <p:cNvSpPr>
            <a:spLocks/>
          </p:cNvSpPr>
          <p:nvPr/>
        </p:nvSpPr>
        <p:spPr bwMode="auto">
          <a:xfrm>
            <a:off x="5565691" y="3381664"/>
            <a:ext cx="295366" cy="336370"/>
          </a:xfrm>
          <a:custGeom>
            <a:avLst/>
            <a:gdLst>
              <a:gd name="T0" fmla="*/ 16 w 90"/>
              <a:gd name="T1" fmla="*/ 24 h 108"/>
              <a:gd name="T2" fmla="*/ 63 w 90"/>
              <a:gd name="T3" fmla="*/ 2 h 108"/>
              <a:gd name="T4" fmla="*/ 87 w 90"/>
              <a:gd name="T5" fmla="*/ 13 h 108"/>
              <a:gd name="T6" fmla="*/ 67 w 90"/>
              <a:gd name="T7" fmla="*/ 32 h 108"/>
              <a:gd name="T8" fmla="*/ 57 w 90"/>
              <a:gd name="T9" fmla="*/ 34 h 108"/>
              <a:gd name="T10" fmla="*/ 53 w 90"/>
              <a:gd name="T11" fmla="*/ 43 h 108"/>
              <a:gd name="T12" fmla="*/ 63 w 90"/>
              <a:gd name="T13" fmla="*/ 64 h 108"/>
              <a:gd name="T14" fmla="*/ 58 w 90"/>
              <a:gd name="T15" fmla="*/ 67 h 108"/>
              <a:gd name="T16" fmla="*/ 55 w 90"/>
              <a:gd name="T17" fmla="*/ 67 h 108"/>
              <a:gd name="T18" fmla="*/ 39 w 90"/>
              <a:gd name="T19" fmla="*/ 60 h 108"/>
              <a:gd name="T20" fmla="*/ 39 w 90"/>
              <a:gd name="T21" fmla="*/ 76 h 108"/>
              <a:gd name="T22" fmla="*/ 49 w 90"/>
              <a:gd name="T23" fmla="*/ 85 h 108"/>
              <a:gd name="T24" fmla="*/ 41 w 90"/>
              <a:gd name="T25" fmla="*/ 108 h 108"/>
              <a:gd name="T26" fmla="*/ 8 w 90"/>
              <a:gd name="T27" fmla="*/ 78 h 108"/>
              <a:gd name="T28" fmla="*/ 9 w 90"/>
              <a:gd name="T29" fmla="*/ 33 h 108"/>
              <a:gd name="T30" fmla="*/ 16 w 90"/>
              <a:gd name="T31"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108">
                <a:moveTo>
                  <a:pt x="16" y="24"/>
                </a:moveTo>
                <a:cubicBezTo>
                  <a:pt x="26" y="15"/>
                  <a:pt x="44" y="6"/>
                  <a:pt x="63" y="2"/>
                </a:cubicBezTo>
                <a:cubicBezTo>
                  <a:pt x="74" y="0"/>
                  <a:pt x="85" y="2"/>
                  <a:pt x="87" y="13"/>
                </a:cubicBezTo>
                <a:cubicBezTo>
                  <a:pt x="90" y="28"/>
                  <a:pt x="74" y="31"/>
                  <a:pt x="67" y="32"/>
                </a:cubicBezTo>
                <a:cubicBezTo>
                  <a:pt x="57" y="34"/>
                  <a:pt x="57" y="34"/>
                  <a:pt x="57" y="34"/>
                </a:cubicBezTo>
                <a:cubicBezTo>
                  <a:pt x="54" y="35"/>
                  <a:pt x="51" y="39"/>
                  <a:pt x="53" y="43"/>
                </a:cubicBezTo>
                <a:cubicBezTo>
                  <a:pt x="63" y="64"/>
                  <a:pt x="63" y="64"/>
                  <a:pt x="63" y="64"/>
                </a:cubicBezTo>
                <a:cubicBezTo>
                  <a:pt x="58" y="67"/>
                  <a:pt x="58" y="67"/>
                  <a:pt x="58" y="67"/>
                </a:cubicBezTo>
                <a:cubicBezTo>
                  <a:pt x="57" y="68"/>
                  <a:pt x="56" y="68"/>
                  <a:pt x="55" y="67"/>
                </a:cubicBezTo>
                <a:cubicBezTo>
                  <a:pt x="52" y="63"/>
                  <a:pt x="46" y="56"/>
                  <a:pt x="39" y="60"/>
                </a:cubicBezTo>
                <a:cubicBezTo>
                  <a:pt x="32" y="65"/>
                  <a:pt x="35" y="72"/>
                  <a:pt x="39" y="76"/>
                </a:cubicBezTo>
                <a:cubicBezTo>
                  <a:pt x="43" y="79"/>
                  <a:pt x="48" y="80"/>
                  <a:pt x="49" y="85"/>
                </a:cubicBezTo>
                <a:cubicBezTo>
                  <a:pt x="50" y="87"/>
                  <a:pt x="55" y="101"/>
                  <a:pt x="41" y="108"/>
                </a:cubicBezTo>
                <a:cubicBezTo>
                  <a:pt x="23" y="102"/>
                  <a:pt x="13" y="89"/>
                  <a:pt x="8" y="78"/>
                </a:cubicBezTo>
                <a:cubicBezTo>
                  <a:pt x="0" y="64"/>
                  <a:pt x="1" y="47"/>
                  <a:pt x="9" y="33"/>
                </a:cubicBezTo>
                <a:cubicBezTo>
                  <a:pt x="11" y="29"/>
                  <a:pt x="13" y="26"/>
                  <a:pt x="16" y="24"/>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79"/>
          <p:cNvSpPr>
            <a:spLocks/>
          </p:cNvSpPr>
          <p:nvPr/>
        </p:nvSpPr>
        <p:spPr bwMode="auto">
          <a:xfrm>
            <a:off x="5822378" y="3539758"/>
            <a:ext cx="21098" cy="20182"/>
          </a:xfrm>
          <a:custGeom>
            <a:avLst/>
            <a:gdLst>
              <a:gd name="T0" fmla="*/ 7 w 7"/>
              <a:gd name="T1" fmla="*/ 2 h 6"/>
              <a:gd name="T2" fmla="*/ 4 w 7"/>
              <a:gd name="T3" fmla="*/ 6 h 6"/>
              <a:gd name="T4" fmla="*/ 1 w 7"/>
              <a:gd name="T5" fmla="*/ 3 h 6"/>
              <a:gd name="T6" fmla="*/ 3 w 7"/>
              <a:gd name="T7" fmla="*/ 0 h 6"/>
              <a:gd name="T8" fmla="*/ 7 w 7"/>
              <a:gd name="T9" fmla="*/ 2 h 6"/>
            </a:gdLst>
            <a:ahLst/>
            <a:cxnLst>
              <a:cxn ang="0">
                <a:pos x="T0" y="T1"/>
              </a:cxn>
              <a:cxn ang="0">
                <a:pos x="T2" y="T3"/>
              </a:cxn>
              <a:cxn ang="0">
                <a:pos x="T4" y="T5"/>
              </a:cxn>
              <a:cxn ang="0">
                <a:pos x="T6" y="T7"/>
              </a:cxn>
              <a:cxn ang="0">
                <a:pos x="T8" y="T9"/>
              </a:cxn>
            </a:cxnLst>
            <a:rect l="0" t="0" r="r" b="b"/>
            <a:pathLst>
              <a:path w="7" h="6">
                <a:moveTo>
                  <a:pt x="7" y="2"/>
                </a:moveTo>
                <a:cubicBezTo>
                  <a:pt x="7" y="4"/>
                  <a:pt x="6" y="5"/>
                  <a:pt x="4" y="6"/>
                </a:cubicBezTo>
                <a:cubicBezTo>
                  <a:pt x="3" y="6"/>
                  <a:pt x="1" y="5"/>
                  <a:pt x="1" y="3"/>
                </a:cubicBezTo>
                <a:cubicBezTo>
                  <a:pt x="0" y="2"/>
                  <a:pt x="1" y="0"/>
                  <a:pt x="3" y="0"/>
                </a:cubicBezTo>
                <a:cubicBezTo>
                  <a:pt x="5" y="0"/>
                  <a:pt x="6" y="1"/>
                  <a:pt x="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80"/>
          <p:cNvSpPr>
            <a:spLocks/>
          </p:cNvSpPr>
          <p:nvPr/>
        </p:nvSpPr>
        <p:spPr bwMode="auto">
          <a:xfrm>
            <a:off x="5737988" y="3805490"/>
            <a:ext cx="137134" cy="501191"/>
          </a:xfrm>
          <a:custGeom>
            <a:avLst/>
            <a:gdLst>
              <a:gd name="T0" fmla="*/ 7 w 39"/>
              <a:gd name="T1" fmla="*/ 14 h 149"/>
              <a:gd name="T2" fmla="*/ 0 w 39"/>
              <a:gd name="T3" fmla="*/ 149 h 149"/>
              <a:gd name="T4" fmla="*/ 21 w 39"/>
              <a:gd name="T5" fmla="*/ 65 h 149"/>
              <a:gd name="T6" fmla="*/ 39 w 39"/>
              <a:gd name="T7" fmla="*/ 6 h 149"/>
              <a:gd name="T8" fmla="*/ 37 w 39"/>
              <a:gd name="T9" fmla="*/ 0 h 149"/>
              <a:gd name="T10" fmla="*/ 7 w 39"/>
              <a:gd name="T11" fmla="*/ 14 h 149"/>
            </a:gdLst>
            <a:ahLst/>
            <a:cxnLst>
              <a:cxn ang="0">
                <a:pos x="T0" y="T1"/>
              </a:cxn>
              <a:cxn ang="0">
                <a:pos x="T2" y="T3"/>
              </a:cxn>
              <a:cxn ang="0">
                <a:pos x="T4" y="T5"/>
              </a:cxn>
              <a:cxn ang="0">
                <a:pos x="T6" y="T7"/>
              </a:cxn>
              <a:cxn ang="0">
                <a:pos x="T8" y="T9"/>
              </a:cxn>
              <a:cxn ang="0">
                <a:pos x="T10" y="T11"/>
              </a:cxn>
            </a:cxnLst>
            <a:rect l="0" t="0" r="r" b="b"/>
            <a:pathLst>
              <a:path w="39" h="149">
                <a:moveTo>
                  <a:pt x="7" y="14"/>
                </a:moveTo>
                <a:lnTo>
                  <a:pt x="0" y="149"/>
                </a:lnTo>
                <a:lnTo>
                  <a:pt x="21" y="65"/>
                </a:lnTo>
                <a:lnTo>
                  <a:pt x="39" y="6"/>
                </a:lnTo>
                <a:lnTo>
                  <a:pt x="37" y="0"/>
                </a:lnTo>
                <a:lnTo>
                  <a:pt x="7" y="1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81"/>
          <p:cNvSpPr>
            <a:spLocks/>
          </p:cNvSpPr>
          <p:nvPr/>
        </p:nvSpPr>
        <p:spPr bwMode="auto">
          <a:xfrm>
            <a:off x="5657114" y="3788672"/>
            <a:ext cx="105488" cy="518010"/>
          </a:xfrm>
          <a:custGeom>
            <a:avLst/>
            <a:gdLst>
              <a:gd name="T0" fmla="*/ 30 w 30"/>
              <a:gd name="T1" fmla="*/ 19 h 154"/>
              <a:gd name="T2" fmla="*/ 23 w 30"/>
              <a:gd name="T3" fmla="*/ 154 h 154"/>
              <a:gd name="T4" fmla="*/ 8 w 30"/>
              <a:gd name="T5" fmla="*/ 71 h 154"/>
              <a:gd name="T6" fmla="*/ 0 w 30"/>
              <a:gd name="T7" fmla="*/ 6 h 154"/>
              <a:gd name="T8" fmla="*/ 3 w 30"/>
              <a:gd name="T9" fmla="*/ 0 h 154"/>
              <a:gd name="T10" fmla="*/ 30 w 30"/>
              <a:gd name="T11" fmla="*/ 19 h 154"/>
            </a:gdLst>
            <a:ahLst/>
            <a:cxnLst>
              <a:cxn ang="0">
                <a:pos x="T0" y="T1"/>
              </a:cxn>
              <a:cxn ang="0">
                <a:pos x="T2" y="T3"/>
              </a:cxn>
              <a:cxn ang="0">
                <a:pos x="T4" y="T5"/>
              </a:cxn>
              <a:cxn ang="0">
                <a:pos x="T6" y="T7"/>
              </a:cxn>
              <a:cxn ang="0">
                <a:pos x="T8" y="T9"/>
              </a:cxn>
              <a:cxn ang="0">
                <a:pos x="T10" y="T11"/>
              </a:cxn>
            </a:cxnLst>
            <a:rect l="0" t="0" r="r" b="b"/>
            <a:pathLst>
              <a:path w="30" h="154">
                <a:moveTo>
                  <a:pt x="30" y="19"/>
                </a:moveTo>
                <a:lnTo>
                  <a:pt x="23" y="154"/>
                </a:lnTo>
                <a:lnTo>
                  <a:pt x="8" y="71"/>
                </a:lnTo>
                <a:lnTo>
                  <a:pt x="0" y="6"/>
                </a:lnTo>
                <a:lnTo>
                  <a:pt x="3" y="0"/>
                </a:lnTo>
                <a:lnTo>
                  <a:pt x="3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82"/>
          <p:cNvSpPr>
            <a:spLocks/>
          </p:cNvSpPr>
          <p:nvPr/>
        </p:nvSpPr>
        <p:spPr bwMode="auto">
          <a:xfrm>
            <a:off x="5667663" y="3761762"/>
            <a:ext cx="94939" cy="127821"/>
          </a:xfrm>
          <a:custGeom>
            <a:avLst/>
            <a:gdLst>
              <a:gd name="T0" fmla="*/ 27 w 27"/>
              <a:gd name="T1" fmla="*/ 27 h 38"/>
              <a:gd name="T2" fmla="*/ 7 w 27"/>
              <a:gd name="T3" fmla="*/ 0 h 38"/>
              <a:gd name="T4" fmla="*/ 0 w 27"/>
              <a:gd name="T5" fmla="*/ 8 h 38"/>
              <a:gd name="T6" fmla="*/ 4 w 27"/>
              <a:gd name="T7" fmla="*/ 38 h 38"/>
              <a:gd name="T8" fmla="*/ 21 w 27"/>
              <a:gd name="T9" fmla="*/ 23 h 38"/>
              <a:gd name="T10" fmla="*/ 27 w 27"/>
              <a:gd name="T11" fmla="*/ 27 h 38"/>
            </a:gdLst>
            <a:ahLst/>
            <a:cxnLst>
              <a:cxn ang="0">
                <a:pos x="T0" y="T1"/>
              </a:cxn>
              <a:cxn ang="0">
                <a:pos x="T2" y="T3"/>
              </a:cxn>
              <a:cxn ang="0">
                <a:pos x="T4" y="T5"/>
              </a:cxn>
              <a:cxn ang="0">
                <a:pos x="T6" y="T7"/>
              </a:cxn>
              <a:cxn ang="0">
                <a:pos x="T8" y="T9"/>
              </a:cxn>
              <a:cxn ang="0">
                <a:pos x="T10" y="T11"/>
              </a:cxn>
            </a:cxnLst>
            <a:rect l="0" t="0" r="r" b="b"/>
            <a:pathLst>
              <a:path w="27" h="38">
                <a:moveTo>
                  <a:pt x="27" y="27"/>
                </a:moveTo>
                <a:lnTo>
                  <a:pt x="7" y="0"/>
                </a:lnTo>
                <a:lnTo>
                  <a:pt x="0" y="8"/>
                </a:lnTo>
                <a:lnTo>
                  <a:pt x="4" y="38"/>
                </a:lnTo>
                <a:lnTo>
                  <a:pt x="21" y="23"/>
                </a:lnTo>
                <a:lnTo>
                  <a:pt x="27"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83"/>
          <p:cNvSpPr>
            <a:spLocks/>
          </p:cNvSpPr>
          <p:nvPr/>
        </p:nvSpPr>
        <p:spPr bwMode="auto">
          <a:xfrm>
            <a:off x="5762602" y="3775217"/>
            <a:ext cx="109004" cy="127821"/>
          </a:xfrm>
          <a:custGeom>
            <a:avLst/>
            <a:gdLst>
              <a:gd name="T0" fmla="*/ 0 w 31"/>
              <a:gd name="T1" fmla="*/ 23 h 38"/>
              <a:gd name="T2" fmla="*/ 24 w 31"/>
              <a:gd name="T3" fmla="*/ 0 h 38"/>
              <a:gd name="T4" fmla="*/ 31 w 31"/>
              <a:gd name="T5" fmla="*/ 9 h 38"/>
              <a:gd name="T6" fmla="*/ 20 w 31"/>
              <a:gd name="T7" fmla="*/ 38 h 38"/>
              <a:gd name="T8" fmla="*/ 6 w 31"/>
              <a:gd name="T9" fmla="*/ 20 h 38"/>
              <a:gd name="T10" fmla="*/ 0 w 31"/>
              <a:gd name="T11" fmla="*/ 23 h 38"/>
            </a:gdLst>
            <a:ahLst/>
            <a:cxnLst>
              <a:cxn ang="0">
                <a:pos x="T0" y="T1"/>
              </a:cxn>
              <a:cxn ang="0">
                <a:pos x="T2" y="T3"/>
              </a:cxn>
              <a:cxn ang="0">
                <a:pos x="T4" y="T5"/>
              </a:cxn>
              <a:cxn ang="0">
                <a:pos x="T6" y="T7"/>
              </a:cxn>
              <a:cxn ang="0">
                <a:pos x="T8" y="T9"/>
              </a:cxn>
              <a:cxn ang="0">
                <a:pos x="T10" y="T11"/>
              </a:cxn>
            </a:cxnLst>
            <a:rect l="0" t="0" r="r" b="b"/>
            <a:pathLst>
              <a:path w="31" h="38">
                <a:moveTo>
                  <a:pt x="0" y="23"/>
                </a:moveTo>
                <a:lnTo>
                  <a:pt x="24" y="0"/>
                </a:lnTo>
                <a:lnTo>
                  <a:pt x="31" y="9"/>
                </a:lnTo>
                <a:lnTo>
                  <a:pt x="20" y="38"/>
                </a:lnTo>
                <a:lnTo>
                  <a:pt x="6" y="2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84"/>
          <p:cNvSpPr>
            <a:spLocks/>
          </p:cNvSpPr>
          <p:nvPr/>
        </p:nvSpPr>
        <p:spPr bwMode="auto">
          <a:xfrm>
            <a:off x="5734472" y="3839127"/>
            <a:ext cx="56260" cy="47092"/>
          </a:xfrm>
          <a:custGeom>
            <a:avLst/>
            <a:gdLst>
              <a:gd name="T0" fmla="*/ 2 w 16"/>
              <a:gd name="T1" fmla="*/ 0 h 14"/>
              <a:gd name="T2" fmla="*/ 0 w 16"/>
              <a:gd name="T3" fmla="*/ 2 h 14"/>
              <a:gd name="T4" fmla="*/ 4 w 16"/>
              <a:gd name="T5" fmla="*/ 14 h 14"/>
              <a:gd name="T6" fmla="*/ 10 w 16"/>
              <a:gd name="T7" fmla="*/ 14 h 14"/>
              <a:gd name="T8" fmla="*/ 16 w 16"/>
              <a:gd name="T9" fmla="*/ 4 h 14"/>
              <a:gd name="T10" fmla="*/ 14 w 16"/>
              <a:gd name="T11" fmla="*/ 2 h 14"/>
              <a:gd name="T12" fmla="*/ 2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2" y="0"/>
                </a:moveTo>
                <a:lnTo>
                  <a:pt x="0" y="2"/>
                </a:lnTo>
                <a:lnTo>
                  <a:pt x="4" y="14"/>
                </a:lnTo>
                <a:lnTo>
                  <a:pt x="10" y="14"/>
                </a:lnTo>
                <a:lnTo>
                  <a:pt x="16" y="4"/>
                </a:lnTo>
                <a:lnTo>
                  <a:pt x="14" y="2"/>
                </a:lnTo>
                <a:lnTo>
                  <a:pt x="2"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85"/>
          <p:cNvSpPr>
            <a:spLocks/>
          </p:cNvSpPr>
          <p:nvPr/>
        </p:nvSpPr>
        <p:spPr bwMode="auto">
          <a:xfrm>
            <a:off x="5720407" y="3886219"/>
            <a:ext cx="49228" cy="427190"/>
          </a:xfrm>
          <a:custGeom>
            <a:avLst/>
            <a:gdLst>
              <a:gd name="T0" fmla="*/ 8 w 14"/>
              <a:gd name="T1" fmla="*/ 0 h 127"/>
              <a:gd name="T2" fmla="*/ 0 w 14"/>
              <a:gd name="T3" fmla="*/ 106 h 127"/>
              <a:gd name="T4" fmla="*/ 5 w 14"/>
              <a:gd name="T5" fmla="*/ 127 h 127"/>
              <a:gd name="T6" fmla="*/ 12 w 14"/>
              <a:gd name="T7" fmla="*/ 115 h 127"/>
              <a:gd name="T8" fmla="*/ 14 w 14"/>
              <a:gd name="T9" fmla="*/ 0 h 127"/>
              <a:gd name="T10" fmla="*/ 8 w 14"/>
              <a:gd name="T11" fmla="*/ 0 h 127"/>
            </a:gdLst>
            <a:ahLst/>
            <a:cxnLst>
              <a:cxn ang="0">
                <a:pos x="T0" y="T1"/>
              </a:cxn>
              <a:cxn ang="0">
                <a:pos x="T2" y="T3"/>
              </a:cxn>
              <a:cxn ang="0">
                <a:pos x="T4" y="T5"/>
              </a:cxn>
              <a:cxn ang="0">
                <a:pos x="T6" y="T7"/>
              </a:cxn>
              <a:cxn ang="0">
                <a:pos x="T8" y="T9"/>
              </a:cxn>
              <a:cxn ang="0">
                <a:pos x="T10" y="T11"/>
              </a:cxn>
            </a:cxnLst>
            <a:rect l="0" t="0" r="r" b="b"/>
            <a:pathLst>
              <a:path w="14" h="127">
                <a:moveTo>
                  <a:pt x="8" y="0"/>
                </a:moveTo>
                <a:lnTo>
                  <a:pt x="0" y="106"/>
                </a:lnTo>
                <a:lnTo>
                  <a:pt x="5" y="127"/>
                </a:lnTo>
                <a:lnTo>
                  <a:pt x="12" y="115"/>
                </a:lnTo>
                <a:lnTo>
                  <a:pt x="14" y="0"/>
                </a:lnTo>
                <a:lnTo>
                  <a:pt x="8"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86"/>
          <p:cNvSpPr>
            <a:spLocks/>
          </p:cNvSpPr>
          <p:nvPr/>
        </p:nvSpPr>
        <p:spPr bwMode="auto">
          <a:xfrm>
            <a:off x="5734472" y="3805490"/>
            <a:ext cx="189878" cy="531465"/>
          </a:xfrm>
          <a:custGeom>
            <a:avLst/>
            <a:gdLst>
              <a:gd name="T0" fmla="*/ 58 w 58"/>
              <a:gd name="T1" fmla="*/ 15 h 171"/>
              <a:gd name="T2" fmla="*/ 50 w 58"/>
              <a:gd name="T3" fmla="*/ 24 h 171"/>
              <a:gd name="T4" fmla="*/ 55 w 58"/>
              <a:gd name="T5" fmla="*/ 27 h 171"/>
              <a:gd name="T6" fmla="*/ 0 w 58"/>
              <a:gd name="T7" fmla="*/ 171 h 171"/>
              <a:gd name="T8" fmla="*/ 2 w 58"/>
              <a:gd name="T9" fmla="*/ 157 h 171"/>
              <a:gd name="T10" fmla="*/ 40 w 58"/>
              <a:gd name="T11" fmla="*/ 0 h 171"/>
              <a:gd name="T12" fmla="*/ 58 w 58"/>
              <a:gd name="T13" fmla="*/ 15 h 171"/>
            </a:gdLst>
            <a:ahLst/>
            <a:cxnLst>
              <a:cxn ang="0">
                <a:pos x="T0" y="T1"/>
              </a:cxn>
              <a:cxn ang="0">
                <a:pos x="T2" y="T3"/>
              </a:cxn>
              <a:cxn ang="0">
                <a:pos x="T4" y="T5"/>
              </a:cxn>
              <a:cxn ang="0">
                <a:pos x="T6" y="T7"/>
              </a:cxn>
              <a:cxn ang="0">
                <a:pos x="T8" y="T9"/>
              </a:cxn>
              <a:cxn ang="0">
                <a:pos x="T10" y="T11"/>
              </a:cxn>
              <a:cxn ang="0">
                <a:pos x="T12" y="T13"/>
              </a:cxn>
            </a:cxnLst>
            <a:rect l="0" t="0" r="r" b="b"/>
            <a:pathLst>
              <a:path w="58" h="171">
                <a:moveTo>
                  <a:pt x="58" y="15"/>
                </a:moveTo>
                <a:cubicBezTo>
                  <a:pt x="50" y="24"/>
                  <a:pt x="50" y="24"/>
                  <a:pt x="50" y="24"/>
                </a:cubicBezTo>
                <a:cubicBezTo>
                  <a:pt x="55" y="27"/>
                  <a:pt x="55" y="27"/>
                  <a:pt x="55" y="27"/>
                </a:cubicBezTo>
                <a:cubicBezTo>
                  <a:pt x="38" y="69"/>
                  <a:pt x="0" y="171"/>
                  <a:pt x="0" y="171"/>
                </a:cubicBezTo>
                <a:cubicBezTo>
                  <a:pt x="2" y="157"/>
                  <a:pt x="2" y="157"/>
                  <a:pt x="2" y="157"/>
                </a:cubicBezTo>
                <a:cubicBezTo>
                  <a:pt x="13" y="120"/>
                  <a:pt x="40" y="0"/>
                  <a:pt x="40" y="0"/>
                </a:cubicBezTo>
                <a:lnTo>
                  <a:pt x="58" y="15"/>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87"/>
          <p:cNvSpPr>
            <a:spLocks/>
          </p:cNvSpPr>
          <p:nvPr/>
        </p:nvSpPr>
        <p:spPr bwMode="auto">
          <a:xfrm>
            <a:off x="5600854" y="3785308"/>
            <a:ext cx="140651" cy="551647"/>
          </a:xfrm>
          <a:custGeom>
            <a:avLst/>
            <a:gdLst>
              <a:gd name="T0" fmla="*/ 0 w 43"/>
              <a:gd name="T1" fmla="*/ 13 h 177"/>
              <a:gd name="T2" fmla="*/ 7 w 43"/>
              <a:gd name="T3" fmla="*/ 22 h 177"/>
              <a:gd name="T4" fmla="*/ 1 w 43"/>
              <a:gd name="T5" fmla="*/ 25 h 177"/>
              <a:gd name="T6" fmla="*/ 41 w 43"/>
              <a:gd name="T7" fmla="*/ 177 h 177"/>
              <a:gd name="T8" fmla="*/ 43 w 43"/>
              <a:gd name="T9" fmla="*/ 163 h 177"/>
              <a:gd name="T10" fmla="*/ 20 w 43"/>
              <a:gd name="T11" fmla="*/ 0 h 177"/>
              <a:gd name="T12" fmla="*/ 0 w 43"/>
              <a:gd name="T13" fmla="*/ 13 h 177"/>
            </a:gdLst>
            <a:ahLst/>
            <a:cxnLst>
              <a:cxn ang="0">
                <a:pos x="T0" y="T1"/>
              </a:cxn>
              <a:cxn ang="0">
                <a:pos x="T2" y="T3"/>
              </a:cxn>
              <a:cxn ang="0">
                <a:pos x="T4" y="T5"/>
              </a:cxn>
              <a:cxn ang="0">
                <a:pos x="T6" y="T7"/>
              </a:cxn>
              <a:cxn ang="0">
                <a:pos x="T8" y="T9"/>
              </a:cxn>
              <a:cxn ang="0">
                <a:pos x="T10" y="T11"/>
              </a:cxn>
              <a:cxn ang="0">
                <a:pos x="T12" y="T13"/>
              </a:cxn>
            </a:cxnLst>
            <a:rect l="0" t="0" r="r" b="b"/>
            <a:pathLst>
              <a:path w="43" h="177">
                <a:moveTo>
                  <a:pt x="0" y="13"/>
                </a:moveTo>
                <a:cubicBezTo>
                  <a:pt x="7" y="22"/>
                  <a:pt x="7" y="22"/>
                  <a:pt x="7" y="22"/>
                </a:cubicBezTo>
                <a:cubicBezTo>
                  <a:pt x="1" y="25"/>
                  <a:pt x="1" y="25"/>
                  <a:pt x="1" y="25"/>
                </a:cubicBezTo>
                <a:cubicBezTo>
                  <a:pt x="11" y="69"/>
                  <a:pt x="41" y="177"/>
                  <a:pt x="41" y="177"/>
                </a:cubicBezTo>
                <a:cubicBezTo>
                  <a:pt x="43" y="163"/>
                  <a:pt x="43" y="163"/>
                  <a:pt x="43" y="163"/>
                </a:cubicBezTo>
                <a:cubicBezTo>
                  <a:pt x="38" y="125"/>
                  <a:pt x="20" y="0"/>
                  <a:pt x="20" y="0"/>
                </a:cubicBezTo>
                <a:lnTo>
                  <a:pt x="0" y="13"/>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88"/>
          <p:cNvSpPr>
            <a:spLocks/>
          </p:cNvSpPr>
          <p:nvPr/>
        </p:nvSpPr>
        <p:spPr bwMode="auto">
          <a:xfrm>
            <a:off x="5481301" y="4511867"/>
            <a:ext cx="446566" cy="154730"/>
          </a:xfrm>
          <a:custGeom>
            <a:avLst/>
            <a:gdLst>
              <a:gd name="T0" fmla="*/ 0 w 127"/>
              <a:gd name="T1" fmla="*/ 29 h 46"/>
              <a:gd name="T2" fmla="*/ 60 w 127"/>
              <a:gd name="T3" fmla="*/ 35 h 46"/>
              <a:gd name="T4" fmla="*/ 68 w 127"/>
              <a:gd name="T5" fmla="*/ 0 h 46"/>
              <a:gd name="T6" fmla="*/ 66 w 127"/>
              <a:gd name="T7" fmla="*/ 35 h 46"/>
              <a:gd name="T8" fmla="*/ 127 w 127"/>
              <a:gd name="T9" fmla="*/ 40 h 46"/>
              <a:gd name="T10" fmla="*/ 127 w 127"/>
              <a:gd name="T11" fmla="*/ 45 h 46"/>
              <a:gd name="T12" fmla="*/ 66 w 127"/>
              <a:gd name="T13" fmla="*/ 43 h 46"/>
              <a:gd name="T14" fmla="*/ 62 w 127"/>
              <a:gd name="T15" fmla="*/ 35 h 46"/>
              <a:gd name="T16" fmla="*/ 58 w 127"/>
              <a:gd name="T17" fmla="*/ 43 h 46"/>
              <a:gd name="T18" fmla="*/ 0 w 127"/>
              <a:gd name="T19" fmla="*/ 46 h 46"/>
              <a:gd name="T20" fmla="*/ 0 w 127"/>
              <a:gd name="T2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46">
                <a:moveTo>
                  <a:pt x="0" y="29"/>
                </a:moveTo>
                <a:lnTo>
                  <a:pt x="60" y="35"/>
                </a:lnTo>
                <a:lnTo>
                  <a:pt x="68" y="0"/>
                </a:lnTo>
                <a:lnTo>
                  <a:pt x="66" y="35"/>
                </a:lnTo>
                <a:lnTo>
                  <a:pt x="127" y="40"/>
                </a:lnTo>
                <a:lnTo>
                  <a:pt x="127" y="45"/>
                </a:lnTo>
                <a:lnTo>
                  <a:pt x="66" y="43"/>
                </a:lnTo>
                <a:lnTo>
                  <a:pt x="62" y="35"/>
                </a:lnTo>
                <a:lnTo>
                  <a:pt x="58" y="43"/>
                </a:lnTo>
                <a:lnTo>
                  <a:pt x="0" y="46"/>
                </a:lnTo>
                <a:lnTo>
                  <a:pt x="0" y="2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89"/>
          <p:cNvSpPr>
            <a:spLocks/>
          </p:cNvSpPr>
          <p:nvPr/>
        </p:nvSpPr>
        <p:spPr bwMode="auto">
          <a:xfrm>
            <a:off x="5730956" y="4320136"/>
            <a:ext cx="17581" cy="20182"/>
          </a:xfrm>
          <a:custGeom>
            <a:avLst/>
            <a:gdLst>
              <a:gd name="T0" fmla="*/ 6 w 6"/>
              <a:gd name="T1" fmla="*/ 4 h 7"/>
              <a:gd name="T2" fmla="*/ 3 w 6"/>
              <a:gd name="T3" fmla="*/ 7 h 7"/>
              <a:gd name="T4" fmla="*/ 0 w 6"/>
              <a:gd name="T5" fmla="*/ 3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5"/>
                  <a:pt x="0" y="3"/>
                </a:cubicBezTo>
                <a:cubicBezTo>
                  <a:pt x="0" y="2"/>
                  <a:pt x="2" y="0"/>
                  <a:pt x="3" y="1"/>
                </a:cubicBezTo>
                <a:cubicBezTo>
                  <a:pt x="5" y="1"/>
                  <a:pt x="6" y="2"/>
                  <a:pt x="6" y="4"/>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90"/>
          <p:cNvSpPr>
            <a:spLocks/>
          </p:cNvSpPr>
          <p:nvPr/>
        </p:nvSpPr>
        <p:spPr bwMode="auto">
          <a:xfrm>
            <a:off x="5716891" y="4454684"/>
            <a:ext cx="21098" cy="16819"/>
          </a:xfrm>
          <a:custGeom>
            <a:avLst/>
            <a:gdLst>
              <a:gd name="T0" fmla="*/ 7 w 7"/>
              <a:gd name="T1" fmla="*/ 3 h 6"/>
              <a:gd name="T2" fmla="*/ 3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5" y="6"/>
                  <a:pt x="3" y="6"/>
                </a:cubicBezTo>
                <a:cubicBezTo>
                  <a:pt x="2" y="6"/>
                  <a:pt x="0" y="4"/>
                  <a:pt x="0" y="3"/>
                </a:cubicBezTo>
                <a:cubicBezTo>
                  <a:pt x="1" y="1"/>
                  <a:pt x="2" y="0"/>
                  <a:pt x="4" y="0"/>
                </a:cubicBezTo>
                <a:cubicBezTo>
                  <a:pt x="6" y="0"/>
                  <a:pt x="7" y="2"/>
                  <a:pt x="7" y="3"/>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91"/>
          <p:cNvSpPr>
            <a:spLocks/>
          </p:cNvSpPr>
          <p:nvPr/>
        </p:nvSpPr>
        <p:spPr bwMode="auto">
          <a:xfrm>
            <a:off x="5829411" y="3637305"/>
            <a:ext cx="77358" cy="37001"/>
          </a:xfrm>
          <a:custGeom>
            <a:avLst/>
            <a:gdLst>
              <a:gd name="T0" fmla="*/ 19 w 23"/>
              <a:gd name="T1" fmla="*/ 0 h 12"/>
              <a:gd name="T2" fmla="*/ 0 w 23"/>
              <a:gd name="T3" fmla="*/ 8 h 12"/>
              <a:gd name="T4" fmla="*/ 23 w 23"/>
              <a:gd name="T5" fmla="*/ 8 h 12"/>
              <a:gd name="T6" fmla="*/ 19 w 23"/>
              <a:gd name="T7" fmla="*/ 0 h 12"/>
            </a:gdLst>
            <a:ahLst/>
            <a:cxnLst>
              <a:cxn ang="0">
                <a:pos x="T0" y="T1"/>
              </a:cxn>
              <a:cxn ang="0">
                <a:pos x="T2" y="T3"/>
              </a:cxn>
              <a:cxn ang="0">
                <a:pos x="T4" y="T5"/>
              </a:cxn>
              <a:cxn ang="0">
                <a:pos x="T6" y="T7"/>
              </a:cxn>
            </a:cxnLst>
            <a:rect l="0" t="0" r="r" b="b"/>
            <a:pathLst>
              <a:path w="23" h="12">
                <a:moveTo>
                  <a:pt x="19" y="0"/>
                </a:moveTo>
                <a:cubicBezTo>
                  <a:pt x="0" y="8"/>
                  <a:pt x="0" y="8"/>
                  <a:pt x="0" y="8"/>
                </a:cubicBezTo>
                <a:cubicBezTo>
                  <a:pt x="0" y="8"/>
                  <a:pt x="10" y="12"/>
                  <a:pt x="23" y="8"/>
                </a:cubicBezTo>
                <a:lnTo>
                  <a:pt x="19" y="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92"/>
          <p:cNvSpPr>
            <a:spLocks/>
          </p:cNvSpPr>
          <p:nvPr/>
        </p:nvSpPr>
        <p:spPr bwMode="auto">
          <a:xfrm>
            <a:off x="5829411" y="3637305"/>
            <a:ext cx="73842" cy="33637"/>
          </a:xfrm>
          <a:custGeom>
            <a:avLst/>
            <a:gdLst>
              <a:gd name="T0" fmla="*/ 19 w 22"/>
              <a:gd name="T1" fmla="*/ 0 h 11"/>
              <a:gd name="T2" fmla="*/ 0 w 22"/>
              <a:gd name="T3" fmla="*/ 8 h 11"/>
              <a:gd name="T4" fmla="*/ 22 w 22"/>
              <a:gd name="T5" fmla="*/ 6 h 11"/>
              <a:gd name="T6" fmla="*/ 19 w 22"/>
              <a:gd name="T7" fmla="*/ 0 h 11"/>
            </a:gdLst>
            <a:ahLst/>
            <a:cxnLst>
              <a:cxn ang="0">
                <a:pos x="T0" y="T1"/>
              </a:cxn>
              <a:cxn ang="0">
                <a:pos x="T2" y="T3"/>
              </a:cxn>
              <a:cxn ang="0">
                <a:pos x="T4" y="T5"/>
              </a:cxn>
              <a:cxn ang="0">
                <a:pos x="T6" y="T7"/>
              </a:cxn>
            </a:cxnLst>
            <a:rect l="0" t="0" r="r" b="b"/>
            <a:pathLst>
              <a:path w="22" h="11">
                <a:moveTo>
                  <a:pt x="19" y="0"/>
                </a:moveTo>
                <a:cubicBezTo>
                  <a:pt x="0" y="8"/>
                  <a:pt x="0" y="8"/>
                  <a:pt x="0" y="8"/>
                </a:cubicBezTo>
                <a:cubicBezTo>
                  <a:pt x="0" y="8"/>
                  <a:pt x="10" y="11"/>
                  <a:pt x="22" y="6"/>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93"/>
          <p:cNvSpPr>
            <a:spLocks/>
          </p:cNvSpPr>
          <p:nvPr/>
        </p:nvSpPr>
        <p:spPr bwMode="auto">
          <a:xfrm>
            <a:off x="5632500" y="3731489"/>
            <a:ext cx="372724" cy="269096"/>
          </a:xfrm>
          <a:custGeom>
            <a:avLst/>
            <a:gdLst>
              <a:gd name="T0" fmla="*/ 106 w 106"/>
              <a:gd name="T1" fmla="*/ 43 h 80"/>
              <a:gd name="T2" fmla="*/ 92 w 106"/>
              <a:gd name="T3" fmla="*/ 0 h 80"/>
              <a:gd name="T4" fmla="*/ 0 w 106"/>
              <a:gd name="T5" fmla="*/ 19 h 80"/>
              <a:gd name="T6" fmla="*/ 14 w 106"/>
              <a:gd name="T7" fmla="*/ 80 h 80"/>
              <a:gd name="T8" fmla="*/ 106 w 106"/>
              <a:gd name="T9" fmla="*/ 43 h 80"/>
            </a:gdLst>
            <a:ahLst/>
            <a:cxnLst>
              <a:cxn ang="0">
                <a:pos x="T0" y="T1"/>
              </a:cxn>
              <a:cxn ang="0">
                <a:pos x="T2" y="T3"/>
              </a:cxn>
              <a:cxn ang="0">
                <a:pos x="T4" y="T5"/>
              </a:cxn>
              <a:cxn ang="0">
                <a:pos x="T6" y="T7"/>
              </a:cxn>
              <a:cxn ang="0">
                <a:pos x="T8" y="T9"/>
              </a:cxn>
            </a:cxnLst>
            <a:rect l="0" t="0" r="r" b="b"/>
            <a:pathLst>
              <a:path w="106" h="80">
                <a:moveTo>
                  <a:pt x="106" y="43"/>
                </a:moveTo>
                <a:lnTo>
                  <a:pt x="92" y="0"/>
                </a:lnTo>
                <a:lnTo>
                  <a:pt x="0" y="19"/>
                </a:lnTo>
                <a:lnTo>
                  <a:pt x="14" y="80"/>
                </a:lnTo>
                <a:lnTo>
                  <a:pt x="106" y="4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94"/>
          <p:cNvSpPr>
            <a:spLocks/>
          </p:cNvSpPr>
          <p:nvPr/>
        </p:nvSpPr>
        <p:spPr bwMode="auto">
          <a:xfrm>
            <a:off x="5523496" y="3781944"/>
            <a:ext cx="253171" cy="238823"/>
          </a:xfrm>
          <a:custGeom>
            <a:avLst/>
            <a:gdLst>
              <a:gd name="T0" fmla="*/ 49 w 77"/>
              <a:gd name="T1" fmla="*/ 70 h 76"/>
              <a:gd name="T2" fmla="*/ 6 w 77"/>
              <a:gd name="T3" fmla="*/ 48 h 76"/>
              <a:gd name="T4" fmla="*/ 28 w 77"/>
              <a:gd name="T5" fmla="*/ 5 h 76"/>
              <a:gd name="T6" fmla="*/ 71 w 77"/>
              <a:gd name="T7" fmla="*/ 28 h 76"/>
              <a:gd name="T8" fmla="*/ 49 w 77"/>
              <a:gd name="T9" fmla="*/ 70 h 76"/>
            </a:gdLst>
            <a:ahLst/>
            <a:cxnLst>
              <a:cxn ang="0">
                <a:pos x="T0" y="T1"/>
              </a:cxn>
              <a:cxn ang="0">
                <a:pos x="T2" y="T3"/>
              </a:cxn>
              <a:cxn ang="0">
                <a:pos x="T4" y="T5"/>
              </a:cxn>
              <a:cxn ang="0">
                <a:pos x="T6" y="T7"/>
              </a:cxn>
              <a:cxn ang="0">
                <a:pos x="T8" y="T9"/>
              </a:cxn>
            </a:cxnLst>
            <a:rect l="0" t="0" r="r" b="b"/>
            <a:pathLst>
              <a:path w="77" h="76">
                <a:moveTo>
                  <a:pt x="49" y="70"/>
                </a:moveTo>
                <a:cubicBezTo>
                  <a:pt x="31" y="76"/>
                  <a:pt x="12" y="66"/>
                  <a:pt x="6" y="48"/>
                </a:cubicBezTo>
                <a:cubicBezTo>
                  <a:pt x="0" y="30"/>
                  <a:pt x="10" y="11"/>
                  <a:pt x="28" y="5"/>
                </a:cubicBezTo>
                <a:cubicBezTo>
                  <a:pt x="46" y="0"/>
                  <a:pt x="65" y="10"/>
                  <a:pt x="71" y="28"/>
                </a:cubicBezTo>
                <a:cubicBezTo>
                  <a:pt x="77" y="46"/>
                  <a:pt x="67" y="65"/>
                  <a:pt x="49" y="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95"/>
          <p:cNvSpPr>
            <a:spLocks/>
          </p:cNvSpPr>
          <p:nvPr/>
        </p:nvSpPr>
        <p:spPr bwMode="auto">
          <a:xfrm>
            <a:off x="6068517" y="3280753"/>
            <a:ext cx="239106" cy="312824"/>
          </a:xfrm>
          <a:custGeom>
            <a:avLst/>
            <a:gdLst>
              <a:gd name="T0" fmla="*/ 51 w 73"/>
              <a:gd name="T1" fmla="*/ 74 h 100"/>
              <a:gd name="T2" fmla="*/ 71 w 73"/>
              <a:gd name="T3" fmla="*/ 33 h 100"/>
              <a:gd name="T4" fmla="*/ 66 w 73"/>
              <a:gd name="T5" fmla="*/ 22 h 100"/>
              <a:gd name="T6" fmla="*/ 61 w 73"/>
              <a:gd name="T7" fmla="*/ 9 h 100"/>
              <a:gd name="T8" fmla="*/ 56 w 73"/>
              <a:gd name="T9" fmla="*/ 0 h 100"/>
              <a:gd name="T10" fmla="*/ 52 w 73"/>
              <a:gd name="T11" fmla="*/ 9 h 100"/>
              <a:gd name="T12" fmla="*/ 43 w 73"/>
              <a:gd name="T13" fmla="*/ 15 h 100"/>
              <a:gd name="T14" fmla="*/ 38 w 73"/>
              <a:gd name="T15" fmla="*/ 26 h 100"/>
              <a:gd name="T16" fmla="*/ 29 w 73"/>
              <a:gd name="T17" fmla="*/ 17 h 100"/>
              <a:gd name="T18" fmla="*/ 26 w 73"/>
              <a:gd name="T19" fmla="*/ 48 h 100"/>
              <a:gd name="T20" fmla="*/ 26 w 73"/>
              <a:gd name="T21" fmla="*/ 54 h 100"/>
              <a:gd name="T22" fmla="*/ 0 w 73"/>
              <a:gd name="T23" fmla="*/ 94 h 100"/>
              <a:gd name="T24" fmla="*/ 35 w 73"/>
              <a:gd name="T25" fmla="*/ 100 h 100"/>
              <a:gd name="T26" fmla="*/ 51 w 73"/>
              <a:gd name="T27"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100">
                <a:moveTo>
                  <a:pt x="51" y="74"/>
                </a:moveTo>
                <a:cubicBezTo>
                  <a:pt x="65" y="59"/>
                  <a:pt x="67" y="51"/>
                  <a:pt x="71" y="33"/>
                </a:cubicBezTo>
                <a:cubicBezTo>
                  <a:pt x="73" y="22"/>
                  <a:pt x="70" y="18"/>
                  <a:pt x="66" y="22"/>
                </a:cubicBezTo>
                <a:cubicBezTo>
                  <a:pt x="71" y="12"/>
                  <a:pt x="64" y="3"/>
                  <a:pt x="61" y="9"/>
                </a:cubicBezTo>
                <a:cubicBezTo>
                  <a:pt x="61" y="7"/>
                  <a:pt x="60" y="1"/>
                  <a:pt x="56" y="0"/>
                </a:cubicBezTo>
                <a:cubicBezTo>
                  <a:pt x="53" y="0"/>
                  <a:pt x="52" y="6"/>
                  <a:pt x="52" y="9"/>
                </a:cubicBezTo>
                <a:cubicBezTo>
                  <a:pt x="49" y="6"/>
                  <a:pt x="44" y="6"/>
                  <a:pt x="43" y="15"/>
                </a:cubicBezTo>
                <a:cubicBezTo>
                  <a:pt x="42" y="22"/>
                  <a:pt x="38" y="26"/>
                  <a:pt x="38" y="26"/>
                </a:cubicBezTo>
                <a:cubicBezTo>
                  <a:pt x="37" y="18"/>
                  <a:pt x="33" y="15"/>
                  <a:pt x="29" y="17"/>
                </a:cubicBezTo>
                <a:cubicBezTo>
                  <a:pt x="29" y="25"/>
                  <a:pt x="26" y="37"/>
                  <a:pt x="26" y="48"/>
                </a:cubicBezTo>
                <a:cubicBezTo>
                  <a:pt x="26" y="50"/>
                  <a:pt x="26" y="52"/>
                  <a:pt x="26" y="54"/>
                </a:cubicBezTo>
                <a:cubicBezTo>
                  <a:pt x="0" y="94"/>
                  <a:pt x="0" y="94"/>
                  <a:pt x="0" y="94"/>
                </a:cubicBezTo>
                <a:cubicBezTo>
                  <a:pt x="35" y="100"/>
                  <a:pt x="35" y="100"/>
                  <a:pt x="35" y="100"/>
                </a:cubicBezTo>
                <a:lnTo>
                  <a:pt x="51" y="7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96"/>
          <p:cNvSpPr>
            <a:spLocks/>
          </p:cNvSpPr>
          <p:nvPr/>
        </p:nvSpPr>
        <p:spPr bwMode="auto">
          <a:xfrm>
            <a:off x="5889188" y="3707943"/>
            <a:ext cx="186362" cy="178276"/>
          </a:xfrm>
          <a:custGeom>
            <a:avLst/>
            <a:gdLst>
              <a:gd name="T0" fmla="*/ 8 w 57"/>
              <a:gd name="T1" fmla="*/ 15 h 57"/>
              <a:gd name="T2" fmla="*/ 42 w 57"/>
              <a:gd name="T3" fmla="*/ 8 h 57"/>
              <a:gd name="T4" fmla="*/ 49 w 57"/>
              <a:gd name="T5" fmla="*/ 42 h 57"/>
              <a:gd name="T6" fmla="*/ 15 w 57"/>
              <a:gd name="T7" fmla="*/ 49 h 57"/>
              <a:gd name="T8" fmla="*/ 8 w 57"/>
              <a:gd name="T9" fmla="*/ 15 h 57"/>
            </a:gdLst>
            <a:ahLst/>
            <a:cxnLst>
              <a:cxn ang="0">
                <a:pos x="T0" y="T1"/>
              </a:cxn>
              <a:cxn ang="0">
                <a:pos x="T2" y="T3"/>
              </a:cxn>
              <a:cxn ang="0">
                <a:pos x="T4" y="T5"/>
              </a:cxn>
              <a:cxn ang="0">
                <a:pos x="T6" y="T7"/>
              </a:cxn>
              <a:cxn ang="0">
                <a:pos x="T8" y="T9"/>
              </a:cxn>
            </a:cxnLst>
            <a:rect l="0" t="0" r="r" b="b"/>
            <a:pathLst>
              <a:path w="57" h="57">
                <a:moveTo>
                  <a:pt x="8" y="15"/>
                </a:moveTo>
                <a:cubicBezTo>
                  <a:pt x="15" y="4"/>
                  <a:pt x="31" y="0"/>
                  <a:pt x="42" y="8"/>
                </a:cubicBezTo>
                <a:cubicBezTo>
                  <a:pt x="53" y="15"/>
                  <a:pt x="57" y="31"/>
                  <a:pt x="49" y="42"/>
                </a:cubicBezTo>
                <a:cubicBezTo>
                  <a:pt x="42" y="53"/>
                  <a:pt x="26" y="57"/>
                  <a:pt x="15" y="49"/>
                </a:cubicBezTo>
                <a:cubicBezTo>
                  <a:pt x="3" y="42"/>
                  <a:pt x="0" y="26"/>
                  <a:pt x="8"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97"/>
          <p:cNvSpPr>
            <a:spLocks/>
          </p:cNvSpPr>
          <p:nvPr/>
        </p:nvSpPr>
        <p:spPr bwMode="auto">
          <a:xfrm>
            <a:off x="5917318" y="3519576"/>
            <a:ext cx="291850" cy="319552"/>
          </a:xfrm>
          <a:custGeom>
            <a:avLst/>
            <a:gdLst>
              <a:gd name="T0" fmla="*/ 83 w 83"/>
              <a:gd name="T1" fmla="*/ 21 h 95"/>
              <a:gd name="T2" fmla="*/ 50 w 83"/>
              <a:gd name="T3" fmla="*/ 0 h 95"/>
              <a:gd name="T4" fmla="*/ 0 w 83"/>
              <a:gd name="T5" fmla="*/ 70 h 95"/>
              <a:gd name="T6" fmla="*/ 38 w 83"/>
              <a:gd name="T7" fmla="*/ 95 h 95"/>
              <a:gd name="T8" fmla="*/ 83 w 83"/>
              <a:gd name="T9" fmla="*/ 21 h 95"/>
            </a:gdLst>
            <a:ahLst/>
            <a:cxnLst>
              <a:cxn ang="0">
                <a:pos x="T0" y="T1"/>
              </a:cxn>
              <a:cxn ang="0">
                <a:pos x="T2" y="T3"/>
              </a:cxn>
              <a:cxn ang="0">
                <a:pos x="T4" y="T5"/>
              </a:cxn>
              <a:cxn ang="0">
                <a:pos x="T6" y="T7"/>
              </a:cxn>
              <a:cxn ang="0">
                <a:pos x="T8" y="T9"/>
              </a:cxn>
            </a:cxnLst>
            <a:rect l="0" t="0" r="r" b="b"/>
            <a:pathLst>
              <a:path w="83" h="95">
                <a:moveTo>
                  <a:pt x="83" y="21"/>
                </a:moveTo>
                <a:lnTo>
                  <a:pt x="50" y="0"/>
                </a:lnTo>
                <a:lnTo>
                  <a:pt x="0" y="70"/>
                </a:lnTo>
                <a:lnTo>
                  <a:pt x="38" y="95"/>
                </a:lnTo>
                <a:lnTo>
                  <a:pt x="83" y="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98"/>
          <p:cNvSpPr>
            <a:spLocks/>
          </p:cNvSpPr>
          <p:nvPr/>
        </p:nvSpPr>
        <p:spPr bwMode="auto">
          <a:xfrm>
            <a:off x="6096647" y="3489302"/>
            <a:ext cx="130102" cy="100911"/>
          </a:xfrm>
          <a:custGeom>
            <a:avLst/>
            <a:gdLst>
              <a:gd name="T0" fmla="*/ 37 w 37"/>
              <a:gd name="T1" fmla="*/ 21 h 30"/>
              <a:gd name="T2" fmla="*/ 6 w 37"/>
              <a:gd name="T3" fmla="*/ 0 h 30"/>
              <a:gd name="T4" fmla="*/ 0 w 37"/>
              <a:gd name="T5" fmla="*/ 9 h 30"/>
              <a:gd name="T6" fmla="*/ 31 w 37"/>
              <a:gd name="T7" fmla="*/ 30 h 30"/>
              <a:gd name="T8" fmla="*/ 37 w 37"/>
              <a:gd name="T9" fmla="*/ 21 h 30"/>
            </a:gdLst>
            <a:ahLst/>
            <a:cxnLst>
              <a:cxn ang="0">
                <a:pos x="T0" y="T1"/>
              </a:cxn>
              <a:cxn ang="0">
                <a:pos x="T2" y="T3"/>
              </a:cxn>
              <a:cxn ang="0">
                <a:pos x="T4" y="T5"/>
              </a:cxn>
              <a:cxn ang="0">
                <a:pos x="T6" y="T7"/>
              </a:cxn>
              <a:cxn ang="0">
                <a:pos x="T8" y="T9"/>
              </a:cxn>
            </a:cxnLst>
            <a:rect l="0" t="0" r="r" b="b"/>
            <a:pathLst>
              <a:path w="37" h="30">
                <a:moveTo>
                  <a:pt x="37" y="21"/>
                </a:moveTo>
                <a:lnTo>
                  <a:pt x="6" y="0"/>
                </a:lnTo>
                <a:lnTo>
                  <a:pt x="0" y="9"/>
                </a:lnTo>
                <a:lnTo>
                  <a:pt x="31" y="30"/>
                </a:lnTo>
                <a:lnTo>
                  <a:pt x="37" y="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a:t>Operationalization made easy</a:t>
            </a:r>
          </a:p>
        </p:txBody>
      </p:sp>
      <p:sp>
        <p:nvSpPr>
          <p:cNvPr id="3" name="Rectangle 2"/>
          <p:cNvSpPr/>
          <p:nvPr/>
        </p:nvSpPr>
        <p:spPr bwMode="auto">
          <a:xfrm>
            <a:off x="274638" y="1323333"/>
            <a:ext cx="4211872" cy="2633777"/>
          </a:xfrm>
          <a:prstGeom prst="rect">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12389">
                      <a:schemeClr val="tx1"/>
                    </a:gs>
                    <a:gs pos="29000">
                      <a:schemeClr val="tx1"/>
                    </a:gs>
                  </a:gsLst>
                  <a:lin ang="5400000" scaled="0"/>
                </a:gradFill>
                <a:ea typeface="Segoe UI" pitchFamily="34" charset="0"/>
                <a:cs typeface="Segoe UI" pitchFamily="34" charset="0"/>
              </a:rPr>
              <a:t>Deploy to SQL Server </a:t>
            </a:r>
          </a:p>
        </p:txBody>
      </p:sp>
      <p:sp>
        <p:nvSpPr>
          <p:cNvPr id="267" name="Rectangle 266"/>
          <p:cNvSpPr/>
          <p:nvPr/>
        </p:nvSpPr>
        <p:spPr bwMode="auto">
          <a:xfrm>
            <a:off x="276986" y="4147269"/>
            <a:ext cx="4218001" cy="2550394"/>
          </a:xfrm>
          <a:prstGeom prst="rect">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12389">
                      <a:schemeClr val="tx1"/>
                    </a:gs>
                    <a:gs pos="29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Deploy to Web Applications</a:t>
            </a:r>
          </a:p>
        </p:txBody>
      </p:sp>
      <p:grpSp>
        <p:nvGrpSpPr>
          <p:cNvPr id="292" name="Group 291"/>
          <p:cNvGrpSpPr/>
          <p:nvPr/>
        </p:nvGrpSpPr>
        <p:grpSpPr>
          <a:xfrm>
            <a:off x="2529307" y="2081522"/>
            <a:ext cx="538162" cy="538162"/>
            <a:chOff x="10407650" y="1547813"/>
            <a:chExt cx="538162" cy="538162"/>
          </a:xfrm>
        </p:grpSpPr>
        <p:sp>
          <p:nvSpPr>
            <p:cNvPr id="293" name="Freeform 5"/>
            <p:cNvSpPr>
              <a:spLocks/>
            </p:cNvSpPr>
            <p:nvPr/>
          </p:nvSpPr>
          <p:spPr bwMode="auto">
            <a:xfrm>
              <a:off x="10407650" y="1673225"/>
              <a:ext cx="538162" cy="412750"/>
            </a:xfrm>
            <a:custGeom>
              <a:avLst/>
              <a:gdLst>
                <a:gd name="T0" fmla="*/ 12 w 157"/>
                <a:gd name="T1" fmla="*/ 0 h 121"/>
                <a:gd name="T2" fmla="*/ 0 w 157"/>
                <a:gd name="T3" fmla="*/ 42 h 121"/>
                <a:gd name="T4" fmla="*/ 78 w 157"/>
                <a:gd name="T5" fmla="*/ 121 h 121"/>
                <a:gd name="T6" fmla="*/ 157 w 157"/>
                <a:gd name="T7" fmla="*/ 42 h 121"/>
                <a:gd name="T8" fmla="*/ 78 w 157"/>
                <a:gd name="T9" fmla="*/ 42 h 121"/>
                <a:gd name="T10" fmla="*/ 12 w 157"/>
                <a:gd name="T11" fmla="*/ 0 h 121"/>
              </a:gdLst>
              <a:ahLst/>
              <a:cxnLst>
                <a:cxn ang="0">
                  <a:pos x="T0" y="T1"/>
                </a:cxn>
                <a:cxn ang="0">
                  <a:pos x="T2" y="T3"/>
                </a:cxn>
                <a:cxn ang="0">
                  <a:pos x="T4" y="T5"/>
                </a:cxn>
                <a:cxn ang="0">
                  <a:pos x="T6" y="T7"/>
                </a:cxn>
                <a:cxn ang="0">
                  <a:pos x="T8" y="T9"/>
                </a:cxn>
                <a:cxn ang="0">
                  <a:pos x="T10" y="T11"/>
                </a:cxn>
              </a:cxnLst>
              <a:rect l="0" t="0" r="r" b="b"/>
              <a:pathLst>
                <a:path w="157" h="121">
                  <a:moveTo>
                    <a:pt x="12" y="0"/>
                  </a:moveTo>
                  <a:cubicBezTo>
                    <a:pt x="4" y="12"/>
                    <a:pt x="0" y="27"/>
                    <a:pt x="0" y="42"/>
                  </a:cubicBezTo>
                  <a:cubicBezTo>
                    <a:pt x="0" y="85"/>
                    <a:pt x="35" y="121"/>
                    <a:pt x="78" y="121"/>
                  </a:cubicBezTo>
                  <a:cubicBezTo>
                    <a:pt x="122" y="121"/>
                    <a:pt x="157" y="85"/>
                    <a:pt x="157" y="42"/>
                  </a:cubicBezTo>
                  <a:cubicBezTo>
                    <a:pt x="78" y="42"/>
                    <a:pt x="78" y="42"/>
                    <a:pt x="78" y="42"/>
                  </a:cubicBez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6"/>
            <p:cNvSpPr>
              <a:spLocks/>
            </p:cNvSpPr>
            <p:nvPr/>
          </p:nvSpPr>
          <p:spPr bwMode="auto">
            <a:xfrm>
              <a:off x="10674350" y="1547813"/>
              <a:ext cx="271462" cy="268287"/>
            </a:xfrm>
            <a:custGeom>
              <a:avLst/>
              <a:gdLst>
                <a:gd name="T0" fmla="*/ 0 w 79"/>
                <a:gd name="T1" fmla="*/ 0 h 79"/>
                <a:gd name="T2" fmla="*/ 0 w 79"/>
                <a:gd name="T3" fmla="*/ 79 h 79"/>
                <a:gd name="T4" fmla="*/ 79 w 79"/>
                <a:gd name="T5" fmla="*/ 79 h 79"/>
                <a:gd name="T6" fmla="*/ 0 w 79"/>
                <a:gd name="T7" fmla="*/ 0 h 79"/>
              </a:gdLst>
              <a:ahLst/>
              <a:cxnLst>
                <a:cxn ang="0">
                  <a:pos x="T0" y="T1"/>
                </a:cxn>
                <a:cxn ang="0">
                  <a:pos x="T2" y="T3"/>
                </a:cxn>
                <a:cxn ang="0">
                  <a:pos x="T4" y="T5"/>
                </a:cxn>
                <a:cxn ang="0">
                  <a:pos x="T6" y="T7"/>
                </a:cxn>
              </a:cxnLst>
              <a:rect l="0" t="0" r="r" b="b"/>
              <a:pathLst>
                <a:path w="79" h="79">
                  <a:moveTo>
                    <a:pt x="0" y="0"/>
                  </a:moveTo>
                  <a:cubicBezTo>
                    <a:pt x="0" y="79"/>
                    <a:pt x="0" y="79"/>
                    <a:pt x="0" y="79"/>
                  </a:cubicBezTo>
                  <a:cubicBezTo>
                    <a:pt x="79" y="79"/>
                    <a:pt x="79" y="79"/>
                    <a:pt x="79" y="79"/>
                  </a:cubicBezTo>
                  <a:cubicBezTo>
                    <a:pt x="79" y="36"/>
                    <a:pt x="44"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7"/>
            <p:cNvSpPr>
              <a:spLocks/>
            </p:cNvSpPr>
            <p:nvPr/>
          </p:nvSpPr>
          <p:spPr bwMode="auto">
            <a:xfrm>
              <a:off x="10487025" y="1547813"/>
              <a:ext cx="187325" cy="268287"/>
            </a:xfrm>
            <a:custGeom>
              <a:avLst/>
              <a:gdLst>
                <a:gd name="T0" fmla="*/ 55 w 55"/>
                <a:gd name="T1" fmla="*/ 79 h 79"/>
                <a:gd name="T2" fmla="*/ 55 w 55"/>
                <a:gd name="T3" fmla="*/ 0 h 79"/>
                <a:gd name="T4" fmla="*/ 0 w 55"/>
                <a:gd name="T5" fmla="*/ 23 h 79"/>
                <a:gd name="T6" fmla="*/ 55 w 55"/>
                <a:gd name="T7" fmla="*/ 79 h 79"/>
              </a:gdLst>
              <a:ahLst/>
              <a:cxnLst>
                <a:cxn ang="0">
                  <a:pos x="T0" y="T1"/>
                </a:cxn>
                <a:cxn ang="0">
                  <a:pos x="T2" y="T3"/>
                </a:cxn>
                <a:cxn ang="0">
                  <a:pos x="T4" y="T5"/>
                </a:cxn>
                <a:cxn ang="0">
                  <a:pos x="T6" y="T7"/>
                </a:cxn>
              </a:cxnLst>
              <a:rect l="0" t="0" r="r" b="b"/>
              <a:pathLst>
                <a:path w="55" h="79">
                  <a:moveTo>
                    <a:pt x="55" y="79"/>
                  </a:moveTo>
                  <a:cubicBezTo>
                    <a:pt x="55" y="0"/>
                    <a:pt x="55" y="0"/>
                    <a:pt x="55" y="0"/>
                  </a:cubicBezTo>
                  <a:cubicBezTo>
                    <a:pt x="34" y="0"/>
                    <a:pt x="14" y="9"/>
                    <a:pt x="0" y="23"/>
                  </a:cubicBezTo>
                  <a:lnTo>
                    <a:pt x="55"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6" name="Group 295"/>
          <p:cNvGrpSpPr/>
          <p:nvPr/>
        </p:nvGrpSpPr>
        <p:grpSpPr>
          <a:xfrm>
            <a:off x="2570582" y="3022001"/>
            <a:ext cx="455612" cy="603250"/>
            <a:chOff x="11704638" y="2944813"/>
            <a:chExt cx="455612" cy="603250"/>
          </a:xfrm>
        </p:grpSpPr>
        <p:sp>
          <p:nvSpPr>
            <p:cNvPr id="297" name="Freeform 81"/>
            <p:cNvSpPr>
              <a:spLocks/>
            </p:cNvSpPr>
            <p:nvPr/>
          </p:nvSpPr>
          <p:spPr bwMode="auto">
            <a:xfrm>
              <a:off x="11704638" y="2944813"/>
              <a:ext cx="455612" cy="603250"/>
            </a:xfrm>
            <a:custGeom>
              <a:avLst/>
              <a:gdLst>
                <a:gd name="T0" fmla="*/ 287 w 287"/>
                <a:gd name="T1" fmla="*/ 380 h 380"/>
                <a:gd name="T2" fmla="*/ 0 w 287"/>
                <a:gd name="T3" fmla="*/ 380 h 380"/>
                <a:gd name="T4" fmla="*/ 0 w 287"/>
                <a:gd name="T5" fmla="*/ 85 h 380"/>
                <a:gd name="T6" fmla="*/ 91 w 287"/>
                <a:gd name="T7" fmla="*/ 0 h 380"/>
                <a:gd name="T8" fmla="*/ 287 w 287"/>
                <a:gd name="T9" fmla="*/ 0 h 380"/>
                <a:gd name="T10" fmla="*/ 287 w 287"/>
                <a:gd name="T11" fmla="*/ 380 h 380"/>
              </a:gdLst>
              <a:ahLst/>
              <a:cxnLst>
                <a:cxn ang="0">
                  <a:pos x="T0" y="T1"/>
                </a:cxn>
                <a:cxn ang="0">
                  <a:pos x="T2" y="T3"/>
                </a:cxn>
                <a:cxn ang="0">
                  <a:pos x="T4" y="T5"/>
                </a:cxn>
                <a:cxn ang="0">
                  <a:pos x="T6" y="T7"/>
                </a:cxn>
                <a:cxn ang="0">
                  <a:pos x="T8" y="T9"/>
                </a:cxn>
                <a:cxn ang="0">
                  <a:pos x="T10" y="T11"/>
                </a:cxn>
              </a:cxnLst>
              <a:rect l="0" t="0" r="r" b="b"/>
              <a:pathLst>
                <a:path w="287" h="380">
                  <a:moveTo>
                    <a:pt x="287" y="380"/>
                  </a:moveTo>
                  <a:lnTo>
                    <a:pt x="0" y="380"/>
                  </a:lnTo>
                  <a:lnTo>
                    <a:pt x="0" y="85"/>
                  </a:lnTo>
                  <a:lnTo>
                    <a:pt x="91" y="0"/>
                  </a:lnTo>
                  <a:lnTo>
                    <a:pt x="287" y="0"/>
                  </a:lnTo>
                  <a:lnTo>
                    <a:pt x="287" y="3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82"/>
            <p:cNvSpPr>
              <a:spLocks/>
            </p:cNvSpPr>
            <p:nvPr/>
          </p:nvSpPr>
          <p:spPr bwMode="auto">
            <a:xfrm>
              <a:off x="11704638" y="2944813"/>
              <a:ext cx="144462" cy="134937"/>
            </a:xfrm>
            <a:custGeom>
              <a:avLst/>
              <a:gdLst>
                <a:gd name="T0" fmla="*/ 91 w 91"/>
                <a:gd name="T1" fmla="*/ 85 h 85"/>
                <a:gd name="T2" fmla="*/ 0 w 91"/>
                <a:gd name="T3" fmla="*/ 85 h 85"/>
                <a:gd name="T4" fmla="*/ 91 w 91"/>
                <a:gd name="T5" fmla="*/ 0 h 85"/>
                <a:gd name="T6" fmla="*/ 91 w 91"/>
                <a:gd name="T7" fmla="*/ 85 h 85"/>
              </a:gdLst>
              <a:ahLst/>
              <a:cxnLst>
                <a:cxn ang="0">
                  <a:pos x="T0" y="T1"/>
                </a:cxn>
                <a:cxn ang="0">
                  <a:pos x="T2" y="T3"/>
                </a:cxn>
                <a:cxn ang="0">
                  <a:pos x="T4" y="T5"/>
                </a:cxn>
                <a:cxn ang="0">
                  <a:pos x="T6" y="T7"/>
                </a:cxn>
              </a:cxnLst>
              <a:rect l="0" t="0" r="r" b="b"/>
              <a:pathLst>
                <a:path w="91" h="85">
                  <a:moveTo>
                    <a:pt x="91" y="85"/>
                  </a:moveTo>
                  <a:lnTo>
                    <a:pt x="0" y="85"/>
                  </a:lnTo>
                  <a:lnTo>
                    <a:pt x="91" y="0"/>
                  </a:lnTo>
                  <a:lnTo>
                    <a:pt x="91" y="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83"/>
            <p:cNvSpPr>
              <a:spLocks/>
            </p:cNvSpPr>
            <p:nvPr/>
          </p:nvSpPr>
          <p:spPr bwMode="auto">
            <a:xfrm>
              <a:off x="11752263" y="3111500"/>
              <a:ext cx="153987"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84"/>
            <p:cNvSpPr>
              <a:spLocks/>
            </p:cNvSpPr>
            <p:nvPr/>
          </p:nvSpPr>
          <p:spPr bwMode="auto">
            <a:xfrm>
              <a:off x="11752263" y="3159125"/>
              <a:ext cx="153987"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85"/>
            <p:cNvSpPr>
              <a:spLocks/>
            </p:cNvSpPr>
            <p:nvPr/>
          </p:nvSpPr>
          <p:spPr bwMode="auto">
            <a:xfrm>
              <a:off x="11752263" y="3209925"/>
              <a:ext cx="153987"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86"/>
            <p:cNvSpPr>
              <a:spLocks/>
            </p:cNvSpPr>
            <p:nvPr/>
          </p:nvSpPr>
          <p:spPr bwMode="auto">
            <a:xfrm>
              <a:off x="11752263" y="3257550"/>
              <a:ext cx="153987" cy="11112"/>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7"/>
            <p:cNvSpPr>
              <a:spLocks/>
            </p:cNvSpPr>
            <p:nvPr/>
          </p:nvSpPr>
          <p:spPr bwMode="auto">
            <a:xfrm>
              <a:off x="11752263" y="3403600"/>
              <a:ext cx="153987" cy="11112"/>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88"/>
            <p:cNvSpPr>
              <a:spLocks/>
            </p:cNvSpPr>
            <p:nvPr/>
          </p:nvSpPr>
          <p:spPr bwMode="auto">
            <a:xfrm>
              <a:off x="11752263" y="3455988"/>
              <a:ext cx="153987"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89"/>
            <p:cNvSpPr>
              <a:spLocks/>
            </p:cNvSpPr>
            <p:nvPr/>
          </p:nvSpPr>
          <p:spPr bwMode="auto">
            <a:xfrm>
              <a:off x="11961813" y="3063875"/>
              <a:ext cx="153987"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90"/>
            <p:cNvSpPr>
              <a:spLocks/>
            </p:cNvSpPr>
            <p:nvPr/>
          </p:nvSpPr>
          <p:spPr bwMode="auto">
            <a:xfrm>
              <a:off x="11961813" y="3013075"/>
              <a:ext cx="153987"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91"/>
            <p:cNvSpPr>
              <a:spLocks/>
            </p:cNvSpPr>
            <p:nvPr/>
          </p:nvSpPr>
          <p:spPr bwMode="auto">
            <a:xfrm>
              <a:off x="11961813" y="3257550"/>
              <a:ext cx="153987" cy="11112"/>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92"/>
            <p:cNvSpPr>
              <a:spLocks/>
            </p:cNvSpPr>
            <p:nvPr/>
          </p:nvSpPr>
          <p:spPr bwMode="auto">
            <a:xfrm>
              <a:off x="11961813" y="3305175"/>
              <a:ext cx="153987" cy="11112"/>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3"/>
            <p:cNvSpPr>
              <a:spLocks/>
            </p:cNvSpPr>
            <p:nvPr/>
          </p:nvSpPr>
          <p:spPr bwMode="auto">
            <a:xfrm>
              <a:off x="11961813" y="3355975"/>
              <a:ext cx="153987" cy="11112"/>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94"/>
            <p:cNvSpPr>
              <a:spLocks/>
            </p:cNvSpPr>
            <p:nvPr/>
          </p:nvSpPr>
          <p:spPr bwMode="auto">
            <a:xfrm>
              <a:off x="11961813" y="3403600"/>
              <a:ext cx="153987" cy="11112"/>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95"/>
            <p:cNvSpPr>
              <a:spLocks/>
            </p:cNvSpPr>
            <p:nvPr/>
          </p:nvSpPr>
          <p:spPr bwMode="auto">
            <a:xfrm>
              <a:off x="11961813" y="3455988"/>
              <a:ext cx="153987"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96"/>
            <p:cNvSpPr>
              <a:spLocks noChangeArrowheads="1"/>
            </p:cNvSpPr>
            <p:nvPr/>
          </p:nvSpPr>
          <p:spPr bwMode="auto">
            <a:xfrm>
              <a:off x="11968163" y="3090863"/>
              <a:ext cx="144462" cy="146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97"/>
            <p:cNvSpPr>
              <a:spLocks noChangeArrowheads="1"/>
            </p:cNvSpPr>
            <p:nvPr/>
          </p:nvSpPr>
          <p:spPr bwMode="auto">
            <a:xfrm>
              <a:off x="11752263" y="3284538"/>
              <a:ext cx="147637" cy="1000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Rectangle 43"/>
          <p:cNvSpPr/>
          <p:nvPr/>
        </p:nvSpPr>
        <p:spPr>
          <a:xfrm>
            <a:off x="3083293" y="2210548"/>
            <a:ext cx="1124090" cy="286232"/>
          </a:xfrm>
          <a:prstGeom prst="rect">
            <a:avLst/>
          </a:prstGeom>
        </p:spPr>
        <p:txBody>
          <a:bodyPr wrap="none">
            <a:spAutoFit/>
          </a:bodyPr>
          <a:lstStyle/>
          <a:p>
            <a:pPr lvl="0" defTabSz="932688">
              <a:lnSpc>
                <a:spcPct val="90000"/>
              </a:lnSpc>
              <a:spcAft>
                <a:spcPts val="600"/>
              </a:spcAft>
              <a:buClr>
                <a:srgbClr val="505050"/>
              </a:buClr>
              <a:defRPr/>
            </a:pPr>
            <a:r>
              <a:rPr lang="en-US" sz="1400">
                <a:gradFill>
                  <a:gsLst>
                    <a:gs pos="80531">
                      <a:srgbClr val="505050"/>
                    </a:gs>
                    <a:gs pos="57522">
                      <a:srgbClr val="505050"/>
                    </a:gs>
                  </a:gsLst>
                  <a:lin ang="5400000" scaled="0"/>
                </a:gradFill>
                <a:latin typeface="Segoe UI" panose="020B0502040204020203" pitchFamily="34" charset="0"/>
                <a:ea typeface="Segoe UI Black" panose="020B0A02040204020203" pitchFamily="34" charset="0"/>
                <a:cs typeface="Segoe UI" panose="020B0502040204020203" pitchFamily="34" charset="0"/>
              </a:rPr>
              <a:t>Dashboards</a:t>
            </a:r>
          </a:p>
        </p:txBody>
      </p:sp>
      <p:sp>
        <p:nvSpPr>
          <p:cNvPr id="45" name="Rectangle 44"/>
          <p:cNvSpPr/>
          <p:nvPr/>
        </p:nvSpPr>
        <p:spPr>
          <a:xfrm>
            <a:off x="3083293" y="3174555"/>
            <a:ext cx="971933" cy="286232"/>
          </a:xfrm>
          <a:prstGeom prst="rect">
            <a:avLst/>
          </a:prstGeom>
        </p:spPr>
        <p:txBody>
          <a:bodyPr wrap="none">
            <a:spAutoFit/>
          </a:bodyPr>
          <a:lstStyle/>
          <a:p>
            <a:pPr lvl="0" defTabSz="932688">
              <a:lnSpc>
                <a:spcPct val="90000"/>
              </a:lnSpc>
              <a:spcAft>
                <a:spcPts val="600"/>
              </a:spcAft>
              <a:buClr>
                <a:srgbClr val="505050"/>
              </a:buClr>
              <a:defRPr/>
            </a:pPr>
            <a:r>
              <a:rPr lang="en-US" sz="1400">
                <a:gradFill>
                  <a:gsLst>
                    <a:gs pos="80531">
                      <a:srgbClr val="505050"/>
                    </a:gs>
                    <a:gs pos="57522">
                      <a:srgbClr val="505050"/>
                    </a:gs>
                  </a:gsLst>
                  <a:lin ang="5400000" scaled="0"/>
                </a:gradFill>
                <a:latin typeface="Segoe UI" panose="020B0502040204020203" pitchFamily="34" charset="0"/>
                <a:ea typeface="Segoe UI Black" panose="020B0A02040204020203" pitchFamily="34" charset="0"/>
                <a:cs typeface="Segoe UI" panose="020B0502040204020203" pitchFamily="34" charset="0"/>
              </a:rPr>
              <a:t>Reporting</a:t>
            </a:r>
          </a:p>
        </p:txBody>
      </p:sp>
      <p:sp>
        <p:nvSpPr>
          <p:cNvPr id="314" name="Rectangle 313"/>
          <p:cNvSpPr/>
          <p:nvPr/>
        </p:nvSpPr>
        <p:spPr>
          <a:xfrm>
            <a:off x="1065135" y="2210548"/>
            <a:ext cx="958083" cy="286232"/>
          </a:xfrm>
          <a:prstGeom prst="rect">
            <a:avLst/>
          </a:prstGeom>
        </p:spPr>
        <p:txBody>
          <a:bodyPr wrap="none">
            <a:spAutoFit/>
          </a:bodyPr>
          <a:lstStyle/>
          <a:p>
            <a:pPr lvl="0" defTabSz="932688">
              <a:lnSpc>
                <a:spcPct val="90000"/>
              </a:lnSpc>
              <a:spcAft>
                <a:spcPts val="600"/>
              </a:spcAft>
              <a:buClr>
                <a:srgbClr val="505050"/>
              </a:buClr>
              <a:defRPr/>
            </a:pPr>
            <a:r>
              <a:rPr lang="en-US" sz="1400">
                <a:gradFill>
                  <a:gsLst>
                    <a:gs pos="80531">
                      <a:srgbClr val="505050"/>
                    </a:gs>
                    <a:gs pos="57522">
                      <a:srgbClr val="505050"/>
                    </a:gs>
                  </a:gsLst>
                  <a:lin ang="5400000" scaled="0"/>
                </a:gradFill>
                <a:latin typeface="Segoe UI" panose="020B0502040204020203" pitchFamily="34" charset="0"/>
                <a:ea typeface="Segoe UI Black" panose="020B0A02040204020203" pitchFamily="34" charset="0"/>
                <a:cs typeface="Segoe UI" panose="020B0502040204020203" pitchFamily="34" charset="0"/>
              </a:rPr>
              <a:t>SQL Tools</a:t>
            </a:r>
          </a:p>
        </p:txBody>
      </p:sp>
      <p:sp>
        <p:nvSpPr>
          <p:cNvPr id="315" name="Rectangle 314"/>
          <p:cNvSpPr/>
          <p:nvPr/>
        </p:nvSpPr>
        <p:spPr>
          <a:xfrm>
            <a:off x="1065135" y="3174555"/>
            <a:ext cx="1246047" cy="286232"/>
          </a:xfrm>
          <a:prstGeom prst="rect">
            <a:avLst/>
          </a:prstGeom>
        </p:spPr>
        <p:txBody>
          <a:bodyPr wrap="none">
            <a:spAutoFit/>
          </a:bodyPr>
          <a:lstStyle/>
          <a:p>
            <a:pPr lvl="0" defTabSz="932688">
              <a:lnSpc>
                <a:spcPct val="90000"/>
              </a:lnSpc>
              <a:spcAft>
                <a:spcPts val="600"/>
              </a:spcAft>
              <a:buClr>
                <a:srgbClr val="505050"/>
              </a:buClr>
              <a:defRPr/>
            </a:pPr>
            <a:r>
              <a:rPr lang="en-US" sz="1400">
                <a:gradFill>
                  <a:gsLst>
                    <a:gs pos="80531">
                      <a:srgbClr val="505050"/>
                    </a:gs>
                    <a:gs pos="57522">
                      <a:srgbClr val="505050"/>
                    </a:gs>
                  </a:gsLst>
                  <a:lin ang="5400000" scaled="0"/>
                </a:gradFill>
                <a:latin typeface="Segoe UI" panose="020B0502040204020203" pitchFamily="34" charset="0"/>
                <a:ea typeface="Segoe UI Black" panose="020B0A02040204020203" pitchFamily="34" charset="0"/>
                <a:cs typeface="Segoe UI" panose="020B0502040204020203" pitchFamily="34" charset="0"/>
              </a:rPr>
              <a:t>Custom Apps</a:t>
            </a:r>
          </a:p>
        </p:txBody>
      </p:sp>
      <p:sp>
        <p:nvSpPr>
          <p:cNvPr id="316" name="Freeform 17"/>
          <p:cNvSpPr>
            <a:spLocks/>
          </p:cNvSpPr>
          <p:nvPr/>
        </p:nvSpPr>
        <p:spPr bwMode="auto">
          <a:xfrm>
            <a:off x="511096" y="2088089"/>
            <a:ext cx="512372" cy="514646"/>
          </a:xfrm>
          <a:custGeom>
            <a:avLst/>
            <a:gdLst>
              <a:gd name="T0" fmla="*/ 56 w 58"/>
              <a:gd name="T1" fmla="*/ 5 h 58"/>
              <a:gd name="T2" fmla="*/ 53 w 58"/>
              <a:gd name="T3" fmla="*/ 2 h 58"/>
              <a:gd name="T4" fmla="*/ 47 w 58"/>
              <a:gd name="T5" fmla="*/ 2 h 58"/>
              <a:gd name="T6" fmla="*/ 26 w 58"/>
              <a:gd name="T7" fmla="*/ 23 h 58"/>
              <a:gd name="T8" fmla="*/ 25 w 58"/>
              <a:gd name="T9" fmla="*/ 29 h 58"/>
              <a:gd name="T10" fmla="*/ 12 w 58"/>
              <a:gd name="T11" fmla="*/ 42 h 58"/>
              <a:gd name="T12" fmla="*/ 6 w 58"/>
              <a:gd name="T13" fmla="*/ 43 h 58"/>
              <a:gd name="T14" fmla="*/ 0 w 58"/>
              <a:gd name="T15" fmla="*/ 54 h 58"/>
              <a:gd name="T16" fmla="*/ 3 w 58"/>
              <a:gd name="T17" fmla="*/ 58 h 58"/>
              <a:gd name="T18" fmla="*/ 14 w 58"/>
              <a:gd name="T19" fmla="*/ 51 h 58"/>
              <a:gd name="T20" fmla="*/ 16 w 58"/>
              <a:gd name="T21" fmla="*/ 46 h 58"/>
              <a:gd name="T22" fmla="*/ 29 w 58"/>
              <a:gd name="T23" fmla="*/ 32 h 58"/>
              <a:gd name="T24" fmla="*/ 35 w 58"/>
              <a:gd name="T25" fmla="*/ 32 h 58"/>
              <a:gd name="T26" fmla="*/ 56 w 58"/>
              <a:gd name="T27" fmla="*/ 11 h 58"/>
              <a:gd name="T28" fmla="*/ 56 w 58"/>
              <a:gd name="T29"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8">
                <a:moveTo>
                  <a:pt x="56" y="5"/>
                </a:moveTo>
                <a:cubicBezTo>
                  <a:pt x="53" y="2"/>
                  <a:pt x="53" y="2"/>
                  <a:pt x="53" y="2"/>
                </a:cubicBezTo>
                <a:cubicBezTo>
                  <a:pt x="51" y="0"/>
                  <a:pt x="48" y="0"/>
                  <a:pt x="47" y="2"/>
                </a:cubicBezTo>
                <a:cubicBezTo>
                  <a:pt x="26" y="23"/>
                  <a:pt x="26" y="23"/>
                  <a:pt x="26" y="23"/>
                </a:cubicBezTo>
                <a:cubicBezTo>
                  <a:pt x="24" y="24"/>
                  <a:pt x="24" y="27"/>
                  <a:pt x="25" y="29"/>
                </a:cubicBezTo>
                <a:cubicBezTo>
                  <a:pt x="12" y="42"/>
                  <a:pt x="12" y="42"/>
                  <a:pt x="12" y="42"/>
                </a:cubicBezTo>
                <a:cubicBezTo>
                  <a:pt x="6" y="43"/>
                  <a:pt x="6" y="43"/>
                  <a:pt x="6" y="43"/>
                </a:cubicBezTo>
                <a:cubicBezTo>
                  <a:pt x="0" y="54"/>
                  <a:pt x="0" y="54"/>
                  <a:pt x="0" y="54"/>
                </a:cubicBezTo>
                <a:cubicBezTo>
                  <a:pt x="3" y="58"/>
                  <a:pt x="3" y="58"/>
                  <a:pt x="3" y="58"/>
                </a:cubicBezTo>
                <a:cubicBezTo>
                  <a:pt x="14" y="51"/>
                  <a:pt x="14" y="51"/>
                  <a:pt x="14" y="51"/>
                </a:cubicBezTo>
                <a:cubicBezTo>
                  <a:pt x="16" y="46"/>
                  <a:pt x="16" y="46"/>
                  <a:pt x="16" y="46"/>
                </a:cubicBezTo>
                <a:cubicBezTo>
                  <a:pt x="29" y="32"/>
                  <a:pt x="29" y="32"/>
                  <a:pt x="29" y="32"/>
                </a:cubicBezTo>
                <a:cubicBezTo>
                  <a:pt x="31" y="34"/>
                  <a:pt x="33" y="34"/>
                  <a:pt x="35" y="32"/>
                </a:cubicBezTo>
                <a:cubicBezTo>
                  <a:pt x="56" y="11"/>
                  <a:pt x="56" y="11"/>
                  <a:pt x="56" y="11"/>
                </a:cubicBezTo>
                <a:cubicBezTo>
                  <a:pt x="58" y="9"/>
                  <a:pt x="58" y="7"/>
                  <a:pt x="56" y="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7" name="Freeform 16"/>
          <p:cNvSpPr>
            <a:spLocks noEditPoints="1"/>
          </p:cNvSpPr>
          <p:nvPr/>
        </p:nvSpPr>
        <p:spPr bwMode="auto">
          <a:xfrm>
            <a:off x="495706" y="2077152"/>
            <a:ext cx="543153" cy="539037"/>
          </a:xfrm>
          <a:custGeom>
            <a:avLst/>
            <a:gdLst>
              <a:gd name="T0" fmla="*/ 10 w 61"/>
              <a:gd name="T1" fmla="*/ 2 h 61"/>
              <a:gd name="T2" fmla="*/ 19 w 61"/>
              <a:gd name="T3" fmla="*/ 12 h 61"/>
              <a:gd name="T4" fmla="*/ 18 w 61"/>
              <a:gd name="T5" fmla="*/ 18 h 61"/>
              <a:gd name="T6" fmla="*/ 11 w 61"/>
              <a:gd name="T7" fmla="*/ 20 h 61"/>
              <a:gd name="T8" fmla="*/ 2 w 61"/>
              <a:gd name="T9" fmla="*/ 10 h 61"/>
              <a:gd name="T10" fmla="*/ 5 w 61"/>
              <a:gd name="T11" fmla="*/ 25 h 61"/>
              <a:gd name="T12" fmla="*/ 20 w 61"/>
              <a:gd name="T13" fmla="*/ 28 h 61"/>
              <a:gd name="T14" fmla="*/ 51 w 61"/>
              <a:gd name="T15" fmla="*/ 59 h 61"/>
              <a:gd name="T16" fmla="*/ 58 w 61"/>
              <a:gd name="T17" fmla="*/ 59 h 61"/>
              <a:gd name="T18" fmla="*/ 59 w 61"/>
              <a:gd name="T19" fmla="*/ 59 h 61"/>
              <a:gd name="T20" fmla="*/ 59 w 61"/>
              <a:gd name="T21" fmla="*/ 51 h 61"/>
              <a:gd name="T22" fmla="*/ 27 w 61"/>
              <a:gd name="T23" fmla="*/ 20 h 61"/>
              <a:gd name="T24" fmla="*/ 24 w 61"/>
              <a:gd name="T25" fmla="*/ 5 h 61"/>
              <a:gd name="T26" fmla="*/ 10 w 61"/>
              <a:gd name="T27" fmla="*/ 2 h 61"/>
              <a:gd name="T28" fmla="*/ 57 w 61"/>
              <a:gd name="T29" fmla="*/ 57 h 61"/>
              <a:gd name="T30" fmla="*/ 52 w 61"/>
              <a:gd name="T31" fmla="*/ 57 h 61"/>
              <a:gd name="T32" fmla="*/ 52 w 61"/>
              <a:gd name="T33" fmla="*/ 53 h 61"/>
              <a:gd name="T34" fmla="*/ 57 w 61"/>
              <a:gd name="T35" fmla="*/ 53 h 61"/>
              <a:gd name="T36" fmla="*/ 57 w 61"/>
              <a:gd name="T3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61">
                <a:moveTo>
                  <a:pt x="10" y="2"/>
                </a:moveTo>
                <a:cubicBezTo>
                  <a:pt x="19" y="12"/>
                  <a:pt x="19" y="12"/>
                  <a:pt x="19" y="12"/>
                </a:cubicBezTo>
                <a:cubicBezTo>
                  <a:pt x="18" y="18"/>
                  <a:pt x="18" y="18"/>
                  <a:pt x="18" y="18"/>
                </a:cubicBezTo>
                <a:cubicBezTo>
                  <a:pt x="11" y="20"/>
                  <a:pt x="11" y="20"/>
                  <a:pt x="11" y="20"/>
                </a:cubicBezTo>
                <a:cubicBezTo>
                  <a:pt x="2" y="10"/>
                  <a:pt x="2" y="10"/>
                  <a:pt x="2" y="10"/>
                </a:cubicBezTo>
                <a:cubicBezTo>
                  <a:pt x="0" y="15"/>
                  <a:pt x="1" y="21"/>
                  <a:pt x="5" y="25"/>
                </a:cubicBezTo>
                <a:cubicBezTo>
                  <a:pt x="9" y="29"/>
                  <a:pt x="15" y="30"/>
                  <a:pt x="20" y="28"/>
                </a:cubicBezTo>
                <a:cubicBezTo>
                  <a:pt x="51" y="59"/>
                  <a:pt x="51" y="59"/>
                  <a:pt x="51" y="59"/>
                </a:cubicBezTo>
                <a:cubicBezTo>
                  <a:pt x="53" y="61"/>
                  <a:pt x="56" y="61"/>
                  <a:pt x="58" y="59"/>
                </a:cubicBezTo>
                <a:cubicBezTo>
                  <a:pt x="59" y="59"/>
                  <a:pt x="59" y="59"/>
                  <a:pt x="59" y="59"/>
                </a:cubicBezTo>
                <a:cubicBezTo>
                  <a:pt x="61" y="57"/>
                  <a:pt x="61" y="53"/>
                  <a:pt x="59" y="51"/>
                </a:cubicBezTo>
                <a:cubicBezTo>
                  <a:pt x="27" y="20"/>
                  <a:pt x="27" y="20"/>
                  <a:pt x="27" y="20"/>
                </a:cubicBezTo>
                <a:cubicBezTo>
                  <a:pt x="29" y="15"/>
                  <a:pt x="28" y="9"/>
                  <a:pt x="24" y="5"/>
                </a:cubicBezTo>
                <a:cubicBezTo>
                  <a:pt x="20" y="1"/>
                  <a:pt x="15" y="0"/>
                  <a:pt x="10" y="2"/>
                </a:cubicBezTo>
                <a:close/>
                <a:moveTo>
                  <a:pt x="57" y="57"/>
                </a:moveTo>
                <a:cubicBezTo>
                  <a:pt x="56" y="58"/>
                  <a:pt x="54" y="58"/>
                  <a:pt x="52" y="57"/>
                </a:cubicBezTo>
                <a:cubicBezTo>
                  <a:pt x="51" y="56"/>
                  <a:pt x="51" y="54"/>
                  <a:pt x="52" y="53"/>
                </a:cubicBezTo>
                <a:cubicBezTo>
                  <a:pt x="54" y="52"/>
                  <a:pt x="56" y="52"/>
                  <a:pt x="57" y="53"/>
                </a:cubicBezTo>
                <a:cubicBezTo>
                  <a:pt x="58" y="54"/>
                  <a:pt x="58" y="56"/>
                  <a:pt x="57" y="5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18" name="Group 317"/>
          <p:cNvGrpSpPr/>
          <p:nvPr/>
        </p:nvGrpSpPr>
        <p:grpSpPr>
          <a:xfrm>
            <a:off x="506781" y="3022967"/>
            <a:ext cx="521002" cy="605696"/>
            <a:chOff x="2365375" y="1419225"/>
            <a:chExt cx="322263" cy="374650"/>
          </a:xfrm>
        </p:grpSpPr>
        <p:sp>
          <p:nvSpPr>
            <p:cNvPr id="319" name="Freeform 350"/>
            <p:cNvSpPr>
              <a:spLocks/>
            </p:cNvSpPr>
            <p:nvPr/>
          </p:nvSpPr>
          <p:spPr bwMode="auto">
            <a:xfrm>
              <a:off x="2365375" y="1419225"/>
              <a:ext cx="322263" cy="374650"/>
            </a:xfrm>
            <a:custGeom>
              <a:avLst/>
              <a:gdLst>
                <a:gd name="T0" fmla="*/ 94 w 94"/>
                <a:gd name="T1" fmla="*/ 105 h 110"/>
                <a:gd name="T2" fmla="*/ 88 w 94"/>
                <a:gd name="T3" fmla="*/ 110 h 110"/>
                <a:gd name="T4" fmla="*/ 6 w 94"/>
                <a:gd name="T5" fmla="*/ 110 h 110"/>
                <a:gd name="T6" fmla="*/ 0 w 94"/>
                <a:gd name="T7" fmla="*/ 105 h 110"/>
                <a:gd name="T8" fmla="*/ 0 w 94"/>
                <a:gd name="T9" fmla="*/ 5 h 110"/>
                <a:gd name="T10" fmla="*/ 6 w 94"/>
                <a:gd name="T11" fmla="*/ 0 h 110"/>
                <a:gd name="T12" fmla="*/ 88 w 94"/>
                <a:gd name="T13" fmla="*/ 0 h 110"/>
                <a:gd name="T14" fmla="*/ 94 w 94"/>
                <a:gd name="T15" fmla="*/ 5 h 110"/>
                <a:gd name="T16" fmla="*/ 94 w 94"/>
                <a:gd name="T17"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0">
                  <a:moveTo>
                    <a:pt x="94" y="105"/>
                  </a:moveTo>
                  <a:cubicBezTo>
                    <a:pt x="94" y="108"/>
                    <a:pt x="91" y="110"/>
                    <a:pt x="88" y="110"/>
                  </a:cubicBezTo>
                  <a:cubicBezTo>
                    <a:pt x="6" y="110"/>
                    <a:pt x="6" y="110"/>
                    <a:pt x="6" y="110"/>
                  </a:cubicBezTo>
                  <a:cubicBezTo>
                    <a:pt x="3" y="110"/>
                    <a:pt x="0" y="108"/>
                    <a:pt x="0" y="105"/>
                  </a:cubicBezTo>
                  <a:cubicBezTo>
                    <a:pt x="0" y="5"/>
                    <a:pt x="0" y="5"/>
                    <a:pt x="0" y="5"/>
                  </a:cubicBezTo>
                  <a:cubicBezTo>
                    <a:pt x="0" y="2"/>
                    <a:pt x="3" y="0"/>
                    <a:pt x="6" y="0"/>
                  </a:cubicBezTo>
                  <a:cubicBezTo>
                    <a:pt x="88" y="0"/>
                    <a:pt x="88" y="0"/>
                    <a:pt x="88" y="0"/>
                  </a:cubicBezTo>
                  <a:cubicBezTo>
                    <a:pt x="91" y="0"/>
                    <a:pt x="94" y="2"/>
                    <a:pt x="94" y="5"/>
                  </a:cubicBezTo>
                  <a:lnTo>
                    <a:pt x="94" y="10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51"/>
            <p:cNvSpPr>
              <a:spLocks noChangeArrowheads="1"/>
            </p:cNvSpPr>
            <p:nvPr/>
          </p:nvSpPr>
          <p:spPr bwMode="auto">
            <a:xfrm>
              <a:off x="2389188" y="1443038"/>
              <a:ext cx="269875" cy="2174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1" name="Rectangle 320"/>
          <p:cNvSpPr/>
          <p:nvPr/>
        </p:nvSpPr>
        <p:spPr>
          <a:xfrm>
            <a:off x="3083293" y="5031723"/>
            <a:ext cx="1192955" cy="286232"/>
          </a:xfrm>
          <a:prstGeom prst="rect">
            <a:avLst/>
          </a:prstGeom>
        </p:spPr>
        <p:txBody>
          <a:bodyPr wrap="none">
            <a:spAutoFit/>
          </a:bodyPr>
          <a:lstStyle/>
          <a:p>
            <a:pPr lvl="0" defTabSz="932688">
              <a:lnSpc>
                <a:spcPct val="90000"/>
              </a:lnSpc>
              <a:spcAft>
                <a:spcPts val="600"/>
              </a:spcAft>
              <a:buClr>
                <a:srgbClr val="505050"/>
              </a:buClr>
              <a:defRPr/>
            </a:pPr>
            <a:r>
              <a:rPr lang="en-US" sz="1400">
                <a:gradFill>
                  <a:gsLst>
                    <a:gs pos="80531">
                      <a:srgbClr val="505050"/>
                    </a:gs>
                    <a:gs pos="57522">
                      <a:srgbClr val="505050"/>
                    </a:gs>
                  </a:gsLst>
                  <a:lin ang="5400000" scaled="0"/>
                </a:gradFill>
                <a:latin typeface="Segoe UI" panose="020B0502040204020203" pitchFamily="34" charset="0"/>
                <a:ea typeface="Segoe UI Black" panose="020B0A02040204020203" pitchFamily="34" charset="0"/>
                <a:cs typeface="Segoe UI" panose="020B0502040204020203" pitchFamily="34" charset="0"/>
              </a:rPr>
              <a:t>Mobile Apps</a:t>
            </a:r>
          </a:p>
        </p:txBody>
      </p:sp>
      <p:sp>
        <p:nvSpPr>
          <p:cNvPr id="322" name="Rectangle 321"/>
          <p:cNvSpPr/>
          <p:nvPr/>
        </p:nvSpPr>
        <p:spPr>
          <a:xfrm>
            <a:off x="3083293" y="5995730"/>
            <a:ext cx="1299523" cy="286232"/>
          </a:xfrm>
          <a:prstGeom prst="rect">
            <a:avLst/>
          </a:prstGeom>
        </p:spPr>
        <p:txBody>
          <a:bodyPr wrap="none">
            <a:spAutoFit/>
          </a:bodyPr>
          <a:lstStyle/>
          <a:p>
            <a:pPr lvl="0" defTabSz="932688">
              <a:lnSpc>
                <a:spcPct val="90000"/>
              </a:lnSpc>
              <a:spcAft>
                <a:spcPts val="600"/>
              </a:spcAft>
              <a:buClr>
                <a:srgbClr val="505050"/>
              </a:buClr>
              <a:defRPr/>
            </a:pPr>
            <a:r>
              <a:rPr lang="en-US" sz="1400">
                <a:gradFill>
                  <a:gsLst>
                    <a:gs pos="80531">
                      <a:srgbClr val="505050"/>
                    </a:gs>
                    <a:gs pos="57522">
                      <a:srgbClr val="505050"/>
                    </a:gs>
                  </a:gsLst>
                  <a:lin ang="5400000" scaled="0"/>
                </a:gradFill>
                <a:latin typeface="Segoe UI" panose="020B0502040204020203" pitchFamily="34" charset="0"/>
                <a:ea typeface="Segoe UI Black" panose="020B0A02040204020203" pitchFamily="34" charset="0"/>
                <a:cs typeface="Segoe UI" panose="020B0502040204020203" pitchFamily="34" charset="0"/>
              </a:rPr>
              <a:t>Data Viz Tools</a:t>
            </a:r>
          </a:p>
        </p:txBody>
      </p:sp>
      <p:sp>
        <p:nvSpPr>
          <p:cNvPr id="323" name="Rectangle 322"/>
          <p:cNvSpPr/>
          <p:nvPr/>
        </p:nvSpPr>
        <p:spPr>
          <a:xfrm>
            <a:off x="1065135" y="5031723"/>
            <a:ext cx="1002710" cy="286232"/>
          </a:xfrm>
          <a:prstGeom prst="rect">
            <a:avLst/>
          </a:prstGeom>
        </p:spPr>
        <p:txBody>
          <a:bodyPr wrap="none">
            <a:spAutoFit/>
          </a:bodyPr>
          <a:lstStyle/>
          <a:p>
            <a:pPr lvl="0" defTabSz="932688">
              <a:lnSpc>
                <a:spcPct val="90000"/>
              </a:lnSpc>
              <a:spcAft>
                <a:spcPts val="600"/>
              </a:spcAft>
              <a:buClr>
                <a:srgbClr val="505050"/>
              </a:buClr>
              <a:defRPr/>
            </a:pPr>
            <a:r>
              <a:rPr lang="en-US" sz="1400">
                <a:gradFill>
                  <a:gsLst>
                    <a:gs pos="80531">
                      <a:srgbClr val="505050"/>
                    </a:gs>
                    <a:gs pos="57522">
                      <a:srgbClr val="505050"/>
                    </a:gs>
                  </a:gsLst>
                  <a:lin ang="5400000" scaled="0"/>
                </a:gradFill>
                <a:latin typeface="Segoe UI" panose="020B0502040204020203" pitchFamily="34" charset="0"/>
                <a:ea typeface="Segoe UI Black" panose="020B0A02040204020203" pitchFamily="34" charset="0"/>
                <a:cs typeface="Segoe UI" panose="020B0502040204020203" pitchFamily="34" charset="0"/>
              </a:rPr>
              <a:t>Web Apps</a:t>
            </a:r>
          </a:p>
        </p:txBody>
      </p:sp>
      <p:sp>
        <p:nvSpPr>
          <p:cNvPr id="324" name="Rectangle 323"/>
          <p:cNvSpPr/>
          <p:nvPr/>
        </p:nvSpPr>
        <p:spPr>
          <a:xfrm>
            <a:off x="1065135" y="5995730"/>
            <a:ext cx="1246047" cy="286232"/>
          </a:xfrm>
          <a:prstGeom prst="rect">
            <a:avLst/>
          </a:prstGeom>
        </p:spPr>
        <p:txBody>
          <a:bodyPr wrap="none">
            <a:spAutoFit/>
          </a:bodyPr>
          <a:lstStyle/>
          <a:p>
            <a:pPr lvl="0" defTabSz="932688">
              <a:lnSpc>
                <a:spcPct val="90000"/>
              </a:lnSpc>
              <a:spcAft>
                <a:spcPts val="600"/>
              </a:spcAft>
              <a:buClr>
                <a:srgbClr val="505050"/>
              </a:buClr>
              <a:defRPr/>
            </a:pPr>
            <a:r>
              <a:rPr lang="en-US" sz="1400">
                <a:gradFill>
                  <a:gsLst>
                    <a:gs pos="80531">
                      <a:srgbClr val="505050"/>
                    </a:gs>
                    <a:gs pos="57522">
                      <a:srgbClr val="505050"/>
                    </a:gs>
                  </a:gsLst>
                  <a:lin ang="5400000" scaled="0"/>
                </a:gradFill>
                <a:latin typeface="Segoe UI" panose="020B0502040204020203" pitchFamily="34" charset="0"/>
                <a:ea typeface="Segoe UI Black" panose="020B0A02040204020203" pitchFamily="34" charset="0"/>
                <a:cs typeface="Segoe UI" panose="020B0502040204020203" pitchFamily="34" charset="0"/>
              </a:rPr>
              <a:t>Custom Apps</a:t>
            </a:r>
          </a:p>
        </p:txBody>
      </p:sp>
      <p:grpSp>
        <p:nvGrpSpPr>
          <p:cNvPr id="325" name="Group 324"/>
          <p:cNvGrpSpPr/>
          <p:nvPr/>
        </p:nvGrpSpPr>
        <p:grpSpPr>
          <a:xfrm>
            <a:off x="506781" y="5855598"/>
            <a:ext cx="521002" cy="605696"/>
            <a:chOff x="2365375" y="1419225"/>
            <a:chExt cx="322263" cy="374650"/>
          </a:xfrm>
        </p:grpSpPr>
        <p:sp>
          <p:nvSpPr>
            <p:cNvPr id="326" name="Freeform 350"/>
            <p:cNvSpPr>
              <a:spLocks/>
            </p:cNvSpPr>
            <p:nvPr/>
          </p:nvSpPr>
          <p:spPr bwMode="auto">
            <a:xfrm>
              <a:off x="2365375" y="1419225"/>
              <a:ext cx="322263" cy="374650"/>
            </a:xfrm>
            <a:custGeom>
              <a:avLst/>
              <a:gdLst>
                <a:gd name="T0" fmla="*/ 94 w 94"/>
                <a:gd name="T1" fmla="*/ 105 h 110"/>
                <a:gd name="T2" fmla="*/ 88 w 94"/>
                <a:gd name="T3" fmla="*/ 110 h 110"/>
                <a:gd name="T4" fmla="*/ 6 w 94"/>
                <a:gd name="T5" fmla="*/ 110 h 110"/>
                <a:gd name="T6" fmla="*/ 0 w 94"/>
                <a:gd name="T7" fmla="*/ 105 h 110"/>
                <a:gd name="T8" fmla="*/ 0 w 94"/>
                <a:gd name="T9" fmla="*/ 5 h 110"/>
                <a:gd name="T10" fmla="*/ 6 w 94"/>
                <a:gd name="T11" fmla="*/ 0 h 110"/>
                <a:gd name="T12" fmla="*/ 88 w 94"/>
                <a:gd name="T13" fmla="*/ 0 h 110"/>
                <a:gd name="T14" fmla="*/ 94 w 94"/>
                <a:gd name="T15" fmla="*/ 5 h 110"/>
                <a:gd name="T16" fmla="*/ 94 w 94"/>
                <a:gd name="T17"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0">
                  <a:moveTo>
                    <a:pt x="94" y="105"/>
                  </a:moveTo>
                  <a:cubicBezTo>
                    <a:pt x="94" y="108"/>
                    <a:pt x="91" y="110"/>
                    <a:pt x="88" y="110"/>
                  </a:cubicBezTo>
                  <a:cubicBezTo>
                    <a:pt x="6" y="110"/>
                    <a:pt x="6" y="110"/>
                    <a:pt x="6" y="110"/>
                  </a:cubicBezTo>
                  <a:cubicBezTo>
                    <a:pt x="3" y="110"/>
                    <a:pt x="0" y="108"/>
                    <a:pt x="0" y="105"/>
                  </a:cubicBezTo>
                  <a:cubicBezTo>
                    <a:pt x="0" y="5"/>
                    <a:pt x="0" y="5"/>
                    <a:pt x="0" y="5"/>
                  </a:cubicBezTo>
                  <a:cubicBezTo>
                    <a:pt x="0" y="2"/>
                    <a:pt x="3" y="0"/>
                    <a:pt x="6" y="0"/>
                  </a:cubicBezTo>
                  <a:cubicBezTo>
                    <a:pt x="88" y="0"/>
                    <a:pt x="88" y="0"/>
                    <a:pt x="88" y="0"/>
                  </a:cubicBezTo>
                  <a:cubicBezTo>
                    <a:pt x="91" y="0"/>
                    <a:pt x="94" y="2"/>
                    <a:pt x="94" y="5"/>
                  </a:cubicBezTo>
                  <a:lnTo>
                    <a:pt x="94" y="10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351"/>
            <p:cNvSpPr>
              <a:spLocks noChangeArrowheads="1"/>
            </p:cNvSpPr>
            <p:nvPr/>
          </p:nvSpPr>
          <p:spPr bwMode="auto">
            <a:xfrm>
              <a:off x="2389188" y="1443038"/>
              <a:ext cx="269875" cy="2174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327"/>
          <p:cNvGrpSpPr/>
          <p:nvPr/>
        </p:nvGrpSpPr>
        <p:grpSpPr>
          <a:xfrm>
            <a:off x="460321" y="5014902"/>
            <a:ext cx="613922" cy="419002"/>
            <a:chOff x="1128687" y="5249809"/>
            <a:chExt cx="635000" cy="433388"/>
          </a:xfrm>
        </p:grpSpPr>
        <p:sp>
          <p:nvSpPr>
            <p:cNvPr id="329" name="Freeform 75"/>
            <p:cNvSpPr>
              <a:spLocks/>
            </p:cNvSpPr>
            <p:nvPr/>
          </p:nvSpPr>
          <p:spPr bwMode="auto">
            <a:xfrm>
              <a:off x="1128687" y="5249809"/>
              <a:ext cx="635000" cy="433388"/>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330" name="Rectangle 76"/>
            <p:cNvSpPr>
              <a:spLocks noChangeArrowheads="1"/>
            </p:cNvSpPr>
            <p:nvPr/>
          </p:nvSpPr>
          <p:spPr bwMode="auto">
            <a:xfrm>
              <a:off x="1162024" y="5273621"/>
              <a:ext cx="56991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grpSp>
        <p:nvGrpSpPr>
          <p:cNvPr id="334" name="Group 333"/>
          <p:cNvGrpSpPr/>
          <p:nvPr/>
        </p:nvGrpSpPr>
        <p:grpSpPr>
          <a:xfrm>
            <a:off x="660680" y="5104751"/>
            <a:ext cx="213204" cy="213204"/>
            <a:chOff x="10407650" y="1547813"/>
            <a:chExt cx="538162" cy="538162"/>
          </a:xfrm>
        </p:grpSpPr>
        <p:sp>
          <p:nvSpPr>
            <p:cNvPr id="335" name="Freeform 5"/>
            <p:cNvSpPr>
              <a:spLocks/>
            </p:cNvSpPr>
            <p:nvPr/>
          </p:nvSpPr>
          <p:spPr bwMode="auto">
            <a:xfrm>
              <a:off x="10407650" y="1673225"/>
              <a:ext cx="538162" cy="412750"/>
            </a:xfrm>
            <a:custGeom>
              <a:avLst/>
              <a:gdLst>
                <a:gd name="T0" fmla="*/ 12 w 157"/>
                <a:gd name="T1" fmla="*/ 0 h 121"/>
                <a:gd name="T2" fmla="*/ 0 w 157"/>
                <a:gd name="T3" fmla="*/ 42 h 121"/>
                <a:gd name="T4" fmla="*/ 78 w 157"/>
                <a:gd name="T5" fmla="*/ 121 h 121"/>
                <a:gd name="T6" fmla="*/ 157 w 157"/>
                <a:gd name="T7" fmla="*/ 42 h 121"/>
                <a:gd name="T8" fmla="*/ 78 w 157"/>
                <a:gd name="T9" fmla="*/ 42 h 121"/>
                <a:gd name="T10" fmla="*/ 12 w 157"/>
                <a:gd name="T11" fmla="*/ 0 h 121"/>
              </a:gdLst>
              <a:ahLst/>
              <a:cxnLst>
                <a:cxn ang="0">
                  <a:pos x="T0" y="T1"/>
                </a:cxn>
                <a:cxn ang="0">
                  <a:pos x="T2" y="T3"/>
                </a:cxn>
                <a:cxn ang="0">
                  <a:pos x="T4" y="T5"/>
                </a:cxn>
                <a:cxn ang="0">
                  <a:pos x="T6" y="T7"/>
                </a:cxn>
                <a:cxn ang="0">
                  <a:pos x="T8" y="T9"/>
                </a:cxn>
                <a:cxn ang="0">
                  <a:pos x="T10" y="T11"/>
                </a:cxn>
              </a:cxnLst>
              <a:rect l="0" t="0" r="r" b="b"/>
              <a:pathLst>
                <a:path w="157" h="121">
                  <a:moveTo>
                    <a:pt x="12" y="0"/>
                  </a:moveTo>
                  <a:cubicBezTo>
                    <a:pt x="4" y="12"/>
                    <a:pt x="0" y="27"/>
                    <a:pt x="0" y="42"/>
                  </a:cubicBezTo>
                  <a:cubicBezTo>
                    <a:pt x="0" y="85"/>
                    <a:pt x="35" y="121"/>
                    <a:pt x="78" y="121"/>
                  </a:cubicBezTo>
                  <a:cubicBezTo>
                    <a:pt x="122" y="121"/>
                    <a:pt x="157" y="85"/>
                    <a:pt x="157" y="42"/>
                  </a:cubicBezTo>
                  <a:cubicBezTo>
                    <a:pt x="78" y="42"/>
                    <a:pt x="78" y="42"/>
                    <a:pt x="78" y="42"/>
                  </a:cubicBez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6"/>
            <p:cNvSpPr>
              <a:spLocks/>
            </p:cNvSpPr>
            <p:nvPr/>
          </p:nvSpPr>
          <p:spPr bwMode="auto">
            <a:xfrm>
              <a:off x="10674350" y="1547813"/>
              <a:ext cx="271462" cy="268287"/>
            </a:xfrm>
            <a:custGeom>
              <a:avLst/>
              <a:gdLst>
                <a:gd name="T0" fmla="*/ 0 w 79"/>
                <a:gd name="T1" fmla="*/ 0 h 79"/>
                <a:gd name="T2" fmla="*/ 0 w 79"/>
                <a:gd name="T3" fmla="*/ 79 h 79"/>
                <a:gd name="T4" fmla="*/ 79 w 79"/>
                <a:gd name="T5" fmla="*/ 79 h 79"/>
                <a:gd name="T6" fmla="*/ 0 w 79"/>
                <a:gd name="T7" fmla="*/ 0 h 79"/>
              </a:gdLst>
              <a:ahLst/>
              <a:cxnLst>
                <a:cxn ang="0">
                  <a:pos x="T0" y="T1"/>
                </a:cxn>
                <a:cxn ang="0">
                  <a:pos x="T2" y="T3"/>
                </a:cxn>
                <a:cxn ang="0">
                  <a:pos x="T4" y="T5"/>
                </a:cxn>
                <a:cxn ang="0">
                  <a:pos x="T6" y="T7"/>
                </a:cxn>
              </a:cxnLst>
              <a:rect l="0" t="0" r="r" b="b"/>
              <a:pathLst>
                <a:path w="79" h="79">
                  <a:moveTo>
                    <a:pt x="0" y="0"/>
                  </a:moveTo>
                  <a:cubicBezTo>
                    <a:pt x="0" y="79"/>
                    <a:pt x="0" y="79"/>
                    <a:pt x="0" y="79"/>
                  </a:cubicBezTo>
                  <a:cubicBezTo>
                    <a:pt x="79" y="79"/>
                    <a:pt x="79" y="79"/>
                    <a:pt x="79" y="79"/>
                  </a:cubicBezTo>
                  <a:cubicBezTo>
                    <a:pt x="79" y="36"/>
                    <a:pt x="44"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7"/>
            <p:cNvSpPr>
              <a:spLocks/>
            </p:cNvSpPr>
            <p:nvPr/>
          </p:nvSpPr>
          <p:spPr bwMode="auto">
            <a:xfrm>
              <a:off x="10487025" y="1547813"/>
              <a:ext cx="187325" cy="268287"/>
            </a:xfrm>
            <a:custGeom>
              <a:avLst/>
              <a:gdLst>
                <a:gd name="T0" fmla="*/ 55 w 55"/>
                <a:gd name="T1" fmla="*/ 79 h 79"/>
                <a:gd name="T2" fmla="*/ 55 w 55"/>
                <a:gd name="T3" fmla="*/ 0 h 79"/>
                <a:gd name="T4" fmla="*/ 0 w 55"/>
                <a:gd name="T5" fmla="*/ 23 h 79"/>
                <a:gd name="T6" fmla="*/ 55 w 55"/>
                <a:gd name="T7" fmla="*/ 79 h 79"/>
              </a:gdLst>
              <a:ahLst/>
              <a:cxnLst>
                <a:cxn ang="0">
                  <a:pos x="T0" y="T1"/>
                </a:cxn>
                <a:cxn ang="0">
                  <a:pos x="T2" y="T3"/>
                </a:cxn>
                <a:cxn ang="0">
                  <a:pos x="T4" y="T5"/>
                </a:cxn>
                <a:cxn ang="0">
                  <a:pos x="T6" y="T7"/>
                </a:cxn>
              </a:cxnLst>
              <a:rect l="0" t="0" r="r" b="b"/>
              <a:pathLst>
                <a:path w="55" h="79">
                  <a:moveTo>
                    <a:pt x="55" y="79"/>
                  </a:moveTo>
                  <a:cubicBezTo>
                    <a:pt x="55" y="0"/>
                    <a:pt x="55" y="0"/>
                    <a:pt x="55" y="0"/>
                  </a:cubicBezTo>
                  <a:cubicBezTo>
                    <a:pt x="34" y="0"/>
                    <a:pt x="14" y="9"/>
                    <a:pt x="0" y="23"/>
                  </a:cubicBezTo>
                  <a:lnTo>
                    <a:pt x="55"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9" name="Group 338"/>
          <p:cNvGrpSpPr/>
          <p:nvPr/>
        </p:nvGrpSpPr>
        <p:grpSpPr>
          <a:xfrm>
            <a:off x="2568994" y="5896735"/>
            <a:ext cx="458788" cy="460376"/>
            <a:chOff x="9620259" y="3016255"/>
            <a:chExt cx="458788" cy="460376"/>
          </a:xfrm>
        </p:grpSpPr>
        <p:sp>
          <p:nvSpPr>
            <p:cNvPr id="340" name="Rectangle 25"/>
            <p:cNvSpPr>
              <a:spLocks noChangeArrowheads="1"/>
            </p:cNvSpPr>
            <p:nvPr/>
          </p:nvSpPr>
          <p:spPr bwMode="auto">
            <a:xfrm>
              <a:off x="9620259" y="3016255"/>
              <a:ext cx="458788" cy="4603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26"/>
            <p:cNvSpPr>
              <a:spLocks noChangeArrowheads="1"/>
            </p:cNvSpPr>
            <p:nvPr/>
          </p:nvSpPr>
          <p:spPr bwMode="auto">
            <a:xfrm>
              <a:off x="9647246" y="3276606"/>
              <a:ext cx="74613" cy="166688"/>
            </a:xfrm>
            <a:prstGeom prst="rect">
              <a:avLst/>
            </a:prstGeom>
            <a:solidFill>
              <a:schemeClr val="accent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27"/>
            <p:cNvSpPr>
              <a:spLocks noChangeArrowheads="1"/>
            </p:cNvSpPr>
            <p:nvPr/>
          </p:nvSpPr>
          <p:spPr bwMode="auto">
            <a:xfrm>
              <a:off x="9863146" y="3224218"/>
              <a:ext cx="74613" cy="2190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28"/>
            <p:cNvSpPr>
              <a:spLocks noChangeArrowheads="1"/>
            </p:cNvSpPr>
            <p:nvPr/>
          </p:nvSpPr>
          <p:spPr bwMode="auto">
            <a:xfrm>
              <a:off x="9972684" y="3078168"/>
              <a:ext cx="74613" cy="3651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29"/>
            <p:cNvSpPr>
              <a:spLocks noChangeArrowheads="1"/>
            </p:cNvSpPr>
            <p:nvPr/>
          </p:nvSpPr>
          <p:spPr bwMode="auto">
            <a:xfrm>
              <a:off x="9756784" y="3197230"/>
              <a:ext cx="74613" cy="2460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flipH="1">
            <a:off x="2649962" y="4961308"/>
            <a:ext cx="296853" cy="584978"/>
            <a:chOff x="2401074" y="4976540"/>
            <a:chExt cx="1462619" cy="2882230"/>
          </a:xfrm>
        </p:grpSpPr>
        <p:pic>
          <p:nvPicPr>
            <p:cNvPr id="338" name="Picture 337"/>
            <p:cNvPicPr>
              <a:picLocks noChangeAspect="1"/>
            </p:cNvPicPr>
            <p:nvPr/>
          </p:nvPicPr>
          <p:blipFill>
            <a:blip r:embed="rId3"/>
            <a:stretch>
              <a:fillRect/>
            </a:stretch>
          </p:blipFill>
          <p:spPr>
            <a:xfrm>
              <a:off x="2401074" y="4976540"/>
              <a:ext cx="1462619" cy="2882230"/>
            </a:xfrm>
            <a:prstGeom prst="rect">
              <a:avLst/>
            </a:prstGeom>
          </p:spPr>
        </p:pic>
        <p:sp>
          <p:nvSpPr>
            <p:cNvPr id="5" name="Rectangle 4"/>
            <p:cNvSpPr/>
            <p:nvPr/>
          </p:nvSpPr>
          <p:spPr bwMode="auto">
            <a:xfrm>
              <a:off x="2529720" y="5557293"/>
              <a:ext cx="284918" cy="2791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2839282" y="5557293"/>
              <a:ext cx="284918" cy="2791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p:cNvSpPr/>
            <p:nvPr/>
          </p:nvSpPr>
          <p:spPr bwMode="auto">
            <a:xfrm>
              <a:off x="3463170" y="5557293"/>
              <a:ext cx="284918" cy="2791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p:cNvSpPr/>
            <p:nvPr/>
          </p:nvSpPr>
          <p:spPr bwMode="auto">
            <a:xfrm>
              <a:off x="2529720" y="5864474"/>
              <a:ext cx="1218368" cy="56966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3463170" y="6457406"/>
              <a:ext cx="284918" cy="2791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3463170" y="6750844"/>
              <a:ext cx="284918" cy="2762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p:cNvSpPr/>
            <p:nvPr/>
          </p:nvSpPr>
          <p:spPr bwMode="auto">
            <a:xfrm>
              <a:off x="3463170" y="7057915"/>
              <a:ext cx="284918" cy="27622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3463170" y="7346046"/>
              <a:ext cx="284918" cy="162958"/>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2529759" y="7057915"/>
              <a:ext cx="284918" cy="276225"/>
            </a:xfrm>
            <a:prstGeom prst="rect">
              <a:avLst/>
            </a:prstGeom>
            <a:solidFill>
              <a:srgbClr val="4BC1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2529759" y="7346046"/>
              <a:ext cx="284918" cy="16295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p:cNvSpPr/>
            <p:nvPr/>
          </p:nvSpPr>
          <p:spPr bwMode="auto">
            <a:xfrm>
              <a:off x="2846427" y="7057480"/>
              <a:ext cx="589717" cy="4515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14168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bwMode="auto">
          <a:xfrm>
            <a:off x="6247913" y="1589233"/>
            <a:ext cx="2685879" cy="479257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a:lnSpc>
                <a:spcPct val="90000"/>
              </a:lnSpc>
            </a:pPr>
            <a:endParaRPr lang="en-US" sz="2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Title 1"/>
          <p:cNvSpPr txBox="1">
            <a:spLocks/>
          </p:cNvSpPr>
          <p:nvPr/>
        </p:nvSpPr>
        <p:spPr>
          <a:xfrm>
            <a:off x="170047" y="167811"/>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US" sz="3672"/>
          </a:p>
        </p:txBody>
      </p:sp>
      <p:sp>
        <p:nvSpPr>
          <p:cNvPr id="7" name="Rectangle 6"/>
          <p:cNvSpPr/>
          <p:nvPr/>
        </p:nvSpPr>
        <p:spPr bwMode="auto">
          <a:xfrm>
            <a:off x="597707" y="1589233"/>
            <a:ext cx="2685879" cy="479257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a:lnSpc>
                <a:spcPct val="90000"/>
              </a:lnSpc>
            </a:pPr>
            <a:endParaRPr lang="en-US" sz="2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 name="Rectangle 17"/>
          <p:cNvSpPr/>
          <p:nvPr/>
        </p:nvSpPr>
        <p:spPr bwMode="auto">
          <a:xfrm>
            <a:off x="9068794" y="1589233"/>
            <a:ext cx="2684138" cy="477987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a:lnSpc>
                <a:spcPct val="90000"/>
              </a:lnSpc>
            </a:pPr>
            <a:endParaRPr lang="en-US" sz="2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5" name="Group 44"/>
          <p:cNvGrpSpPr/>
          <p:nvPr/>
        </p:nvGrpSpPr>
        <p:grpSpPr>
          <a:xfrm>
            <a:off x="3427033" y="1589233"/>
            <a:ext cx="2684139" cy="4792574"/>
            <a:chOff x="3355858" y="1877030"/>
            <a:chExt cx="2684900" cy="4793934"/>
          </a:xfrm>
          <a:solidFill>
            <a:srgbClr val="00B0F0"/>
          </a:solidFill>
        </p:grpSpPr>
        <p:sp>
          <p:nvSpPr>
            <p:cNvPr id="46" name="Rectangle 45"/>
            <p:cNvSpPr/>
            <p:nvPr/>
          </p:nvSpPr>
          <p:spPr bwMode="auto">
            <a:xfrm>
              <a:off x="3355858" y="1877030"/>
              <a:ext cx="2684900" cy="47939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a:lnSpc>
                  <a:spcPct val="90000"/>
                </a:lnSpc>
              </a:pPr>
              <a:endParaRPr lang="en-US" sz="2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9" name="Rectangle 48"/>
            <p:cNvSpPr/>
            <p:nvPr/>
          </p:nvSpPr>
          <p:spPr bwMode="auto">
            <a:xfrm>
              <a:off x="4183340" y="2159000"/>
              <a:ext cx="1003102" cy="13953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err="1">
                <a:solidFill>
                  <a:schemeClr val="bg1"/>
                </a:solidFill>
                <a:latin typeface="+mj-lt"/>
                <a:ea typeface="Segoe UI" pitchFamily="34" charset="0"/>
                <a:cs typeface="Segoe UI" pitchFamily="34" charset="0"/>
              </a:endParaRPr>
            </a:p>
          </p:txBody>
        </p:sp>
      </p:grpSp>
      <p:sp>
        <p:nvSpPr>
          <p:cNvPr id="51" name="Rectangle 50"/>
          <p:cNvSpPr/>
          <p:nvPr/>
        </p:nvSpPr>
        <p:spPr bwMode="auto">
          <a:xfrm>
            <a:off x="597707" y="3966300"/>
            <a:ext cx="2688899" cy="2421254"/>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182828" bIns="146262" numCol="1" spcCol="0" rtlCol="0" fromWordArt="0" anchor="t" anchorCtr="0" forceAA="0" compatLnSpc="1">
            <a:prstTxWarp prst="textNoShape">
              <a:avLst/>
            </a:prstTxWarp>
            <a:noAutofit/>
          </a:bodyPr>
          <a:lstStyle/>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Turn R analytics </a:t>
            </a:r>
            <a:r>
              <a:rPr lang="en-US" sz="1632" kern="0">
                <a:solidFill>
                  <a:schemeClr val="bg1">
                    <a:lumMod val="85000"/>
                  </a:schemeClr>
                </a:solidFill>
                <a:latin typeface="Segoe UI Light"/>
                <a:ea typeface="Segoe UI" pitchFamily="34" charset="0"/>
                <a:cs typeface="Segoe UI" pitchFamily="34" charset="0"/>
                <a:sym typeface="Wingdings" panose="05000000000000000000" pitchFamily="2" charset="2"/>
              </a:rPr>
              <a:t></a:t>
            </a:r>
            <a:r>
              <a:rPr lang="en-US" sz="1632" kern="0">
                <a:solidFill>
                  <a:schemeClr val="bg1">
                    <a:lumMod val="85000"/>
                  </a:schemeClr>
                </a:solidFill>
                <a:latin typeface="Segoe UI Light"/>
                <a:ea typeface="Segoe UI" pitchFamily="34" charset="0"/>
                <a:cs typeface="Segoe UI" pitchFamily="34" charset="0"/>
              </a:rPr>
              <a:t> Web services in one line of code;</a:t>
            </a:r>
          </a:p>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Swagger-based REST APIs, easy to consume, with any programming languages, including R!</a:t>
            </a:r>
          </a:p>
        </p:txBody>
      </p:sp>
      <p:sp>
        <p:nvSpPr>
          <p:cNvPr id="52" name="Rectangle 51"/>
          <p:cNvSpPr/>
          <p:nvPr/>
        </p:nvSpPr>
        <p:spPr bwMode="auto">
          <a:xfrm>
            <a:off x="3427033" y="3960666"/>
            <a:ext cx="2684138" cy="242688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182828" bIns="146262" numCol="1" spcCol="0" rtlCol="0" fromWordArt="0" anchor="t" anchorCtr="0" forceAA="0" compatLnSpc="1">
            <a:prstTxWarp prst="textNoShape">
              <a:avLst/>
            </a:prstTxWarp>
            <a:noAutofit/>
          </a:bodyPr>
          <a:lstStyle/>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Deploying web service server to any platform: Windows, SQL, Linux/Hadoop</a:t>
            </a:r>
          </a:p>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On-</a:t>
            </a:r>
            <a:r>
              <a:rPr lang="en-US" sz="1632" kern="0" err="1">
                <a:solidFill>
                  <a:schemeClr val="bg1">
                    <a:lumMod val="85000"/>
                  </a:schemeClr>
                </a:solidFill>
                <a:latin typeface="Segoe UI Light"/>
                <a:ea typeface="Segoe UI" pitchFamily="34" charset="0"/>
                <a:cs typeface="Segoe UI" pitchFamily="34" charset="0"/>
              </a:rPr>
              <a:t>prem</a:t>
            </a:r>
            <a:r>
              <a:rPr lang="en-US" sz="1632" kern="0">
                <a:solidFill>
                  <a:schemeClr val="bg1">
                    <a:lumMod val="85000"/>
                  </a:schemeClr>
                </a:solidFill>
                <a:latin typeface="Segoe UI Light"/>
                <a:ea typeface="Segoe UI" pitchFamily="34" charset="0"/>
                <a:cs typeface="Segoe UI" pitchFamily="34" charset="0"/>
              </a:rPr>
              <a:t> or in cloud</a:t>
            </a:r>
          </a:p>
        </p:txBody>
      </p:sp>
      <p:sp>
        <p:nvSpPr>
          <p:cNvPr id="53" name="Rectangle 52"/>
          <p:cNvSpPr/>
          <p:nvPr/>
        </p:nvSpPr>
        <p:spPr bwMode="auto">
          <a:xfrm>
            <a:off x="6247913" y="3966299"/>
            <a:ext cx="2684138" cy="2421255"/>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91414" bIns="146262" numCol="1" spcCol="0" rtlCol="0" fromWordArt="0" anchor="t" anchorCtr="0" forceAA="0" compatLnSpc="1">
            <a:prstTxWarp prst="textNoShape">
              <a:avLst/>
            </a:prstTxWarp>
            <a:noAutofit/>
          </a:bodyPr>
          <a:lstStyle/>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Fast scoring, real time and batch</a:t>
            </a:r>
          </a:p>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Scaling to a grid for powerful computing with load balancing</a:t>
            </a:r>
          </a:p>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Diagnostic and capacity evaluation tools</a:t>
            </a:r>
          </a:p>
        </p:txBody>
      </p:sp>
      <p:sp>
        <p:nvSpPr>
          <p:cNvPr id="54" name="Rectangle 53"/>
          <p:cNvSpPr/>
          <p:nvPr/>
        </p:nvSpPr>
        <p:spPr bwMode="auto">
          <a:xfrm>
            <a:off x="9068794" y="3966300"/>
            <a:ext cx="2684139" cy="241550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Enterprise authentication: AD/LDAP or AAD</a:t>
            </a:r>
          </a:p>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Secure connection: HTTPS with SSL/TLS 1.2 </a:t>
            </a:r>
          </a:p>
          <a:p>
            <a:pPr marL="186519" indent="-186519" defTabSz="931756">
              <a:buFont typeface="Arial" panose="020B0604020202020204" pitchFamily="34" charset="0"/>
              <a:buChar char="•"/>
            </a:pPr>
            <a:r>
              <a:rPr lang="en-US" sz="1632" kern="0">
                <a:solidFill>
                  <a:schemeClr val="bg1">
                    <a:lumMod val="85000"/>
                  </a:schemeClr>
                </a:solidFill>
                <a:latin typeface="Segoe UI Light"/>
                <a:ea typeface="Segoe UI" pitchFamily="34" charset="0"/>
                <a:cs typeface="Segoe UI" pitchFamily="34" charset="0"/>
              </a:rPr>
              <a:t>Enterprise grade high availability</a:t>
            </a:r>
          </a:p>
          <a:p>
            <a:pPr marL="186519" indent="-186519" defTabSz="931756"/>
            <a:endParaRPr lang="en-US" kern="0">
              <a:solidFill>
                <a:schemeClr val="bg1">
                  <a:lumMod val="85000"/>
                </a:schemeClr>
              </a:solidFill>
              <a:latin typeface="Segoe UI Light"/>
              <a:ea typeface="Segoe UI" pitchFamily="34" charset="0"/>
              <a:cs typeface="Segoe UI" pitchFamily="34" charset="0"/>
            </a:endParaRPr>
          </a:p>
        </p:txBody>
      </p:sp>
      <p:grpSp>
        <p:nvGrpSpPr>
          <p:cNvPr id="55" name="Group 54"/>
          <p:cNvGrpSpPr/>
          <p:nvPr/>
        </p:nvGrpSpPr>
        <p:grpSpPr>
          <a:xfrm rot="10317452">
            <a:off x="1060543" y="2071231"/>
            <a:ext cx="1608285" cy="1042071"/>
            <a:chOff x="3643867" y="3838648"/>
            <a:chExt cx="1899286" cy="1230622"/>
          </a:xfrm>
          <a:effectLst>
            <a:reflection blurRad="6350" stA="52000" endA="300" endPos="35000" dir="5400000" sy="-100000" algn="bl" rotWithShape="0"/>
          </a:effectLst>
        </p:grpSpPr>
        <p:sp>
          <p:nvSpPr>
            <p:cNvPr id="56" name="Freeform 7"/>
            <p:cNvSpPr>
              <a:spLocks noEditPoints="1"/>
            </p:cNvSpPr>
            <p:nvPr/>
          </p:nvSpPr>
          <p:spPr bwMode="auto">
            <a:xfrm>
              <a:off x="3643867" y="3838648"/>
              <a:ext cx="1005365" cy="1010107"/>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accent3"/>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57" name="Freeform 8"/>
            <p:cNvSpPr>
              <a:spLocks noEditPoints="1"/>
            </p:cNvSpPr>
            <p:nvPr/>
          </p:nvSpPr>
          <p:spPr bwMode="auto">
            <a:xfrm>
              <a:off x="4428717" y="4604526"/>
              <a:ext cx="462372" cy="464744"/>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chemeClr val="accent3">
                <a:lumMod val="60000"/>
                <a:lumOff val="40000"/>
              </a:schemeClr>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58" name="Group 57"/>
            <p:cNvGrpSpPr/>
            <p:nvPr/>
          </p:nvGrpSpPr>
          <p:grpSpPr>
            <a:xfrm>
              <a:off x="4789131" y="4103030"/>
              <a:ext cx="754022" cy="771806"/>
              <a:chOff x="4789131" y="4103030"/>
              <a:chExt cx="754022" cy="771806"/>
            </a:xfrm>
            <a:solidFill>
              <a:schemeClr val="accent3"/>
            </a:solidFill>
          </p:grpSpPr>
          <p:sp>
            <p:nvSpPr>
              <p:cNvPr id="59" name="Freeform 16"/>
              <p:cNvSpPr>
                <a:spLocks noEditPoints="1"/>
              </p:cNvSpPr>
              <p:nvPr/>
            </p:nvSpPr>
            <p:spPr bwMode="auto">
              <a:xfrm>
                <a:off x="4853151" y="4177721"/>
                <a:ext cx="628353" cy="633094"/>
              </a:xfrm>
              <a:custGeom>
                <a:avLst/>
                <a:gdLst>
                  <a:gd name="T0" fmla="*/ 77 w 166"/>
                  <a:gd name="T1" fmla="*/ 3 h 166"/>
                  <a:gd name="T2" fmla="*/ 2 w 166"/>
                  <a:gd name="T3" fmla="*/ 88 h 166"/>
                  <a:gd name="T4" fmla="*/ 88 w 166"/>
                  <a:gd name="T5" fmla="*/ 163 h 166"/>
                  <a:gd name="T6" fmla="*/ 163 w 166"/>
                  <a:gd name="T7" fmla="*/ 78 h 166"/>
                  <a:gd name="T8" fmla="*/ 77 w 166"/>
                  <a:gd name="T9" fmla="*/ 3 h 166"/>
                  <a:gd name="T10" fmla="*/ 85 w 166"/>
                  <a:gd name="T11" fmla="*/ 121 h 166"/>
                  <a:gd name="T12" fmla="*/ 45 w 166"/>
                  <a:gd name="T13" fmla="*/ 86 h 166"/>
                  <a:gd name="T14" fmla="*/ 80 w 166"/>
                  <a:gd name="T15" fmla="*/ 45 h 166"/>
                  <a:gd name="T16" fmla="*/ 121 w 166"/>
                  <a:gd name="T17" fmla="*/ 81 h 166"/>
                  <a:gd name="T18" fmla="*/ 85 w 166"/>
                  <a:gd name="T19"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77" y="3"/>
                    </a:moveTo>
                    <a:cubicBezTo>
                      <a:pt x="33" y="6"/>
                      <a:pt x="0" y="44"/>
                      <a:pt x="2" y="88"/>
                    </a:cubicBezTo>
                    <a:cubicBezTo>
                      <a:pt x="5" y="133"/>
                      <a:pt x="44" y="166"/>
                      <a:pt x="88" y="163"/>
                    </a:cubicBezTo>
                    <a:cubicBezTo>
                      <a:pt x="132" y="160"/>
                      <a:pt x="166" y="122"/>
                      <a:pt x="163" y="78"/>
                    </a:cubicBezTo>
                    <a:cubicBezTo>
                      <a:pt x="160" y="34"/>
                      <a:pt x="122" y="0"/>
                      <a:pt x="77" y="3"/>
                    </a:cubicBezTo>
                    <a:close/>
                    <a:moveTo>
                      <a:pt x="85" y="121"/>
                    </a:moveTo>
                    <a:cubicBezTo>
                      <a:pt x="64" y="122"/>
                      <a:pt x="46" y="106"/>
                      <a:pt x="45" y="86"/>
                    </a:cubicBezTo>
                    <a:cubicBezTo>
                      <a:pt x="43" y="65"/>
                      <a:pt x="59" y="46"/>
                      <a:pt x="80" y="45"/>
                    </a:cubicBezTo>
                    <a:cubicBezTo>
                      <a:pt x="101" y="44"/>
                      <a:pt x="119" y="60"/>
                      <a:pt x="121" y="81"/>
                    </a:cubicBezTo>
                    <a:cubicBezTo>
                      <a:pt x="122" y="101"/>
                      <a:pt x="106" y="120"/>
                      <a:pt x="8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18"/>
              <p:cNvSpPr>
                <a:spLocks/>
              </p:cNvSpPr>
              <p:nvPr/>
            </p:nvSpPr>
            <p:spPr bwMode="auto">
              <a:xfrm>
                <a:off x="5125833" y="4687517"/>
                <a:ext cx="106701" cy="187319"/>
              </a:xfrm>
              <a:custGeom>
                <a:avLst/>
                <a:gdLst>
                  <a:gd name="T0" fmla="*/ 1 w 28"/>
                  <a:gd name="T1" fmla="*/ 9 h 49"/>
                  <a:gd name="T2" fmla="*/ 7 w 28"/>
                  <a:gd name="T3" fmla="*/ 1 h 49"/>
                  <a:gd name="T4" fmla="*/ 21 w 28"/>
                  <a:gd name="T5" fmla="*/ 0 h 49"/>
                  <a:gd name="T6" fmla="*/ 28 w 28"/>
                  <a:gd name="T7" fmla="*/ 7 h 49"/>
                  <a:gd name="T8" fmla="*/ 26 w 28"/>
                  <a:gd name="T9" fmla="*/ 40 h 49"/>
                  <a:gd name="T10" fmla="*/ 18 w 28"/>
                  <a:gd name="T11" fmla="*/ 48 h 49"/>
                  <a:gd name="T12" fmla="*/ 16 w 28"/>
                  <a:gd name="T13" fmla="*/ 48 h 49"/>
                  <a:gd name="T14" fmla="*/ 8 w 28"/>
                  <a:gd name="T15" fmla="*/ 42 h 49"/>
                  <a:gd name="T16" fmla="*/ 1 w 28"/>
                  <a:gd name="T17"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9">
                    <a:moveTo>
                      <a:pt x="1" y="9"/>
                    </a:moveTo>
                    <a:cubicBezTo>
                      <a:pt x="0" y="5"/>
                      <a:pt x="3" y="1"/>
                      <a:pt x="7" y="1"/>
                    </a:cubicBezTo>
                    <a:cubicBezTo>
                      <a:pt x="21" y="0"/>
                      <a:pt x="21" y="0"/>
                      <a:pt x="21" y="0"/>
                    </a:cubicBezTo>
                    <a:cubicBezTo>
                      <a:pt x="25" y="0"/>
                      <a:pt x="28" y="3"/>
                      <a:pt x="28" y="7"/>
                    </a:cubicBezTo>
                    <a:cubicBezTo>
                      <a:pt x="26" y="40"/>
                      <a:pt x="26" y="40"/>
                      <a:pt x="26" y="40"/>
                    </a:cubicBezTo>
                    <a:cubicBezTo>
                      <a:pt x="25" y="44"/>
                      <a:pt x="22" y="48"/>
                      <a:pt x="18" y="48"/>
                    </a:cubicBezTo>
                    <a:cubicBezTo>
                      <a:pt x="16" y="48"/>
                      <a:pt x="16" y="48"/>
                      <a:pt x="16" y="48"/>
                    </a:cubicBezTo>
                    <a:cubicBezTo>
                      <a:pt x="12" y="49"/>
                      <a:pt x="8" y="46"/>
                      <a:pt x="8" y="4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19"/>
              <p:cNvSpPr>
                <a:spLocks/>
              </p:cNvSpPr>
              <p:nvPr/>
            </p:nvSpPr>
            <p:spPr bwMode="auto">
              <a:xfrm>
                <a:off x="4789131" y="4452773"/>
                <a:ext cx="184949" cy="109073"/>
              </a:xfrm>
              <a:custGeom>
                <a:avLst/>
                <a:gdLst>
                  <a:gd name="T0" fmla="*/ 40 w 49"/>
                  <a:gd name="T1" fmla="*/ 1 h 29"/>
                  <a:gd name="T2" fmla="*/ 47 w 49"/>
                  <a:gd name="T3" fmla="*/ 7 h 29"/>
                  <a:gd name="T4" fmla="*/ 48 w 49"/>
                  <a:gd name="T5" fmla="*/ 22 h 29"/>
                  <a:gd name="T6" fmla="*/ 42 w 49"/>
                  <a:gd name="T7" fmla="*/ 29 h 29"/>
                  <a:gd name="T8" fmla="*/ 8 w 49"/>
                  <a:gd name="T9" fmla="*/ 26 h 29"/>
                  <a:gd name="T10" fmla="*/ 0 w 49"/>
                  <a:gd name="T11" fmla="*/ 18 h 29"/>
                  <a:gd name="T12" fmla="*/ 0 w 49"/>
                  <a:gd name="T13" fmla="*/ 17 h 29"/>
                  <a:gd name="T14" fmla="*/ 7 w 49"/>
                  <a:gd name="T15" fmla="*/ 8 h 29"/>
                  <a:gd name="T16" fmla="*/ 40 w 49"/>
                  <a:gd name="T17"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9">
                    <a:moveTo>
                      <a:pt x="40" y="1"/>
                    </a:moveTo>
                    <a:cubicBezTo>
                      <a:pt x="44" y="0"/>
                      <a:pt x="47" y="3"/>
                      <a:pt x="47" y="7"/>
                    </a:cubicBezTo>
                    <a:cubicBezTo>
                      <a:pt x="48" y="22"/>
                      <a:pt x="48" y="22"/>
                      <a:pt x="48" y="22"/>
                    </a:cubicBezTo>
                    <a:cubicBezTo>
                      <a:pt x="49" y="26"/>
                      <a:pt x="46" y="29"/>
                      <a:pt x="42" y="29"/>
                    </a:cubicBezTo>
                    <a:cubicBezTo>
                      <a:pt x="8" y="26"/>
                      <a:pt x="8" y="26"/>
                      <a:pt x="8" y="26"/>
                    </a:cubicBezTo>
                    <a:cubicBezTo>
                      <a:pt x="4" y="26"/>
                      <a:pt x="1" y="22"/>
                      <a:pt x="0" y="18"/>
                    </a:cubicBezTo>
                    <a:cubicBezTo>
                      <a:pt x="0" y="17"/>
                      <a:pt x="0" y="17"/>
                      <a:pt x="0" y="17"/>
                    </a:cubicBezTo>
                    <a:cubicBezTo>
                      <a:pt x="0" y="13"/>
                      <a:pt x="3" y="9"/>
                      <a:pt x="7" y="8"/>
                    </a:cubicBezTo>
                    <a:lnTo>
                      <a:pt x="4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2" name="Freeform 20"/>
              <p:cNvSpPr>
                <a:spLocks/>
              </p:cNvSpPr>
              <p:nvPr/>
            </p:nvSpPr>
            <p:spPr bwMode="auto">
              <a:xfrm>
                <a:off x="5355833" y="4424319"/>
                <a:ext cx="187320" cy="111443"/>
              </a:xfrm>
              <a:custGeom>
                <a:avLst/>
                <a:gdLst>
                  <a:gd name="T0" fmla="*/ 9 w 49"/>
                  <a:gd name="T1" fmla="*/ 28 h 29"/>
                  <a:gd name="T2" fmla="*/ 2 w 49"/>
                  <a:gd name="T3" fmla="*/ 22 h 29"/>
                  <a:gd name="T4" fmla="*/ 1 w 49"/>
                  <a:gd name="T5" fmla="*/ 7 h 29"/>
                  <a:gd name="T6" fmla="*/ 8 w 49"/>
                  <a:gd name="T7" fmla="*/ 0 h 29"/>
                  <a:gd name="T8" fmla="*/ 41 w 49"/>
                  <a:gd name="T9" fmla="*/ 3 h 29"/>
                  <a:gd name="T10" fmla="*/ 49 w 49"/>
                  <a:gd name="T11" fmla="*/ 11 h 29"/>
                  <a:gd name="T12" fmla="*/ 49 w 49"/>
                  <a:gd name="T13" fmla="*/ 12 h 29"/>
                  <a:gd name="T14" fmla="*/ 42 w 49"/>
                  <a:gd name="T15" fmla="*/ 21 h 29"/>
                  <a:gd name="T16" fmla="*/ 9 w 49"/>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9">
                    <a:moveTo>
                      <a:pt x="9" y="28"/>
                    </a:moveTo>
                    <a:cubicBezTo>
                      <a:pt x="5" y="29"/>
                      <a:pt x="2" y="26"/>
                      <a:pt x="2" y="22"/>
                    </a:cubicBezTo>
                    <a:cubicBezTo>
                      <a:pt x="1" y="7"/>
                      <a:pt x="1" y="7"/>
                      <a:pt x="1" y="7"/>
                    </a:cubicBezTo>
                    <a:cubicBezTo>
                      <a:pt x="0" y="3"/>
                      <a:pt x="4" y="0"/>
                      <a:pt x="8" y="0"/>
                    </a:cubicBezTo>
                    <a:cubicBezTo>
                      <a:pt x="41" y="3"/>
                      <a:pt x="41" y="3"/>
                      <a:pt x="41" y="3"/>
                    </a:cubicBezTo>
                    <a:cubicBezTo>
                      <a:pt x="45" y="3"/>
                      <a:pt x="49" y="7"/>
                      <a:pt x="49" y="11"/>
                    </a:cubicBezTo>
                    <a:cubicBezTo>
                      <a:pt x="49" y="12"/>
                      <a:pt x="49" y="12"/>
                      <a:pt x="49" y="12"/>
                    </a:cubicBezTo>
                    <a:cubicBezTo>
                      <a:pt x="49" y="16"/>
                      <a:pt x="46" y="20"/>
                      <a:pt x="42" y="21"/>
                    </a:cubicBezTo>
                    <a:lnTo>
                      <a:pt x="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Freeform 21"/>
              <p:cNvSpPr>
                <a:spLocks/>
              </p:cNvSpPr>
              <p:nvPr/>
            </p:nvSpPr>
            <p:spPr bwMode="auto">
              <a:xfrm>
                <a:off x="4872120" y="4227515"/>
                <a:ext cx="173093" cy="170722"/>
              </a:xfrm>
              <a:custGeom>
                <a:avLst/>
                <a:gdLst>
                  <a:gd name="T0" fmla="*/ 42 w 46"/>
                  <a:gd name="T1" fmla="*/ 21 h 45"/>
                  <a:gd name="T2" fmla="*/ 44 w 46"/>
                  <a:gd name="T3" fmla="*/ 30 h 45"/>
                  <a:gd name="T4" fmla="*/ 34 w 46"/>
                  <a:gd name="T5" fmla="*/ 41 h 45"/>
                  <a:gd name="T6" fmla="*/ 24 w 46"/>
                  <a:gd name="T7" fmla="*/ 41 h 45"/>
                  <a:gd name="T8" fmla="*/ 2 w 46"/>
                  <a:gd name="T9" fmla="*/ 16 h 45"/>
                  <a:gd name="T10" fmla="*/ 2 w 46"/>
                  <a:gd name="T11" fmla="*/ 5 h 45"/>
                  <a:gd name="T12" fmla="*/ 3 w 46"/>
                  <a:gd name="T13" fmla="*/ 4 h 45"/>
                  <a:gd name="T14" fmla="*/ 14 w 46"/>
                  <a:gd name="T15" fmla="*/ 2 h 45"/>
                  <a:gd name="T16" fmla="*/ 42 w 46"/>
                  <a:gd name="T17"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5">
                    <a:moveTo>
                      <a:pt x="42" y="21"/>
                    </a:moveTo>
                    <a:cubicBezTo>
                      <a:pt x="46" y="23"/>
                      <a:pt x="46" y="27"/>
                      <a:pt x="44" y="30"/>
                    </a:cubicBezTo>
                    <a:cubicBezTo>
                      <a:pt x="34" y="41"/>
                      <a:pt x="34" y="41"/>
                      <a:pt x="34" y="41"/>
                    </a:cubicBezTo>
                    <a:cubicBezTo>
                      <a:pt x="31" y="45"/>
                      <a:pt x="27" y="45"/>
                      <a:pt x="24" y="41"/>
                    </a:cubicBezTo>
                    <a:cubicBezTo>
                      <a:pt x="2" y="16"/>
                      <a:pt x="2" y="16"/>
                      <a:pt x="2" y="16"/>
                    </a:cubicBezTo>
                    <a:cubicBezTo>
                      <a:pt x="0" y="13"/>
                      <a:pt x="0" y="8"/>
                      <a:pt x="2" y="5"/>
                    </a:cubicBezTo>
                    <a:cubicBezTo>
                      <a:pt x="3" y="4"/>
                      <a:pt x="3" y="4"/>
                      <a:pt x="3" y="4"/>
                    </a:cubicBezTo>
                    <a:cubicBezTo>
                      <a:pt x="6" y="1"/>
                      <a:pt x="11" y="0"/>
                      <a:pt x="14" y="2"/>
                    </a:cubicBezTo>
                    <a:lnTo>
                      <a:pt x="4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 name="Freeform 22"/>
              <p:cNvSpPr>
                <a:spLocks/>
              </p:cNvSpPr>
              <p:nvPr/>
            </p:nvSpPr>
            <p:spPr bwMode="auto">
              <a:xfrm>
                <a:off x="5284699" y="4592671"/>
                <a:ext cx="177835" cy="168350"/>
              </a:xfrm>
              <a:custGeom>
                <a:avLst/>
                <a:gdLst>
                  <a:gd name="T0" fmla="*/ 4 w 47"/>
                  <a:gd name="T1" fmla="*/ 23 h 44"/>
                  <a:gd name="T2" fmla="*/ 3 w 47"/>
                  <a:gd name="T3" fmla="*/ 14 h 44"/>
                  <a:gd name="T4" fmla="*/ 12 w 47"/>
                  <a:gd name="T5" fmla="*/ 3 h 44"/>
                  <a:gd name="T6" fmla="*/ 22 w 47"/>
                  <a:gd name="T7" fmla="*/ 3 h 44"/>
                  <a:gd name="T8" fmla="*/ 44 w 47"/>
                  <a:gd name="T9" fmla="*/ 28 h 44"/>
                  <a:gd name="T10" fmla="*/ 44 w 47"/>
                  <a:gd name="T11" fmla="*/ 39 h 44"/>
                  <a:gd name="T12" fmla="*/ 43 w 47"/>
                  <a:gd name="T13" fmla="*/ 40 h 44"/>
                  <a:gd name="T14" fmla="*/ 32 w 47"/>
                  <a:gd name="T15" fmla="*/ 42 h 44"/>
                  <a:gd name="T16" fmla="*/ 4 w 47"/>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 y="23"/>
                    </a:moveTo>
                    <a:cubicBezTo>
                      <a:pt x="1" y="21"/>
                      <a:pt x="0" y="17"/>
                      <a:pt x="3" y="14"/>
                    </a:cubicBezTo>
                    <a:cubicBezTo>
                      <a:pt x="12" y="3"/>
                      <a:pt x="12" y="3"/>
                      <a:pt x="12" y="3"/>
                    </a:cubicBezTo>
                    <a:cubicBezTo>
                      <a:pt x="15" y="0"/>
                      <a:pt x="19" y="0"/>
                      <a:pt x="22" y="3"/>
                    </a:cubicBezTo>
                    <a:cubicBezTo>
                      <a:pt x="44" y="28"/>
                      <a:pt x="44" y="28"/>
                      <a:pt x="44" y="28"/>
                    </a:cubicBezTo>
                    <a:cubicBezTo>
                      <a:pt x="47" y="31"/>
                      <a:pt x="46" y="36"/>
                      <a:pt x="44" y="39"/>
                    </a:cubicBezTo>
                    <a:cubicBezTo>
                      <a:pt x="43" y="40"/>
                      <a:pt x="43" y="40"/>
                      <a:pt x="43" y="40"/>
                    </a:cubicBezTo>
                    <a:cubicBezTo>
                      <a:pt x="40" y="43"/>
                      <a:pt x="35" y="44"/>
                      <a:pt x="32" y="42"/>
                    </a:cubicBez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5" name="Freeform 23"/>
              <p:cNvSpPr>
                <a:spLocks/>
              </p:cNvSpPr>
              <p:nvPr/>
            </p:nvSpPr>
            <p:spPr bwMode="auto">
              <a:xfrm>
                <a:off x="4902945" y="4611640"/>
                <a:ext cx="165980" cy="180207"/>
              </a:xfrm>
              <a:custGeom>
                <a:avLst/>
                <a:gdLst>
                  <a:gd name="T0" fmla="*/ 20 w 44"/>
                  <a:gd name="T1" fmla="*/ 4 h 47"/>
                  <a:gd name="T2" fmla="*/ 30 w 44"/>
                  <a:gd name="T3" fmla="*/ 3 h 47"/>
                  <a:gd name="T4" fmla="*/ 41 w 44"/>
                  <a:gd name="T5" fmla="*/ 13 h 47"/>
                  <a:gd name="T6" fmla="*/ 41 w 44"/>
                  <a:gd name="T7" fmla="*/ 23 h 47"/>
                  <a:gd name="T8" fmla="*/ 16 w 44"/>
                  <a:gd name="T9" fmla="*/ 44 h 47"/>
                  <a:gd name="T10" fmla="*/ 5 w 44"/>
                  <a:gd name="T11" fmla="*/ 44 h 47"/>
                  <a:gd name="T12" fmla="*/ 4 w 44"/>
                  <a:gd name="T13" fmla="*/ 43 h 47"/>
                  <a:gd name="T14" fmla="*/ 2 w 44"/>
                  <a:gd name="T15" fmla="*/ 32 h 47"/>
                  <a:gd name="T16" fmla="*/ 20 w 4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20" y="4"/>
                    </a:moveTo>
                    <a:cubicBezTo>
                      <a:pt x="23" y="1"/>
                      <a:pt x="27" y="0"/>
                      <a:pt x="30" y="3"/>
                    </a:cubicBezTo>
                    <a:cubicBezTo>
                      <a:pt x="41" y="13"/>
                      <a:pt x="41" y="13"/>
                      <a:pt x="41" y="13"/>
                    </a:cubicBezTo>
                    <a:cubicBezTo>
                      <a:pt x="44" y="16"/>
                      <a:pt x="44" y="20"/>
                      <a:pt x="41" y="23"/>
                    </a:cubicBezTo>
                    <a:cubicBezTo>
                      <a:pt x="16" y="44"/>
                      <a:pt x="16" y="44"/>
                      <a:pt x="16" y="44"/>
                    </a:cubicBezTo>
                    <a:cubicBezTo>
                      <a:pt x="13" y="47"/>
                      <a:pt x="8" y="47"/>
                      <a:pt x="5" y="44"/>
                    </a:cubicBezTo>
                    <a:cubicBezTo>
                      <a:pt x="4" y="43"/>
                      <a:pt x="4" y="43"/>
                      <a:pt x="4" y="43"/>
                    </a:cubicBezTo>
                    <a:cubicBezTo>
                      <a:pt x="0" y="41"/>
                      <a:pt x="0" y="36"/>
                      <a:pt x="2" y="32"/>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6" name="Freeform 24"/>
              <p:cNvSpPr>
                <a:spLocks/>
              </p:cNvSpPr>
              <p:nvPr/>
            </p:nvSpPr>
            <p:spPr bwMode="auto">
              <a:xfrm>
                <a:off x="5260988" y="4196690"/>
                <a:ext cx="168351" cy="177835"/>
              </a:xfrm>
              <a:custGeom>
                <a:avLst/>
                <a:gdLst>
                  <a:gd name="T0" fmla="*/ 24 w 44"/>
                  <a:gd name="T1" fmla="*/ 43 h 47"/>
                  <a:gd name="T2" fmla="*/ 14 w 44"/>
                  <a:gd name="T3" fmla="*/ 44 h 47"/>
                  <a:gd name="T4" fmla="*/ 3 w 44"/>
                  <a:gd name="T5" fmla="*/ 34 h 47"/>
                  <a:gd name="T6" fmla="*/ 3 w 44"/>
                  <a:gd name="T7" fmla="*/ 25 h 47"/>
                  <a:gd name="T8" fmla="*/ 28 w 44"/>
                  <a:gd name="T9" fmla="*/ 3 h 47"/>
                  <a:gd name="T10" fmla="*/ 40 w 44"/>
                  <a:gd name="T11" fmla="*/ 3 h 47"/>
                  <a:gd name="T12" fmla="*/ 41 w 44"/>
                  <a:gd name="T13" fmla="*/ 4 h 47"/>
                  <a:gd name="T14" fmla="*/ 42 w 44"/>
                  <a:gd name="T15" fmla="*/ 15 h 47"/>
                  <a:gd name="T16" fmla="*/ 24 w 44"/>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24" y="43"/>
                    </a:moveTo>
                    <a:cubicBezTo>
                      <a:pt x="22" y="46"/>
                      <a:pt x="17" y="47"/>
                      <a:pt x="14" y="44"/>
                    </a:cubicBezTo>
                    <a:cubicBezTo>
                      <a:pt x="3" y="34"/>
                      <a:pt x="3" y="34"/>
                      <a:pt x="3" y="34"/>
                    </a:cubicBezTo>
                    <a:cubicBezTo>
                      <a:pt x="0" y="32"/>
                      <a:pt x="0" y="27"/>
                      <a:pt x="3" y="25"/>
                    </a:cubicBezTo>
                    <a:cubicBezTo>
                      <a:pt x="28" y="3"/>
                      <a:pt x="28" y="3"/>
                      <a:pt x="28" y="3"/>
                    </a:cubicBezTo>
                    <a:cubicBezTo>
                      <a:pt x="32" y="0"/>
                      <a:pt x="37" y="0"/>
                      <a:pt x="40" y="3"/>
                    </a:cubicBezTo>
                    <a:cubicBezTo>
                      <a:pt x="41" y="4"/>
                      <a:pt x="41" y="4"/>
                      <a:pt x="41" y="4"/>
                    </a:cubicBezTo>
                    <a:cubicBezTo>
                      <a:pt x="44" y="6"/>
                      <a:pt x="44" y="11"/>
                      <a:pt x="42" y="15"/>
                    </a:cubicBezTo>
                    <a:lnTo>
                      <a:pt x="2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Freeform 25"/>
              <p:cNvSpPr>
                <a:spLocks/>
              </p:cNvSpPr>
              <p:nvPr/>
            </p:nvSpPr>
            <p:spPr bwMode="auto">
              <a:xfrm>
                <a:off x="4974080" y="4146896"/>
                <a:ext cx="147011" cy="189691"/>
              </a:xfrm>
              <a:custGeom>
                <a:avLst/>
                <a:gdLst>
                  <a:gd name="T0" fmla="*/ 36 w 39"/>
                  <a:gd name="T1" fmla="*/ 32 h 50"/>
                  <a:gd name="T2" fmla="*/ 34 w 39"/>
                  <a:gd name="T3" fmla="*/ 41 h 50"/>
                  <a:gd name="T4" fmla="*/ 21 w 39"/>
                  <a:gd name="T5" fmla="*/ 48 h 50"/>
                  <a:gd name="T6" fmla="*/ 12 w 39"/>
                  <a:gd name="T7" fmla="*/ 44 h 50"/>
                  <a:gd name="T8" fmla="*/ 1 w 39"/>
                  <a:gd name="T9" fmla="*/ 13 h 50"/>
                  <a:gd name="T10" fmla="*/ 5 w 39"/>
                  <a:gd name="T11" fmla="*/ 3 h 50"/>
                  <a:gd name="T12" fmla="*/ 6 w 39"/>
                  <a:gd name="T13" fmla="*/ 2 h 50"/>
                  <a:gd name="T14" fmla="*/ 17 w 39"/>
                  <a:gd name="T15" fmla="*/ 5 h 50"/>
                  <a:gd name="T16" fmla="*/ 36 w 39"/>
                  <a:gd name="T17"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0">
                    <a:moveTo>
                      <a:pt x="36" y="32"/>
                    </a:moveTo>
                    <a:cubicBezTo>
                      <a:pt x="39" y="35"/>
                      <a:pt x="38" y="40"/>
                      <a:pt x="34" y="41"/>
                    </a:cubicBezTo>
                    <a:cubicBezTo>
                      <a:pt x="21" y="48"/>
                      <a:pt x="21" y="48"/>
                      <a:pt x="21" y="48"/>
                    </a:cubicBezTo>
                    <a:cubicBezTo>
                      <a:pt x="17" y="50"/>
                      <a:pt x="13" y="48"/>
                      <a:pt x="12" y="44"/>
                    </a:cubicBezTo>
                    <a:cubicBezTo>
                      <a:pt x="1" y="13"/>
                      <a:pt x="1" y="13"/>
                      <a:pt x="1" y="13"/>
                    </a:cubicBezTo>
                    <a:cubicBezTo>
                      <a:pt x="0" y="9"/>
                      <a:pt x="2" y="4"/>
                      <a:pt x="5" y="3"/>
                    </a:cubicBezTo>
                    <a:cubicBezTo>
                      <a:pt x="6" y="2"/>
                      <a:pt x="6" y="2"/>
                      <a:pt x="6" y="2"/>
                    </a:cubicBezTo>
                    <a:cubicBezTo>
                      <a:pt x="10" y="0"/>
                      <a:pt x="15" y="1"/>
                      <a:pt x="17" y="5"/>
                    </a:cubicBez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Freeform 26"/>
              <p:cNvSpPr>
                <a:spLocks/>
              </p:cNvSpPr>
              <p:nvPr/>
            </p:nvSpPr>
            <p:spPr bwMode="auto">
              <a:xfrm>
                <a:off x="5213565" y="4649579"/>
                <a:ext cx="142269" cy="192062"/>
              </a:xfrm>
              <a:custGeom>
                <a:avLst/>
                <a:gdLst>
                  <a:gd name="T0" fmla="*/ 2 w 38"/>
                  <a:gd name="T1" fmla="*/ 18 h 50"/>
                  <a:gd name="T2" fmla="*/ 4 w 38"/>
                  <a:gd name="T3" fmla="*/ 9 h 50"/>
                  <a:gd name="T4" fmla="*/ 17 w 38"/>
                  <a:gd name="T5" fmla="*/ 2 h 50"/>
                  <a:gd name="T6" fmla="*/ 26 w 38"/>
                  <a:gd name="T7" fmla="*/ 6 h 50"/>
                  <a:gd name="T8" fmla="*/ 37 w 38"/>
                  <a:gd name="T9" fmla="*/ 37 h 50"/>
                  <a:gd name="T10" fmla="*/ 33 w 38"/>
                  <a:gd name="T11" fmla="*/ 48 h 50"/>
                  <a:gd name="T12" fmla="*/ 32 w 38"/>
                  <a:gd name="T13" fmla="*/ 48 h 50"/>
                  <a:gd name="T14" fmla="*/ 21 w 38"/>
                  <a:gd name="T15" fmla="*/ 45 h 50"/>
                  <a:gd name="T16" fmla="*/ 2 w 38"/>
                  <a:gd name="T17"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0">
                    <a:moveTo>
                      <a:pt x="2" y="18"/>
                    </a:moveTo>
                    <a:cubicBezTo>
                      <a:pt x="0" y="15"/>
                      <a:pt x="1" y="10"/>
                      <a:pt x="4" y="9"/>
                    </a:cubicBezTo>
                    <a:cubicBezTo>
                      <a:pt x="17" y="2"/>
                      <a:pt x="17" y="2"/>
                      <a:pt x="17" y="2"/>
                    </a:cubicBezTo>
                    <a:cubicBezTo>
                      <a:pt x="21" y="0"/>
                      <a:pt x="25" y="2"/>
                      <a:pt x="26" y="6"/>
                    </a:cubicBezTo>
                    <a:cubicBezTo>
                      <a:pt x="37" y="37"/>
                      <a:pt x="37" y="37"/>
                      <a:pt x="37" y="37"/>
                    </a:cubicBezTo>
                    <a:cubicBezTo>
                      <a:pt x="38" y="41"/>
                      <a:pt x="37" y="46"/>
                      <a:pt x="33" y="48"/>
                    </a:cubicBezTo>
                    <a:cubicBezTo>
                      <a:pt x="32" y="48"/>
                      <a:pt x="32" y="48"/>
                      <a:pt x="32" y="48"/>
                    </a:cubicBezTo>
                    <a:cubicBezTo>
                      <a:pt x="28" y="50"/>
                      <a:pt x="23" y="49"/>
                      <a:pt x="21" y="45"/>
                    </a:cubicBezTo>
                    <a:lnTo>
                      <a:pt x="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Freeform 27"/>
              <p:cNvSpPr>
                <a:spLocks/>
              </p:cNvSpPr>
              <p:nvPr/>
            </p:nvSpPr>
            <p:spPr bwMode="auto">
              <a:xfrm>
                <a:off x="4822327" y="4540506"/>
                <a:ext cx="184949" cy="147011"/>
              </a:xfrm>
              <a:custGeom>
                <a:avLst/>
                <a:gdLst>
                  <a:gd name="T0" fmla="*/ 32 w 49"/>
                  <a:gd name="T1" fmla="*/ 2 h 39"/>
                  <a:gd name="T2" fmla="*/ 41 w 49"/>
                  <a:gd name="T3" fmla="*/ 5 h 39"/>
                  <a:gd name="T4" fmla="*/ 48 w 49"/>
                  <a:gd name="T5" fmla="*/ 18 h 39"/>
                  <a:gd name="T6" fmla="*/ 44 w 49"/>
                  <a:gd name="T7" fmla="*/ 27 h 39"/>
                  <a:gd name="T8" fmla="*/ 12 w 49"/>
                  <a:gd name="T9" fmla="*/ 38 h 39"/>
                  <a:gd name="T10" fmla="*/ 2 w 49"/>
                  <a:gd name="T11" fmla="*/ 33 h 39"/>
                  <a:gd name="T12" fmla="*/ 1 w 49"/>
                  <a:gd name="T13" fmla="*/ 32 h 39"/>
                  <a:gd name="T14" fmla="*/ 4 w 49"/>
                  <a:gd name="T15" fmla="*/ 21 h 39"/>
                  <a:gd name="T16" fmla="*/ 32 w 49"/>
                  <a:gd name="T17"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9">
                    <a:moveTo>
                      <a:pt x="32" y="2"/>
                    </a:moveTo>
                    <a:cubicBezTo>
                      <a:pt x="35" y="0"/>
                      <a:pt x="39" y="1"/>
                      <a:pt x="41" y="5"/>
                    </a:cubicBezTo>
                    <a:cubicBezTo>
                      <a:pt x="48" y="18"/>
                      <a:pt x="48" y="18"/>
                      <a:pt x="48" y="18"/>
                    </a:cubicBezTo>
                    <a:cubicBezTo>
                      <a:pt x="49" y="22"/>
                      <a:pt x="48" y="26"/>
                      <a:pt x="44" y="27"/>
                    </a:cubicBezTo>
                    <a:cubicBezTo>
                      <a:pt x="12" y="38"/>
                      <a:pt x="12" y="38"/>
                      <a:pt x="12" y="38"/>
                    </a:cubicBezTo>
                    <a:cubicBezTo>
                      <a:pt x="8" y="39"/>
                      <a:pt x="4" y="37"/>
                      <a:pt x="2" y="33"/>
                    </a:cubicBezTo>
                    <a:cubicBezTo>
                      <a:pt x="1" y="32"/>
                      <a:pt x="1" y="32"/>
                      <a:pt x="1" y="32"/>
                    </a:cubicBezTo>
                    <a:cubicBezTo>
                      <a:pt x="0" y="29"/>
                      <a:pt x="1" y="24"/>
                      <a:pt x="4" y="21"/>
                    </a:cubicBezTo>
                    <a:lnTo>
                      <a:pt x="3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Freeform 28"/>
              <p:cNvSpPr>
                <a:spLocks/>
              </p:cNvSpPr>
              <p:nvPr/>
            </p:nvSpPr>
            <p:spPr bwMode="auto">
              <a:xfrm>
                <a:off x="5322637" y="4298650"/>
                <a:ext cx="189692" cy="149381"/>
              </a:xfrm>
              <a:custGeom>
                <a:avLst/>
                <a:gdLst>
                  <a:gd name="T0" fmla="*/ 17 w 50"/>
                  <a:gd name="T1" fmla="*/ 37 h 39"/>
                  <a:gd name="T2" fmla="*/ 8 w 50"/>
                  <a:gd name="T3" fmla="*/ 34 h 39"/>
                  <a:gd name="T4" fmla="*/ 1 w 50"/>
                  <a:gd name="T5" fmla="*/ 21 h 39"/>
                  <a:gd name="T6" fmla="*/ 5 w 50"/>
                  <a:gd name="T7" fmla="*/ 12 h 39"/>
                  <a:gd name="T8" fmla="*/ 37 w 50"/>
                  <a:gd name="T9" fmla="*/ 1 h 39"/>
                  <a:gd name="T10" fmla="*/ 47 w 50"/>
                  <a:gd name="T11" fmla="*/ 6 h 39"/>
                  <a:gd name="T12" fmla="*/ 48 w 50"/>
                  <a:gd name="T13" fmla="*/ 7 h 39"/>
                  <a:gd name="T14" fmla="*/ 45 w 50"/>
                  <a:gd name="T15" fmla="*/ 18 h 39"/>
                  <a:gd name="T16" fmla="*/ 17 w 50"/>
                  <a:gd name="T17"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9">
                    <a:moveTo>
                      <a:pt x="17" y="37"/>
                    </a:moveTo>
                    <a:cubicBezTo>
                      <a:pt x="14" y="39"/>
                      <a:pt x="10" y="38"/>
                      <a:pt x="8" y="34"/>
                    </a:cubicBezTo>
                    <a:cubicBezTo>
                      <a:pt x="1" y="21"/>
                      <a:pt x="1" y="21"/>
                      <a:pt x="1" y="21"/>
                    </a:cubicBezTo>
                    <a:cubicBezTo>
                      <a:pt x="0" y="18"/>
                      <a:pt x="1" y="14"/>
                      <a:pt x="5" y="12"/>
                    </a:cubicBezTo>
                    <a:cubicBezTo>
                      <a:pt x="37" y="1"/>
                      <a:pt x="37" y="1"/>
                      <a:pt x="37" y="1"/>
                    </a:cubicBezTo>
                    <a:cubicBezTo>
                      <a:pt x="41" y="0"/>
                      <a:pt x="45" y="2"/>
                      <a:pt x="47" y="6"/>
                    </a:cubicBezTo>
                    <a:cubicBezTo>
                      <a:pt x="48" y="7"/>
                      <a:pt x="48" y="7"/>
                      <a:pt x="48" y="7"/>
                    </a:cubicBezTo>
                    <a:cubicBezTo>
                      <a:pt x="50" y="11"/>
                      <a:pt x="48" y="15"/>
                      <a:pt x="45" y="18"/>
                    </a:cubicBezTo>
                    <a:lnTo>
                      <a:pt x="1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Freeform 29"/>
              <p:cNvSpPr>
                <a:spLocks/>
              </p:cNvSpPr>
              <p:nvPr/>
            </p:nvSpPr>
            <p:spPr bwMode="auto">
              <a:xfrm>
                <a:off x="4803357" y="4348443"/>
                <a:ext cx="189692" cy="130412"/>
              </a:xfrm>
              <a:custGeom>
                <a:avLst/>
                <a:gdLst>
                  <a:gd name="T0" fmla="*/ 44 w 50"/>
                  <a:gd name="T1" fmla="*/ 6 h 34"/>
                  <a:gd name="T2" fmla="*/ 49 w 50"/>
                  <a:gd name="T3" fmla="*/ 15 h 34"/>
                  <a:gd name="T4" fmla="*/ 44 w 50"/>
                  <a:gd name="T5" fmla="*/ 29 h 34"/>
                  <a:gd name="T6" fmla="*/ 35 w 50"/>
                  <a:gd name="T7" fmla="*/ 33 h 34"/>
                  <a:gd name="T8" fmla="*/ 5 w 50"/>
                  <a:gd name="T9" fmla="*/ 18 h 34"/>
                  <a:gd name="T10" fmla="*/ 1 w 50"/>
                  <a:gd name="T11" fmla="*/ 8 h 34"/>
                  <a:gd name="T12" fmla="*/ 1 w 50"/>
                  <a:gd name="T13" fmla="*/ 6 h 34"/>
                  <a:gd name="T14" fmla="*/ 11 w 50"/>
                  <a:gd name="T15" fmla="*/ 1 h 34"/>
                  <a:gd name="T16" fmla="*/ 44 w 50"/>
                  <a:gd name="T17"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4">
                    <a:moveTo>
                      <a:pt x="44" y="6"/>
                    </a:moveTo>
                    <a:cubicBezTo>
                      <a:pt x="48" y="7"/>
                      <a:pt x="50" y="11"/>
                      <a:pt x="49" y="15"/>
                    </a:cubicBezTo>
                    <a:cubicBezTo>
                      <a:pt x="44" y="29"/>
                      <a:pt x="44" y="29"/>
                      <a:pt x="44" y="29"/>
                    </a:cubicBezTo>
                    <a:cubicBezTo>
                      <a:pt x="43" y="33"/>
                      <a:pt x="39" y="34"/>
                      <a:pt x="35" y="33"/>
                    </a:cubicBezTo>
                    <a:cubicBezTo>
                      <a:pt x="5" y="18"/>
                      <a:pt x="5" y="18"/>
                      <a:pt x="5" y="18"/>
                    </a:cubicBezTo>
                    <a:cubicBezTo>
                      <a:pt x="2" y="16"/>
                      <a:pt x="0" y="11"/>
                      <a:pt x="1" y="8"/>
                    </a:cubicBezTo>
                    <a:cubicBezTo>
                      <a:pt x="1" y="6"/>
                      <a:pt x="1" y="6"/>
                      <a:pt x="1" y="6"/>
                    </a:cubicBezTo>
                    <a:cubicBezTo>
                      <a:pt x="3" y="2"/>
                      <a:pt x="7" y="0"/>
                      <a:pt x="11" y="1"/>
                    </a:cubicBezTo>
                    <a:lnTo>
                      <a:pt x="4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Freeform 30"/>
              <p:cNvSpPr>
                <a:spLocks/>
              </p:cNvSpPr>
              <p:nvPr/>
            </p:nvSpPr>
            <p:spPr bwMode="auto">
              <a:xfrm>
                <a:off x="5336864" y="4509680"/>
                <a:ext cx="194434" cy="128042"/>
              </a:xfrm>
              <a:custGeom>
                <a:avLst/>
                <a:gdLst>
                  <a:gd name="T0" fmla="*/ 6 w 51"/>
                  <a:gd name="T1" fmla="*/ 28 h 34"/>
                  <a:gd name="T2" fmla="*/ 1 w 51"/>
                  <a:gd name="T3" fmla="*/ 19 h 34"/>
                  <a:gd name="T4" fmla="*/ 6 w 51"/>
                  <a:gd name="T5" fmla="*/ 5 h 34"/>
                  <a:gd name="T6" fmla="*/ 15 w 51"/>
                  <a:gd name="T7" fmla="*/ 2 h 34"/>
                  <a:gd name="T8" fmla="*/ 45 w 51"/>
                  <a:gd name="T9" fmla="*/ 16 h 34"/>
                  <a:gd name="T10" fmla="*/ 49 w 51"/>
                  <a:gd name="T11" fmla="*/ 27 h 34"/>
                  <a:gd name="T12" fmla="*/ 49 w 51"/>
                  <a:gd name="T13" fmla="*/ 28 h 34"/>
                  <a:gd name="T14" fmla="*/ 39 w 51"/>
                  <a:gd name="T15" fmla="*/ 34 h 34"/>
                  <a:gd name="T16" fmla="*/ 6 w 51"/>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4">
                    <a:moveTo>
                      <a:pt x="6" y="28"/>
                    </a:moveTo>
                    <a:cubicBezTo>
                      <a:pt x="2" y="27"/>
                      <a:pt x="0" y="23"/>
                      <a:pt x="1" y="19"/>
                    </a:cubicBezTo>
                    <a:cubicBezTo>
                      <a:pt x="6" y="5"/>
                      <a:pt x="6" y="5"/>
                      <a:pt x="6" y="5"/>
                    </a:cubicBezTo>
                    <a:cubicBezTo>
                      <a:pt x="7" y="1"/>
                      <a:pt x="11" y="0"/>
                      <a:pt x="15" y="2"/>
                    </a:cubicBezTo>
                    <a:cubicBezTo>
                      <a:pt x="45" y="16"/>
                      <a:pt x="45" y="16"/>
                      <a:pt x="45" y="16"/>
                    </a:cubicBezTo>
                    <a:cubicBezTo>
                      <a:pt x="49" y="18"/>
                      <a:pt x="51" y="23"/>
                      <a:pt x="49" y="27"/>
                    </a:cubicBezTo>
                    <a:cubicBezTo>
                      <a:pt x="49" y="28"/>
                      <a:pt x="49" y="28"/>
                      <a:pt x="49" y="28"/>
                    </a:cubicBezTo>
                    <a:cubicBezTo>
                      <a:pt x="48" y="32"/>
                      <a:pt x="43" y="34"/>
                      <a:pt x="39" y="34"/>
                    </a:cubicBezTo>
                    <a:lnTo>
                      <a:pt x="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Freeform 31"/>
              <p:cNvSpPr>
                <a:spLocks/>
              </p:cNvSpPr>
              <p:nvPr/>
            </p:nvSpPr>
            <p:spPr bwMode="auto">
              <a:xfrm>
                <a:off x="5019131" y="4668548"/>
                <a:ext cx="132784" cy="192062"/>
              </a:xfrm>
              <a:custGeom>
                <a:avLst/>
                <a:gdLst>
                  <a:gd name="T0" fmla="*/ 7 w 35"/>
                  <a:gd name="T1" fmla="*/ 6 h 50"/>
                  <a:gd name="T2" fmla="*/ 15 w 35"/>
                  <a:gd name="T3" fmla="*/ 1 h 50"/>
                  <a:gd name="T4" fmla="*/ 29 w 35"/>
                  <a:gd name="T5" fmla="*/ 6 h 50"/>
                  <a:gd name="T6" fmla="*/ 33 w 35"/>
                  <a:gd name="T7" fmla="*/ 14 h 50"/>
                  <a:gd name="T8" fmla="*/ 18 w 35"/>
                  <a:gd name="T9" fmla="*/ 44 h 50"/>
                  <a:gd name="T10" fmla="*/ 8 w 35"/>
                  <a:gd name="T11" fmla="*/ 49 h 50"/>
                  <a:gd name="T12" fmla="*/ 7 w 35"/>
                  <a:gd name="T13" fmla="*/ 48 h 50"/>
                  <a:gd name="T14" fmla="*/ 1 w 35"/>
                  <a:gd name="T15" fmla="*/ 39 h 50"/>
                  <a:gd name="T16" fmla="*/ 7 w 35"/>
                  <a:gd name="T17"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0">
                    <a:moveTo>
                      <a:pt x="7" y="6"/>
                    </a:moveTo>
                    <a:cubicBezTo>
                      <a:pt x="8" y="2"/>
                      <a:pt x="11" y="0"/>
                      <a:pt x="15" y="1"/>
                    </a:cubicBezTo>
                    <a:cubicBezTo>
                      <a:pt x="29" y="6"/>
                      <a:pt x="29" y="6"/>
                      <a:pt x="29" y="6"/>
                    </a:cubicBezTo>
                    <a:cubicBezTo>
                      <a:pt x="33" y="7"/>
                      <a:pt x="35" y="11"/>
                      <a:pt x="33" y="14"/>
                    </a:cubicBezTo>
                    <a:cubicBezTo>
                      <a:pt x="18" y="44"/>
                      <a:pt x="18" y="44"/>
                      <a:pt x="18" y="44"/>
                    </a:cubicBezTo>
                    <a:cubicBezTo>
                      <a:pt x="16" y="48"/>
                      <a:pt x="12" y="50"/>
                      <a:pt x="8" y="49"/>
                    </a:cubicBezTo>
                    <a:cubicBezTo>
                      <a:pt x="7" y="48"/>
                      <a:pt x="7" y="48"/>
                      <a:pt x="7" y="48"/>
                    </a:cubicBezTo>
                    <a:cubicBezTo>
                      <a:pt x="3" y="47"/>
                      <a:pt x="0" y="43"/>
                      <a:pt x="1" y="39"/>
                    </a:cubicBez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32"/>
              <p:cNvSpPr>
                <a:spLocks/>
              </p:cNvSpPr>
              <p:nvPr/>
            </p:nvSpPr>
            <p:spPr bwMode="auto">
              <a:xfrm>
                <a:off x="5177998" y="4127927"/>
                <a:ext cx="132784" cy="189691"/>
              </a:xfrm>
              <a:custGeom>
                <a:avLst/>
                <a:gdLst>
                  <a:gd name="T0" fmla="*/ 28 w 35"/>
                  <a:gd name="T1" fmla="*/ 44 h 50"/>
                  <a:gd name="T2" fmla="*/ 20 w 35"/>
                  <a:gd name="T3" fmla="*/ 49 h 50"/>
                  <a:gd name="T4" fmla="*/ 6 w 35"/>
                  <a:gd name="T5" fmla="*/ 45 h 50"/>
                  <a:gd name="T6" fmla="*/ 2 w 35"/>
                  <a:gd name="T7" fmla="*/ 36 h 50"/>
                  <a:gd name="T8" fmla="*/ 17 w 35"/>
                  <a:gd name="T9" fmla="*/ 6 h 50"/>
                  <a:gd name="T10" fmla="*/ 27 w 35"/>
                  <a:gd name="T11" fmla="*/ 1 h 50"/>
                  <a:gd name="T12" fmla="*/ 28 w 35"/>
                  <a:gd name="T13" fmla="*/ 2 h 50"/>
                  <a:gd name="T14" fmla="*/ 34 w 35"/>
                  <a:gd name="T15" fmla="*/ 11 h 50"/>
                  <a:gd name="T16" fmla="*/ 28 w 35"/>
                  <a:gd name="T17"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0">
                    <a:moveTo>
                      <a:pt x="28" y="44"/>
                    </a:moveTo>
                    <a:cubicBezTo>
                      <a:pt x="27" y="48"/>
                      <a:pt x="24" y="50"/>
                      <a:pt x="20" y="49"/>
                    </a:cubicBezTo>
                    <a:cubicBezTo>
                      <a:pt x="6" y="45"/>
                      <a:pt x="6" y="45"/>
                      <a:pt x="6" y="45"/>
                    </a:cubicBezTo>
                    <a:cubicBezTo>
                      <a:pt x="2" y="43"/>
                      <a:pt x="0" y="39"/>
                      <a:pt x="2" y="36"/>
                    </a:cubicBezTo>
                    <a:cubicBezTo>
                      <a:pt x="17" y="6"/>
                      <a:pt x="17" y="6"/>
                      <a:pt x="17" y="6"/>
                    </a:cubicBezTo>
                    <a:cubicBezTo>
                      <a:pt x="19" y="2"/>
                      <a:pt x="23" y="0"/>
                      <a:pt x="27" y="1"/>
                    </a:cubicBezTo>
                    <a:cubicBezTo>
                      <a:pt x="28" y="2"/>
                      <a:pt x="28" y="2"/>
                      <a:pt x="28" y="2"/>
                    </a:cubicBezTo>
                    <a:cubicBezTo>
                      <a:pt x="32" y="3"/>
                      <a:pt x="35" y="7"/>
                      <a:pt x="34" y="11"/>
                    </a:cubicBezTo>
                    <a:lnTo>
                      <a:pt x="2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Freeform 18"/>
              <p:cNvSpPr>
                <a:spLocks/>
              </p:cNvSpPr>
              <p:nvPr/>
            </p:nvSpPr>
            <p:spPr bwMode="auto">
              <a:xfrm rot="10800000">
                <a:off x="5093821" y="4103030"/>
                <a:ext cx="106701" cy="187319"/>
              </a:xfrm>
              <a:custGeom>
                <a:avLst/>
                <a:gdLst>
                  <a:gd name="T0" fmla="*/ 1 w 28"/>
                  <a:gd name="T1" fmla="*/ 9 h 49"/>
                  <a:gd name="T2" fmla="*/ 7 w 28"/>
                  <a:gd name="T3" fmla="*/ 1 h 49"/>
                  <a:gd name="T4" fmla="*/ 21 w 28"/>
                  <a:gd name="T5" fmla="*/ 0 h 49"/>
                  <a:gd name="T6" fmla="*/ 28 w 28"/>
                  <a:gd name="T7" fmla="*/ 7 h 49"/>
                  <a:gd name="T8" fmla="*/ 26 w 28"/>
                  <a:gd name="T9" fmla="*/ 40 h 49"/>
                  <a:gd name="T10" fmla="*/ 18 w 28"/>
                  <a:gd name="T11" fmla="*/ 48 h 49"/>
                  <a:gd name="T12" fmla="*/ 16 w 28"/>
                  <a:gd name="T13" fmla="*/ 48 h 49"/>
                  <a:gd name="T14" fmla="*/ 8 w 28"/>
                  <a:gd name="T15" fmla="*/ 42 h 49"/>
                  <a:gd name="T16" fmla="*/ 1 w 28"/>
                  <a:gd name="T17"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9">
                    <a:moveTo>
                      <a:pt x="1" y="9"/>
                    </a:moveTo>
                    <a:cubicBezTo>
                      <a:pt x="0" y="5"/>
                      <a:pt x="3" y="1"/>
                      <a:pt x="7" y="1"/>
                    </a:cubicBezTo>
                    <a:cubicBezTo>
                      <a:pt x="21" y="0"/>
                      <a:pt x="21" y="0"/>
                      <a:pt x="21" y="0"/>
                    </a:cubicBezTo>
                    <a:cubicBezTo>
                      <a:pt x="25" y="0"/>
                      <a:pt x="28" y="3"/>
                      <a:pt x="28" y="7"/>
                    </a:cubicBezTo>
                    <a:cubicBezTo>
                      <a:pt x="26" y="40"/>
                      <a:pt x="26" y="40"/>
                      <a:pt x="26" y="40"/>
                    </a:cubicBezTo>
                    <a:cubicBezTo>
                      <a:pt x="25" y="44"/>
                      <a:pt x="22" y="48"/>
                      <a:pt x="18" y="48"/>
                    </a:cubicBezTo>
                    <a:cubicBezTo>
                      <a:pt x="16" y="48"/>
                      <a:pt x="16" y="48"/>
                      <a:pt x="16" y="48"/>
                    </a:cubicBezTo>
                    <a:cubicBezTo>
                      <a:pt x="12" y="49"/>
                      <a:pt x="8" y="46"/>
                      <a:pt x="8" y="4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76" name="Group 4"/>
          <p:cNvGrpSpPr>
            <a:grpSpLocks noChangeAspect="1"/>
          </p:cNvGrpSpPr>
          <p:nvPr/>
        </p:nvGrpSpPr>
        <p:grpSpPr bwMode="auto">
          <a:xfrm>
            <a:off x="6787497" y="2076431"/>
            <a:ext cx="1610599" cy="1100038"/>
            <a:chOff x="2270" y="2544"/>
            <a:chExt cx="1347" cy="920"/>
          </a:xfrm>
          <a:effectLst>
            <a:reflection blurRad="6350" stA="52000" endA="300" endPos="35000" dir="5400000" sy="-100000" algn="bl" rotWithShape="0"/>
          </a:effectLst>
        </p:grpSpPr>
        <p:sp>
          <p:nvSpPr>
            <p:cNvPr id="77"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8"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9"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0"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1"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2"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3"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4"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37"/>
            <p:cNvSpPr>
              <a:spLocks/>
            </p:cNvSpPr>
            <p:nvPr/>
          </p:nvSpPr>
          <p:spPr bwMode="auto">
            <a:xfrm>
              <a:off x="3062" y="2788"/>
              <a:ext cx="283" cy="429"/>
            </a:xfrm>
            <a:custGeom>
              <a:avLst/>
              <a:gdLst>
                <a:gd name="T0" fmla="*/ 31 w 289"/>
                <a:gd name="T1" fmla="*/ 420 h 437"/>
                <a:gd name="T2" fmla="*/ 289 w 289"/>
                <a:gd name="T3" fmla="*/ 7 h 437"/>
                <a:gd name="T4" fmla="*/ 275 w 289"/>
                <a:gd name="T5" fmla="*/ 0 h 437"/>
                <a:gd name="T6" fmla="*/ 223 w 289"/>
                <a:gd name="T7" fmla="*/ 71 h 437"/>
                <a:gd name="T8" fmla="*/ 0 w 289"/>
                <a:gd name="T9" fmla="*/ 427 h 437"/>
                <a:gd name="T10" fmla="*/ 21 w 289"/>
                <a:gd name="T11" fmla="*/ 437 h 437"/>
                <a:gd name="T12" fmla="*/ 31 w 289"/>
                <a:gd name="T13" fmla="*/ 420 h 437"/>
                <a:gd name="T14" fmla="*/ 31 w 289"/>
                <a:gd name="T15" fmla="*/ 420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437">
                  <a:moveTo>
                    <a:pt x="31" y="420"/>
                  </a:moveTo>
                  <a:cubicBezTo>
                    <a:pt x="289" y="7"/>
                    <a:pt x="289" y="7"/>
                    <a:pt x="289" y="7"/>
                  </a:cubicBezTo>
                  <a:cubicBezTo>
                    <a:pt x="284" y="4"/>
                    <a:pt x="280" y="2"/>
                    <a:pt x="275" y="0"/>
                  </a:cubicBezTo>
                  <a:cubicBezTo>
                    <a:pt x="223" y="71"/>
                    <a:pt x="223" y="71"/>
                    <a:pt x="223" y="71"/>
                  </a:cubicBezTo>
                  <a:cubicBezTo>
                    <a:pt x="0" y="427"/>
                    <a:pt x="0" y="427"/>
                    <a:pt x="0" y="427"/>
                  </a:cubicBezTo>
                  <a:cubicBezTo>
                    <a:pt x="7" y="430"/>
                    <a:pt x="14" y="432"/>
                    <a:pt x="21" y="437"/>
                  </a:cubicBezTo>
                  <a:cubicBezTo>
                    <a:pt x="31" y="420"/>
                    <a:pt x="31" y="420"/>
                    <a:pt x="31" y="420"/>
                  </a:cubicBezTo>
                  <a:cubicBezTo>
                    <a:pt x="31" y="420"/>
                    <a:pt x="31" y="420"/>
                    <a:pt x="31" y="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112" name="Group 111"/>
          <p:cNvGrpSpPr/>
          <p:nvPr/>
        </p:nvGrpSpPr>
        <p:grpSpPr>
          <a:xfrm>
            <a:off x="3595306" y="2194682"/>
            <a:ext cx="2270534" cy="784700"/>
            <a:chOff x="9086488" y="4188965"/>
            <a:chExt cx="3307889" cy="1143212"/>
          </a:xfrm>
          <a:effectLst>
            <a:reflection blurRad="6350" stA="52000" endA="300" endPos="35000" dir="5400000" sy="-100000" algn="bl" rotWithShape="0"/>
          </a:effectLst>
        </p:grpSpPr>
        <p:pic>
          <p:nvPicPr>
            <p:cNvPr id="113" name="Picture 112"/>
            <p:cNvPicPr>
              <a:picLocks noChangeAspect="1"/>
            </p:cNvPicPr>
            <p:nvPr/>
          </p:nvPicPr>
          <p:blipFill>
            <a:blip r:embed="rId3"/>
            <a:stretch>
              <a:fillRect/>
            </a:stretch>
          </p:blipFill>
          <p:spPr>
            <a:xfrm>
              <a:off x="9086488" y="4475162"/>
              <a:ext cx="1323258" cy="545463"/>
            </a:xfrm>
            <a:prstGeom prst="rect">
              <a:avLst/>
            </a:prstGeom>
          </p:spPr>
        </p:pic>
        <p:pic>
          <p:nvPicPr>
            <p:cNvPr id="114" name="Picture 113"/>
            <p:cNvPicPr>
              <a:picLocks noChangeAspect="1"/>
            </p:cNvPicPr>
            <p:nvPr/>
          </p:nvPicPr>
          <p:blipFill>
            <a:blip r:embed="rId4"/>
            <a:stretch>
              <a:fillRect/>
            </a:stretch>
          </p:blipFill>
          <p:spPr>
            <a:xfrm>
              <a:off x="9558072" y="4352478"/>
              <a:ext cx="646232" cy="963251"/>
            </a:xfrm>
            <a:prstGeom prst="rect">
              <a:avLst/>
            </a:prstGeom>
          </p:spPr>
        </p:pic>
        <p:sp>
          <p:nvSpPr>
            <p:cNvPr id="115" name="Freeform 9"/>
            <p:cNvSpPr>
              <a:spLocks/>
            </p:cNvSpPr>
            <p:nvPr/>
          </p:nvSpPr>
          <p:spPr bwMode="auto">
            <a:xfrm>
              <a:off x="9934429" y="4923142"/>
              <a:ext cx="552450" cy="296863"/>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accent5">
                <a:lumMod val="40000"/>
                <a:lumOff val="60000"/>
              </a:schemeClr>
            </a:solidFill>
            <a:ln>
              <a:noFill/>
            </a:ln>
          </p:spPr>
          <p:txBody>
            <a:bodyPr vert="horz" wrap="square" lIns="93260" tIns="46630" rIns="93260" bIns="46630" numCol="1" anchor="t" anchorCtr="0" compatLnSpc="1">
              <a:prstTxWarp prst="textNoShape">
                <a:avLst/>
              </a:prstTxWarp>
            </a:bodyPr>
            <a:lstStyle/>
            <a:p>
              <a:endParaRPr lang="en-US" sz="1836"/>
            </a:p>
          </p:txBody>
        </p:sp>
        <p:pic>
          <p:nvPicPr>
            <p:cNvPr id="116" name="Picture 115"/>
            <p:cNvPicPr>
              <a:picLocks noChangeAspect="1"/>
            </p:cNvPicPr>
            <p:nvPr/>
          </p:nvPicPr>
          <p:blipFill>
            <a:blip r:embed="rId4"/>
            <a:stretch>
              <a:fillRect/>
            </a:stretch>
          </p:blipFill>
          <p:spPr>
            <a:xfrm>
              <a:off x="10323925" y="4352478"/>
              <a:ext cx="646232" cy="963251"/>
            </a:xfrm>
            <a:prstGeom prst="rect">
              <a:avLst/>
            </a:prstGeom>
          </p:spPr>
        </p:pic>
        <p:sp>
          <p:nvSpPr>
            <p:cNvPr id="117" name="Freeform 116"/>
            <p:cNvSpPr>
              <a:spLocks/>
            </p:cNvSpPr>
            <p:nvPr/>
          </p:nvSpPr>
          <p:spPr bwMode="auto">
            <a:xfrm>
              <a:off x="10802441" y="4188965"/>
              <a:ext cx="574675" cy="3270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accent5">
                <a:lumMod val="40000"/>
                <a:lumOff val="60000"/>
              </a:schemeClr>
            </a:solidFill>
            <a:ln>
              <a:noFill/>
            </a:ln>
          </p:spPr>
          <p:txBody>
            <a:bodyPr vert="horz" wrap="square" lIns="93260" tIns="46630" rIns="93260" bIns="46630" numCol="1" anchor="t" anchorCtr="0" compatLnSpc="1">
              <a:prstTxWarp prst="textNoShape">
                <a:avLst/>
              </a:prstTxWarp>
            </a:bodyPr>
            <a:lstStyle/>
            <a:p>
              <a:endParaRPr lang="en-US" sz="1836"/>
            </a:p>
          </p:txBody>
        </p:sp>
        <p:pic>
          <p:nvPicPr>
            <p:cNvPr id="118" name="Picture 117"/>
            <p:cNvPicPr>
              <a:picLocks noChangeAspect="1"/>
            </p:cNvPicPr>
            <p:nvPr/>
          </p:nvPicPr>
          <p:blipFill>
            <a:blip r:embed="rId4"/>
            <a:stretch>
              <a:fillRect/>
            </a:stretch>
          </p:blipFill>
          <p:spPr>
            <a:xfrm>
              <a:off x="11089779" y="4352478"/>
              <a:ext cx="646232" cy="963251"/>
            </a:xfrm>
            <a:prstGeom prst="rect">
              <a:avLst/>
            </a:prstGeom>
          </p:spPr>
        </p:pic>
        <p:pic>
          <p:nvPicPr>
            <p:cNvPr id="119" name="Picture 118"/>
            <p:cNvPicPr>
              <a:picLocks noChangeAspect="1"/>
            </p:cNvPicPr>
            <p:nvPr/>
          </p:nvPicPr>
          <p:blipFill>
            <a:blip r:embed="rId3"/>
            <a:stretch>
              <a:fillRect/>
            </a:stretch>
          </p:blipFill>
          <p:spPr>
            <a:xfrm>
              <a:off x="11278842" y="4872340"/>
              <a:ext cx="1115535" cy="459837"/>
            </a:xfrm>
            <a:prstGeom prst="rect">
              <a:avLst/>
            </a:prstGeom>
          </p:spPr>
        </p:pic>
      </p:grpSp>
      <p:sp>
        <p:nvSpPr>
          <p:cNvPr id="3" name="TextBox 2"/>
          <p:cNvSpPr txBox="1"/>
          <p:nvPr/>
        </p:nvSpPr>
        <p:spPr>
          <a:xfrm>
            <a:off x="597707" y="3378072"/>
            <a:ext cx="2689767" cy="548640"/>
          </a:xfrm>
          <a:prstGeom prst="rect">
            <a:avLst/>
          </a:prstGeom>
          <a:solidFill>
            <a:schemeClr val="tx2">
              <a:lumMod val="25000"/>
            </a:schemeClr>
          </a:solidFill>
        </p:spPr>
        <p:txBody>
          <a:bodyPr wrap="square" lIns="186521" tIns="149217" rIns="186521" bIns="149217" rtlCol="0">
            <a:spAutoFit/>
          </a:bodyPr>
          <a:lstStyle/>
          <a:p>
            <a:pPr algn="ctr">
              <a:lnSpc>
                <a:spcPct val="90000"/>
              </a:lnSpc>
              <a:spcAft>
                <a:spcPts val="612"/>
              </a:spcAft>
            </a:pPr>
            <a:r>
              <a:rPr lang="en-US" sz="1836">
                <a:solidFill>
                  <a:schemeClr val="bg1">
                    <a:lumMod val="85000"/>
                  </a:schemeClr>
                </a:solidFill>
              </a:rPr>
              <a:t>Instant Deployment</a:t>
            </a:r>
          </a:p>
        </p:txBody>
      </p:sp>
      <p:sp>
        <p:nvSpPr>
          <p:cNvPr id="121" name="TextBox 120"/>
          <p:cNvSpPr txBox="1"/>
          <p:nvPr/>
        </p:nvSpPr>
        <p:spPr>
          <a:xfrm>
            <a:off x="3427033" y="3378072"/>
            <a:ext cx="2689767" cy="548640"/>
          </a:xfrm>
          <a:prstGeom prst="rect">
            <a:avLst/>
          </a:prstGeom>
          <a:solidFill>
            <a:schemeClr val="tx2">
              <a:lumMod val="25000"/>
            </a:schemeClr>
          </a:solidFill>
        </p:spPr>
        <p:txBody>
          <a:bodyPr wrap="square" lIns="186521" tIns="149217" rIns="186521" bIns="149217" rtlCol="0">
            <a:spAutoFit/>
          </a:bodyPr>
          <a:lstStyle/>
          <a:p>
            <a:pPr algn="ctr">
              <a:lnSpc>
                <a:spcPct val="90000"/>
              </a:lnSpc>
              <a:spcAft>
                <a:spcPts val="612"/>
              </a:spcAft>
            </a:pPr>
            <a:r>
              <a:rPr lang="en-US" sz="1836">
                <a:solidFill>
                  <a:schemeClr val="bg1">
                    <a:lumMod val="85000"/>
                  </a:schemeClr>
                </a:solidFill>
              </a:rPr>
              <a:t>Deploy to Anywhere</a:t>
            </a:r>
          </a:p>
        </p:txBody>
      </p:sp>
      <p:sp>
        <p:nvSpPr>
          <p:cNvPr id="122" name="TextBox 121"/>
          <p:cNvSpPr txBox="1"/>
          <p:nvPr/>
        </p:nvSpPr>
        <p:spPr>
          <a:xfrm>
            <a:off x="6247913" y="3378072"/>
            <a:ext cx="2689767" cy="548640"/>
          </a:xfrm>
          <a:prstGeom prst="rect">
            <a:avLst/>
          </a:prstGeom>
          <a:solidFill>
            <a:schemeClr val="tx2">
              <a:lumMod val="25000"/>
            </a:schemeClr>
          </a:solidFill>
        </p:spPr>
        <p:txBody>
          <a:bodyPr wrap="square" lIns="186521" tIns="149217" rIns="186521" bIns="149217" rtlCol="0">
            <a:spAutoFit/>
          </a:bodyPr>
          <a:lstStyle/>
          <a:p>
            <a:pPr algn="ctr">
              <a:lnSpc>
                <a:spcPct val="90000"/>
              </a:lnSpc>
              <a:spcAft>
                <a:spcPts val="612"/>
              </a:spcAft>
            </a:pPr>
            <a:r>
              <a:rPr lang="en-US" sz="1836">
                <a:solidFill>
                  <a:schemeClr val="bg1">
                    <a:lumMod val="85000"/>
                  </a:schemeClr>
                </a:solidFill>
              </a:rPr>
              <a:t>Fast and Scalable</a:t>
            </a:r>
          </a:p>
        </p:txBody>
      </p:sp>
      <p:pic>
        <p:nvPicPr>
          <p:cNvPr id="124" name="Picture 123" descr="Secure Site"/>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684375" y="1992566"/>
            <a:ext cx="1458605" cy="1458605"/>
          </a:xfrm>
          <a:prstGeom prst="rect">
            <a:avLst/>
          </a:prstGeom>
        </p:spPr>
      </p:pic>
      <p:sp>
        <p:nvSpPr>
          <p:cNvPr id="123" name="TextBox 122"/>
          <p:cNvSpPr txBox="1"/>
          <p:nvPr/>
        </p:nvSpPr>
        <p:spPr>
          <a:xfrm>
            <a:off x="9068794" y="3378072"/>
            <a:ext cx="2689767" cy="548640"/>
          </a:xfrm>
          <a:prstGeom prst="rect">
            <a:avLst/>
          </a:prstGeom>
          <a:solidFill>
            <a:schemeClr val="tx2">
              <a:lumMod val="25000"/>
            </a:schemeClr>
          </a:solidFill>
        </p:spPr>
        <p:txBody>
          <a:bodyPr wrap="square" lIns="186521" tIns="149217" rIns="186521" bIns="149217" rtlCol="0">
            <a:spAutoFit/>
          </a:bodyPr>
          <a:lstStyle/>
          <a:p>
            <a:pPr algn="ctr">
              <a:lnSpc>
                <a:spcPct val="90000"/>
              </a:lnSpc>
              <a:spcAft>
                <a:spcPts val="612"/>
              </a:spcAft>
            </a:pPr>
            <a:r>
              <a:rPr lang="en-US" sz="1836">
                <a:solidFill>
                  <a:schemeClr val="bg1">
                    <a:lumMod val="85000"/>
                  </a:schemeClr>
                </a:solidFill>
              </a:rPr>
              <a:t>Secure and Reliable</a:t>
            </a:r>
          </a:p>
        </p:txBody>
      </p:sp>
      <p:sp>
        <p:nvSpPr>
          <p:cNvPr id="2" name="Title 1">
            <a:extLst>
              <a:ext uri="{FF2B5EF4-FFF2-40B4-BE49-F238E27FC236}">
                <a16:creationId xmlns:a16="http://schemas.microsoft.com/office/drawing/2014/main" id="{486044C2-FFAE-4725-8BC9-9B199B1384A8}"/>
              </a:ext>
            </a:extLst>
          </p:cNvPr>
          <p:cNvSpPr>
            <a:spLocks noGrp="1"/>
          </p:cNvSpPr>
          <p:nvPr>
            <p:ph type="title"/>
          </p:nvPr>
        </p:nvSpPr>
        <p:spPr/>
        <p:txBody>
          <a:bodyPr/>
          <a:lstStyle/>
          <a:p>
            <a:r>
              <a:rPr lang="en-US"/>
              <a:t>Operationalize Advanced Analytics</a:t>
            </a:r>
          </a:p>
        </p:txBody>
      </p:sp>
    </p:spTree>
    <p:extLst>
      <p:ext uri="{BB962C8B-B14F-4D97-AF65-F5344CB8AC3E}">
        <p14:creationId xmlns:p14="http://schemas.microsoft.com/office/powerpoint/2010/main" val="52571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88"/>
              <a:t>Rapid Deployment for Intelligent Production Apps</a:t>
            </a:r>
          </a:p>
        </p:txBody>
      </p:sp>
      <p:grpSp>
        <p:nvGrpSpPr>
          <p:cNvPr id="45" name="Group 44"/>
          <p:cNvGrpSpPr/>
          <p:nvPr/>
        </p:nvGrpSpPr>
        <p:grpSpPr>
          <a:xfrm>
            <a:off x="436871" y="2120267"/>
            <a:ext cx="1160897" cy="934782"/>
            <a:chOff x="1" y="770872"/>
            <a:chExt cx="1219200" cy="981728"/>
          </a:xfrm>
          <a:solidFill>
            <a:schemeClr val="bg2"/>
          </a:solidFill>
        </p:grpSpPr>
        <p:sp>
          <p:nvSpPr>
            <p:cNvPr id="46" name="TextBox 45"/>
            <p:cNvSpPr txBox="1"/>
            <p:nvPr/>
          </p:nvSpPr>
          <p:spPr>
            <a:xfrm>
              <a:off x="1" y="1404235"/>
              <a:ext cx="1219200" cy="348365"/>
            </a:xfrm>
            <a:prstGeom prst="rect">
              <a:avLst/>
            </a:prstGeom>
            <a:noFill/>
          </p:spPr>
          <p:txBody>
            <a:bodyPr wrap="square" lIns="0" tIns="0" rIns="0" bIns="0" rtlCol="0">
              <a:noAutofit/>
            </a:bodyPr>
            <a:lstStyle/>
            <a:p>
              <a:pPr algn="ctr" defTabSz="950425"/>
              <a:r>
                <a:rPr lang="en-US" sz="1428" b="1">
                  <a:latin typeface="Segoe UI Light" panose="020B0502040204020203" pitchFamily="34" charset="0"/>
                  <a:cs typeface="Segoe UI Light" panose="020B0502040204020203" pitchFamily="34" charset="0"/>
                </a:rPr>
                <a:t>Data Scientist</a:t>
              </a:r>
            </a:p>
          </p:txBody>
        </p:sp>
        <p:grpSp>
          <p:nvGrpSpPr>
            <p:cNvPr id="47" name="Group 46"/>
            <p:cNvGrpSpPr>
              <a:grpSpLocks noChangeAspect="1"/>
            </p:cNvGrpSpPr>
            <p:nvPr/>
          </p:nvGrpSpPr>
          <p:grpSpPr>
            <a:xfrm>
              <a:off x="243002" y="770872"/>
              <a:ext cx="564718" cy="522569"/>
              <a:chOff x="5809310" y="1674658"/>
              <a:chExt cx="4585732" cy="4226967"/>
            </a:xfrm>
            <a:grpFill/>
          </p:grpSpPr>
          <p:sp>
            <p:nvSpPr>
              <p:cNvPr id="48" name="Oval 47"/>
              <p:cNvSpPr/>
              <p:nvPr/>
            </p:nvSpPr>
            <p:spPr>
              <a:xfrm>
                <a:off x="6881217" y="1674658"/>
                <a:ext cx="2210082" cy="2210082"/>
              </a:xfrm>
              <a:prstGeom prst="ellipse">
                <a:avLst/>
              </a:pr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49" name="Freeform 48"/>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50" name="Freeform 49"/>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51" name="Freeform 50"/>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52" name="Rounded Rectangle 51"/>
              <p:cNvSpPr/>
              <p:nvPr/>
            </p:nvSpPr>
            <p:spPr>
              <a:xfrm>
                <a:off x="9157704" y="3537266"/>
                <a:ext cx="946824" cy="263525"/>
              </a:xfrm>
              <a:prstGeom prst="roundRect">
                <a:avLst>
                  <a:gd name="adj" fmla="val 21666"/>
                </a:avLst>
              </a:pr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53" name="Freeform 52"/>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grpSp>
      </p:grpSp>
      <p:grpSp>
        <p:nvGrpSpPr>
          <p:cNvPr id="61" name="Group 60"/>
          <p:cNvGrpSpPr/>
          <p:nvPr/>
        </p:nvGrpSpPr>
        <p:grpSpPr>
          <a:xfrm>
            <a:off x="8189361" y="5817598"/>
            <a:ext cx="1832341" cy="1026109"/>
            <a:chOff x="5004633" y="4648754"/>
            <a:chExt cx="2331508" cy="1134424"/>
          </a:xfrm>
          <a:solidFill>
            <a:schemeClr val="accent4">
              <a:lumMod val="20000"/>
              <a:lumOff val="80000"/>
            </a:schemeClr>
          </a:solidFill>
        </p:grpSpPr>
        <p:sp>
          <p:nvSpPr>
            <p:cNvPr id="62" name="TextBox 61"/>
            <p:cNvSpPr txBox="1"/>
            <p:nvPr/>
          </p:nvSpPr>
          <p:spPr>
            <a:xfrm>
              <a:off x="5004633" y="5316876"/>
              <a:ext cx="2331508" cy="466302"/>
            </a:xfrm>
            <a:prstGeom prst="rect">
              <a:avLst/>
            </a:prstGeom>
            <a:noFill/>
          </p:spPr>
          <p:txBody>
            <a:bodyPr wrap="square" lIns="0" tIns="0" rIns="0" bIns="0" rtlCol="0">
              <a:noAutofit/>
            </a:bodyPr>
            <a:lstStyle/>
            <a:p>
              <a:pPr algn="ctr" defTabSz="950425">
                <a:defRPr/>
              </a:pPr>
              <a:r>
                <a:rPr lang="en-US" sz="1428" b="1" kern="0">
                  <a:latin typeface="Segoe UI Light" panose="020B0502040204020203" pitchFamily="34" charset="0"/>
                  <a:cs typeface="Segoe UI Light" panose="020B0502040204020203" pitchFamily="34" charset="0"/>
                </a:rPr>
                <a:t>Developer</a:t>
              </a:r>
            </a:p>
          </p:txBody>
        </p:sp>
        <p:grpSp>
          <p:nvGrpSpPr>
            <p:cNvPr id="64" name="Group 63"/>
            <p:cNvGrpSpPr>
              <a:grpSpLocks noChangeAspect="1"/>
            </p:cNvGrpSpPr>
            <p:nvPr/>
          </p:nvGrpSpPr>
          <p:grpSpPr>
            <a:xfrm>
              <a:off x="5847038" y="4648754"/>
              <a:ext cx="573865" cy="594357"/>
              <a:chOff x="3666777" y="2914650"/>
              <a:chExt cx="637627" cy="660397"/>
            </a:xfrm>
            <a:grpFill/>
          </p:grpSpPr>
          <p:sp>
            <p:nvSpPr>
              <p:cNvPr id="65" name="Oval 64"/>
              <p:cNvSpPr/>
              <p:nvPr/>
            </p:nvSpPr>
            <p:spPr>
              <a:xfrm>
                <a:off x="3913881" y="2914650"/>
                <a:ext cx="273051" cy="273050"/>
              </a:xfrm>
              <a:prstGeom prst="ellipse">
                <a:avLst/>
              </a:prstGeom>
              <a:grpFill/>
              <a:ln w="10795" cap="flat" cmpd="sng" algn="ctr">
                <a:noFill/>
                <a:prstDash val="solid"/>
              </a:ln>
              <a:effectLst/>
            </p:spPr>
            <p:txBody>
              <a:bodyPr rtlCol="0" anchor="ctr"/>
              <a:lstStyle/>
              <a:p>
                <a:pPr algn="ctr" defTabSz="950425">
                  <a:defRPr/>
                </a:pPr>
                <a:endParaRPr lang="en-IN" sz="1873" kern="0">
                  <a:latin typeface="Segoe UI Light" panose="020B0502040204020203" pitchFamily="34" charset="0"/>
                  <a:cs typeface="Segoe UI Light" panose="020B0502040204020203" pitchFamily="34" charset="0"/>
                </a:endParaRPr>
              </a:p>
            </p:txBody>
          </p:sp>
          <p:sp>
            <p:nvSpPr>
              <p:cNvPr id="66" name="Freeform 65"/>
              <p:cNvSpPr/>
              <p:nvPr/>
            </p:nvSpPr>
            <p:spPr>
              <a:xfrm>
                <a:off x="3747717"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w="10795" cap="flat" cmpd="sng" algn="ctr">
                <a:noFill/>
                <a:prstDash val="solid"/>
              </a:ln>
              <a:effectLst/>
            </p:spPr>
            <p:txBody>
              <a:bodyPr rtlCol="0" anchor="ctr"/>
              <a:lstStyle/>
              <a:p>
                <a:pPr algn="ctr" defTabSz="950425">
                  <a:defRPr/>
                </a:pPr>
                <a:endParaRPr lang="en-IN" sz="1873" kern="0">
                  <a:latin typeface="Segoe UI Light" panose="020B0502040204020203" pitchFamily="34" charset="0"/>
                  <a:cs typeface="Segoe UI Light" panose="020B0502040204020203" pitchFamily="34" charset="0"/>
                </a:endParaRPr>
              </a:p>
            </p:txBody>
          </p:sp>
          <p:sp>
            <p:nvSpPr>
              <p:cNvPr id="67" name="Freeform 66"/>
              <p:cNvSpPr/>
              <p:nvPr/>
            </p:nvSpPr>
            <p:spPr>
              <a:xfrm rot="20245202">
                <a:off x="3666777"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w="10795" cap="flat" cmpd="sng" algn="ctr">
                <a:noFill/>
                <a:prstDash val="solid"/>
              </a:ln>
              <a:effectLst/>
            </p:spPr>
            <p:txBody>
              <a:bodyPr rtlCol="0" anchor="ctr"/>
              <a:lstStyle/>
              <a:p>
                <a:pPr algn="ctr" defTabSz="950425">
                  <a:defRPr/>
                </a:pPr>
                <a:endParaRPr lang="en-IN" sz="1873" kern="0">
                  <a:latin typeface="Segoe UI Light" panose="020B0502040204020203" pitchFamily="34" charset="0"/>
                  <a:cs typeface="Segoe UI Light" panose="020B0502040204020203" pitchFamily="34" charset="0"/>
                </a:endParaRPr>
              </a:p>
            </p:txBody>
          </p:sp>
        </p:grpSp>
      </p:grpSp>
      <p:sp>
        <p:nvSpPr>
          <p:cNvPr id="76" name="TextBox 75"/>
          <p:cNvSpPr txBox="1"/>
          <p:nvPr/>
        </p:nvSpPr>
        <p:spPr>
          <a:xfrm rot="1990396">
            <a:off x="7120278" y="4274661"/>
            <a:ext cx="1243295" cy="355250"/>
          </a:xfrm>
          <a:prstGeom prst="rect">
            <a:avLst/>
          </a:prstGeom>
          <a:noFill/>
        </p:spPr>
        <p:txBody>
          <a:bodyPr wrap="square" lIns="0" tIns="0" rIns="0" bIns="0" rtlCol="0">
            <a:noAutofit/>
          </a:bodyPr>
          <a:lstStyle/>
          <a:p>
            <a:pPr algn="ctr" defTabSz="950425"/>
            <a:r>
              <a:rPr lang="en-US" sz="1632" b="1">
                <a:solidFill>
                  <a:schemeClr val="accent4">
                    <a:lumMod val="60000"/>
                    <a:lumOff val="40000"/>
                  </a:schemeClr>
                </a:solidFill>
                <a:latin typeface="Segoe UI Light" panose="020B0502040204020203" pitchFamily="34" charset="0"/>
                <a:cs typeface="Segoe UI Light" panose="020B0502040204020203" pitchFamily="34" charset="0"/>
              </a:rPr>
              <a:t>REST</a:t>
            </a:r>
            <a:r>
              <a:rPr lang="en-US" sz="1428" b="1">
                <a:solidFill>
                  <a:schemeClr val="accent4">
                    <a:lumMod val="60000"/>
                    <a:lumOff val="40000"/>
                  </a:schemeClr>
                </a:solidFill>
                <a:latin typeface="Segoe UI Light" panose="020B0502040204020203" pitchFamily="34" charset="0"/>
                <a:cs typeface="Segoe UI Light" panose="020B0502040204020203" pitchFamily="34" charset="0"/>
              </a:rPr>
              <a:t> API calls</a:t>
            </a:r>
          </a:p>
        </p:txBody>
      </p:sp>
      <p:sp>
        <p:nvSpPr>
          <p:cNvPr id="88" name="TextBox 87"/>
          <p:cNvSpPr txBox="1"/>
          <p:nvPr/>
        </p:nvSpPr>
        <p:spPr>
          <a:xfrm>
            <a:off x="9670190" y="5578940"/>
            <a:ext cx="2364281" cy="1439930"/>
          </a:xfrm>
          <a:prstGeom prst="rect">
            <a:avLst/>
          </a:prstGeom>
          <a:noFill/>
        </p:spPr>
        <p:txBody>
          <a:bodyPr wrap="square" lIns="182854" tIns="146283" rIns="182854" bIns="146283" rtlCol="0">
            <a:spAutoFit/>
          </a:bodyPr>
          <a:lstStyle/>
          <a:p>
            <a:pPr>
              <a:lnSpc>
                <a:spcPct val="90000"/>
              </a:lnSpc>
              <a:spcAft>
                <a:spcPts val="600"/>
              </a:spcAft>
            </a:pPr>
            <a:r>
              <a:rPr lang="en-US" sz="1836">
                <a:solidFill>
                  <a:srgbClr val="00B0F0"/>
                </a:solidFill>
              </a:rPr>
              <a:t>Easy Integration</a:t>
            </a:r>
          </a:p>
          <a:p>
            <a:pPr>
              <a:lnSpc>
                <a:spcPct val="90000"/>
              </a:lnSpc>
              <a:spcAft>
                <a:spcPts val="600"/>
              </a:spcAft>
            </a:pPr>
            <a:r>
              <a:rPr lang="en-US" sz="1428">
                <a:gradFill>
                  <a:gsLst>
                    <a:gs pos="2917">
                      <a:schemeClr val="tx1"/>
                    </a:gs>
                    <a:gs pos="30000">
                      <a:schemeClr val="tx1"/>
                    </a:gs>
                  </a:gsLst>
                  <a:lin ang="5400000" scaled="0"/>
                </a:gradFill>
              </a:rPr>
              <a:t>Swagger-based APIs: easy to consume with any programming language</a:t>
            </a:r>
          </a:p>
        </p:txBody>
      </p:sp>
      <p:sp>
        <p:nvSpPr>
          <p:cNvPr id="97" name="TextBox 96"/>
          <p:cNvSpPr txBox="1"/>
          <p:nvPr/>
        </p:nvSpPr>
        <p:spPr>
          <a:xfrm>
            <a:off x="1543948" y="2061136"/>
            <a:ext cx="2388444" cy="1036564"/>
          </a:xfrm>
          <a:prstGeom prst="rect">
            <a:avLst/>
          </a:prstGeom>
          <a:noFill/>
        </p:spPr>
        <p:txBody>
          <a:bodyPr wrap="square" lIns="182854" tIns="146283" rIns="182854" bIns="146283" rtlCol="0">
            <a:spAutoFit/>
          </a:bodyPr>
          <a:lstStyle/>
          <a:p>
            <a:pPr>
              <a:lnSpc>
                <a:spcPct val="90000"/>
              </a:lnSpc>
              <a:spcAft>
                <a:spcPts val="600"/>
              </a:spcAft>
            </a:pPr>
            <a:r>
              <a:rPr lang="en-US" sz="1836">
                <a:solidFill>
                  <a:srgbClr val="00B0F0"/>
                </a:solidFill>
              </a:rPr>
              <a:t>Easy Deployment</a:t>
            </a:r>
          </a:p>
          <a:p>
            <a:pPr>
              <a:lnSpc>
                <a:spcPct val="90000"/>
              </a:lnSpc>
              <a:spcAft>
                <a:spcPts val="600"/>
              </a:spcAft>
            </a:pPr>
            <a:r>
              <a:rPr lang="en-US" sz="1428">
                <a:gradFill>
                  <a:gsLst>
                    <a:gs pos="2917">
                      <a:schemeClr val="tx1"/>
                    </a:gs>
                    <a:gs pos="30000">
                      <a:schemeClr val="tx1"/>
                    </a:gs>
                  </a:gsLst>
                  <a:lin ang="5400000" scaled="0"/>
                </a:gradFill>
              </a:rPr>
              <a:t>Turn R into web services in one line of code</a:t>
            </a:r>
          </a:p>
        </p:txBody>
      </p:sp>
      <p:sp>
        <p:nvSpPr>
          <p:cNvPr id="99" name="Rectangle 98"/>
          <p:cNvSpPr/>
          <p:nvPr/>
        </p:nvSpPr>
        <p:spPr>
          <a:xfrm>
            <a:off x="4031428" y="5082871"/>
            <a:ext cx="3431180" cy="1406811"/>
          </a:xfrm>
          <a:prstGeom prst="rect">
            <a:avLst/>
          </a:prstGeom>
        </p:spPr>
        <p:txBody>
          <a:bodyPr wrap="square">
            <a:spAutoFit/>
          </a:bodyPr>
          <a:lstStyle/>
          <a:p>
            <a:pPr defTabSz="932418">
              <a:defRPr/>
            </a:pPr>
            <a:r>
              <a:rPr lang="en-US" sz="1836">
                <a:solidFill>
                  <a:srgbClr val="00B0F0"/>
                </a:solidFill>
              </a:rPr>
              <a:t>Easy Setup</a:t>
            </a:r>
          </a:p>
          <a:p>
            <a:pPr defTabSz="932418">
              <a:defRPr/>
            </a:pPr>
            <a:endParaRPr lang="en-US" sz="816">
              <a:cs typeface="Segoe UI Semilight" panose="020B0402040204020203" pitchFamily="34" charset="0"/>
            </a:endParaRPr>
          </a:p>
          <a:p>
            <a:pPr marL="285695" indent="-285695" defTabSz="932418">
              <a:buFont typeface="Wingdings" panose="05000000000000000000" pitchFamily="2" charset="2"/>
              <a:buChar char="§"/>
              <a:defRPr/>
            </a:pPr>
            <a:r>
              <a:rPr lang="en-US" sz="1428">
                <a:cs typeface="Segoe UI Semilight" panose="020B0402040204020203" pitchFamily="34" charset="0"/>
              </a:rPr>
              <a:t>In-cloud or on-prem</a:t>
            </a:r>
          </a:p>
          <a:p>
            <a:pPr marL="285695" indent="-285695" defTabSz="932418">
              <a:buFont typeface="Wingdings" panose="05000000000000000000" pitchFamily="2" charset="2"/>
              <a:buChar char="§"/>
              <a:defRPr/>
            </a:pPr>
            <a:r>
              <a:rPr lang="en-US" sz="1428">
                <a:cs typeface="Segoe UI Semilight" panose="020B0402040204020203" pitchFamily="34" charset="0"/>
              </a:rPr>
              <a:t>Adding nodes to scale</a:t>
            </a:r>
          </a:p>
          <a:p>
            <a:pPr marL="285695" indent="-285695" defTabSz="932418">
              <a:buFont typeface="Wingdings" panose="05000000000000000000" pitchFamily="2" charset="2"/>
              <a:buChar char="§"/>
              <a:defRPr/>
            </a:pPr>
            <a:r>
              <a:rPr lang="en-US" sz="1428">
                <a:cs typeface="Segoe UI Semilight" panose="020B0402040204020203" pitchFamily="34" charset="0"/>
              </a:rPr>
              <a:t>High availability &amp; load balancing</a:t>
            </a:r>
          </a:p>
          <a:p>
            <a:pPr marL="285695" indent="-285695" defTabSz="932418">
              <a:buFont typeface="Wingdings" panose="05000000000000000000" pitchFamily="2" charset="2"/>
              <a:buChar char="§"/>
              <a:defRPr/>
            </a:pPr>
            <a:r>
              <a:rPr lang="en-US" sz="1428">
                <a:solidFill>
                  <a:srgbClr val="00B0F0"/>
                </a:solidFill>
                <a:cs typeface="Segoe UI Semilight" panose="020B0402040204020203" pitchFamily="34" charset="0"/>
                <a:sym typeface="Wingdings" panose="05000000000000000000" pitchFamily="2" charset="2"/>
              </a:rPr>
              <a:t>Remote execution server</a:t>
            </a:r>
          </a:p>
        </p:txBody>
      </p:sp>
      <p:grpSp>
        <p:nvGrpSpPr>
          <p:cNvPr id="9" name="Group 8"/>
          <p:cNvGrpSpPr/>
          <p:nvPr/>
        </p:nvGrpSpPr>
        <p:grpSpPr>
          <a:xfrm>
            <a:off x="4135477" y="2289865"/>
            <a:ext cx="2865625" cy="2692210"/>
            <a:chOff x="5290698" y="3018644"/>
            <a:chExt cx="2809691" cy="2639661"/>
          </a:xfrm>
        </p:grpSpPr>
        <p:sp>
          <p:nvSpPr>
            <p:cNvPr id="56" name="Rectangle 55"/>
            <p:cNvSpPr/>
            <p:nvPr/>
          </p:nvSpPr>
          <p:spPr>
            <a:xfrm>
              <a:off x="5290698" y="3018644"/>
              <a:ext cx="2795162" cy="2639661"/>
            </a:xfrm>
            <a:prstGeom prst="rect">
              <a:avLst/>
            </a:prstGeom>
            <a:solidFill>
              <a:srgbClr val="00B0F0"/>
            </a:solidFill>
            <a:ln w="10795" cap="flat" cmpd="sng" algn="ctr">
              <a:noFill/>
              <a:prstDash val="solid"/>
            </a:ln>
            <a:effectLst/>
          </p:spPr>
          <p:txBody>
            <a:bodyPr rot="0" spcFirstLastPara="0" vertOverflow="overflow" horzOverflow="overflow" vert="horz" wrap="square" lIns="93207" tIns="46604" rIns="93207" bIns="46604" numCol="1" spcCol="0" rtlCol="0" fromWordArt="0" anchor="b" anchorCtr="0" forceAA="0" compatLnSpc="1">
              <a:prstTxWarp prst="textNoShape">
                <a:avLst/>
              </a:prstTxWarp>
              <a:noAutofit/>
            </a:bodyPr>
            <a:lstStyle/>
            <a:p>
              <a:pPr algn="ctr" defTabSz="949677">
                <a:defRPr/>
              </a:pPr>
              <a:endParaRPr lang="en-US" sz="1224" b="1" kern="0">
                <a:solidFill>
                  <a:prstClr val="white"/>
                </a:solidFill>
                <a:latin typeface="Segoe UI Light" panose="020B0502040204020203" pitchFamily="34" charset="0"/>
                <a:cs typeface="Segoe UI Light" panose="020B0502040204020203" pitchFamily="34" charset="0"/>
              </a:endParaRPr>
            </a:p>
          </p:txBody>
        </p:sp>
        <p:sp>
          <p:nvSpPr>
            <p:cNvPr id="54" name="TextBox 53"/>
            <p:cNvSpPr txBox="1"/>
            <p:nvPr/>
          </p:nvSpPr>
          <p:spPr>
            <a:xfrm>
              <a:off x="5297963" y="4615182"/>
              <a:ext cx="2795162" cy="845744"/>
            </a:xfrm>
            <a:prstGeom prst="rect">
              <a:avLst/>
            </a:prstGeom>
            <a:noFill/>
          </p:spPr>
          <p:txBody>
            <a:bodyPr wrap="square" rtlCol="0">
              <a:spAutoFit/>
            </a:bodyPr>
            <a:lstStyle/>
            <a:p>
              <a:pPr algn="ctr" defTabSz="949677">
                <a:defRPr/>
              </a:pPr>
              <a:r>
                <a:rPr lang="en-US" sz="2040" b="1" kern="0">
                  <a:solidFill>
                    <a:prstClr val="white"/>
                  </a:solidFill>
                  <a:latin typeface="Segoe UI Light" panose="020B0502040204020203" pitchFamily="34" charset="0"/>
                  <a:cs typeface="Segoe UI Light" panose="020B0502040204020203" pitchFamily="34" charset="0"/>
                </a:rPr>
                <a:t>Microsoft R Server</a:t>
              </a:r>
            </a:p>
            <a:p>
              <a:pPr algn="ctr" defTabSz="949677">
                <a:defRPr/>
              </a:pPr>
              <a:r>
                <a:rPr lang="en-US" sz="1428" b="1" kern="0">
                  <a:solidFill>
                    <a:prstClr val="white"/>
                  </a:solidFill>
                  <a:latin typeface="Segoe UI Light" panose="020B0502040204020203" pitchFamily="34" charset="0"/>
                  <a:cs typeface="Segoe UI Light" panose="020B0502040204020203" pitchFamily="34" charset="0"/>
                </a:rPr>
                <a:t>configured for</a:t>
              </a:r>
            </a:p>
            <a:p>
              <a:pPr algn="ctr" defTabSz="949677">
                <a:defRPr/>
              </a:pPr>
              <a:r>
                <a:rPr lang="en-US" sz="1428" b="1" kern="0">
                  <a:solidFill>
                    <a:prstClr val="white"/>
                  </a:solidFill>
                  <a:latin typeface="Segoe UI Light" panose="020B0502040204020203" pitchFamily="34" charset="0"/>
                  <a:cs typeface="Segoe UI Light" panose="020B0502040204020203" pitchFamily="34" charset="0"/>
                </a:rPr>
                <a:t>operationalizing R analytics</a:t>
              </a:r>
            </a:p>
          </p:txBody>
        </p:sp>
        <p:pic>
          <p:nvPicPr>
            <p:cNvPr id="8" name="Picture 7"/>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5763960" y="3205422"/>
              <a:ext cx="996196" cy="1138510"/>
            </a:xfrm>
            <a:prstGeom prst="rect">
              <a:avLst/>
            </a:prstGeom>
          </p:spPr>
        </p:pic>
        <p:sp>
          <p:nvSpPr>
            <p:cNvPr id="11" name="TextBox 10"/>
            <p:cNvSpPr txBox="1"/>
            <p:nvPr/>
          </p:nvSpPr>
          <p:spPr>
            <a:xfrm>
              <a:off x="6690333" y="3539331"/>
              <a:ext cx="1410056" cy="747512"/>
            </a:xfrm>
            <a:prstGeom prst="rect">
              <a:avLst/>
            </a:prstGeom>
            <a:noFill/>
          </p:spPr>
          <p:txBody>
            <a:bodyPr wrap="square" lIns="186521" tIns="149217" rIns="186521" bIns="149217" rtlCol="0">
              <a:spAutoFit/>
            </a:bodyPr>
            <a:lstStyle/>
            <a:p>
              <a:pPr>
                <a:lnSpc>
                  <a:spcPct val="90000"/>
                </a:lnSpc>
                <a:spcAft>
                  <a:spcPts val="612"/>
                </a:spcAft>
              </a:pPr>
              <a:r>
                <a:rPr lang="en-US" sz="1632">
                  <a:gradFill>
                    <a:gsLst>
                      <a:gs pos="2917">
                        <a:schemeClr val="tx1"/>
                      </a:gs>
                      <a:gs pos="30000">
                        <a:schemeClr val="tx1"/>
                      </a:gs>
                    </a:gsLst>
                    <a:lin ang="5400000" scaled="0"/>
                  </a:gradFill>
                </a:rPr>
                <a:t>Services / Sessions</a:t>
              </a:r>
            </a:p>
          </p:txBody>
        </p:sp>
      </p:grpSp>
      <p:grpSp>
        <p:nvGrpSpPr>
          <p:cNvPr id="22" name="Group 21"/>
          <p:cNvGrpSpPr/>
          <p:nvPr/>
        </p:nvGrpSpPr>
        <p:grpSpPr>
          <a:xfrm>
            <a:off x="8870775" y="4023712"/>
            <a:ext cx="1496464" cy="1517974"/>
            <a:chOff x="9426074" y="4576906"/>
            <a:chExt cx="1520669" cy="1542527"/>
          </a:xfrm>
        </p:grpSpPr>
        <p:grpSp>
          <p:nvGrpSpPr>
            <p:cNvPr id="18" name="Group 17"/>
            <p:cNvGrpSpPr/>
            <p:nvPr/>
          </p:nvGrpSpPr>
          <p:grpSpPr>
            <a:xfrm>
              <a:off x="9426074" y="4576906"/>
              <a:ext cx="1520669" cy="1520274"/>
              <a:chOff x="9638894" y="4976320"/>
              <a:chExt cx="1097280" cy="1096995"/>
            </a:xfrm>
          </p:grpSpPr>
          <p:sp>
            <p:nvSpPr>
              <p:cNvPr id="57" name="Oval 2"/>
              <p:cNvSpPr>
                <a:spLocks noChangeAspect="1"/>
              </p:cNvSpPr>
              <p:nvPr/>
            </p:nvSpPr>
            <p:spPr bwMode="auto">
              <a:xfrm>
                <a:off x="9638894" y="4976320"/>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2081" spc="-52">
                  <a:solidFill>
                    <a:schemeClr val="tx1"/>
                  </a:solidFill>
                  <a:latin typeface="Segoe UI"/>
                  <a:ea typeface="Segoe UI" pitchFamily="34" charset="0"/>
                  <a:cs typeface="Segoe UI" pitchFamily="34" charset="0"/>
                </a:endParaRPr>
              </a:p>
            </p:txBody>
          </p:sp>
          <p:sp>
            <p:nvSpPr>
              <p:cNvPr id="58" name="Freeform 53"/>
              <p:cNvSpPr>
                <a:spLocks noEditPoints="1"/>
              </p:cNvSpPr>
              <p:nvPr/>
            </p:nvSpPr>
            <p:spPr bwMode="auto">
              <a:xfrm>
                <a:off x="10010231" y="5143786"/>
                <a:ext cx="451892" cy="64494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3234" tIns="46616" rIns="93234" bIns="46616" numCol="1" anchor="t" anchorCtr="0" compatLnSpc="1">
                <a:prstTxWarp prst="textNoShape">
                  <a:avLst/>
                </a:prstTxWarp>
              </a:bodyPr>
              <a:lstStyle/>
              <a:p>
                <a:pPr defTabSz="950938">
                  <a:defRPr/>
                </a:pPr>
                <a:endParaRPr lang="en-US" sz="1836">
                  <a:latin typeface="Segoe UI"/>
                </a:endParaRPr>
              </a:p>
            </p:txBody>
          </p:sp>
        </p:grpSp>
        <p:sp>
          <p:nvSpPr>
            <p:cNvPr id="60" name="TextBox 59"/>
            <p:cNvSpPr txBox="1"/>
            <p:nvPr/>
          </p:nvSpPr>
          <p:spPr>
            <a:xfrm>
              <a:off x="9707930" y="5549720"/>
              <a:ext cx="993314" cy="569713"/>
            </a:xfrm>
            <a:prstGeom prst="rect">
              <a:avLst/>
            </a:prstGeom>
            <a:noFill/>
          </p:spPr>
          <p:txBody>
            <a:bodyPr wrap="square" lIns="186521" tIns="149217" rIns="186521" bIns="149217" rtlCol="0">
              <a:spAutoFit/>
            </a:bodyPr>
            <a:lstStyle/>
            <a:p>
              <a:pPr>
                <a:lnSpc>
                  <a:spcPct val="90000"/>
                </a:lnSpc>
                <a:spcAft>
                  <a:spcPts val="612"/>
                </a:spcAft>
              </a:pPr>
              <a:r>
                <a:rPr lang="en-US" sz="1836" b="1">
                  <a:gradFill>
                    <a:gsLst>
                      <a:gs pos="2917">
                        <a:schemeClr val="tx1"/>
                      </a:gs>
                      <a:gs pos="30000">
                        <a:schemeClr val="tx1"/>
                      </a:gs>
                    </a:gsLst>
                    <a:lin ang="5400000" scaled="0"/>
                  </a:gradFill>
                </a:rPr>
                <a:t>Apps</a:t>
              </a:r>
            </a:p>
          </p:txBody>
        </p:sp>
      </p:grpSp>
      <p:grpSp>
        <p:nvGrpSpPr>
          <p:cNvPr id="63" name="Group 62"/>
          <p:cNvGrpSpPr/>
          <p:nvPr/>
        </p:nvGrpSpPr>
        <p:grpSpPr>
          <a:xfrm>
            <a:off x="8802197" y="1833966"/>
            <a:ext cx="1962514" cy="1949339"/>
            <a:chOff x="2084627" y="1114466"/>
            <a:chExt cx="2209847" cy="2032632"/>
          </a:xfrm>
        </p:grpSpPr>
        <p:pic>
          <p:nvPicPr>
            <p:cNvPr id="77" name="Picture 7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2084627" y="1114466"/>
              <a:ext cx="2209847" cy="2032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 name="TextBox 81"/>
            <p:cNvSpPr txBox="1"/>
            <p:nvPr/>
          </p:nvSpPr>
          <p:spPr>
            <a:xfrm>
              <a:off x="2292804" y="1600128"/>
              <a:ext cx="1858965" cy="777556"/>
            </a:xfrm>
            <a:prstGeom prst="rect">
              <a:avLst/>
            </a:prstGeom>
            <a:noFill/>
          </p:spPr>
          <p:txBody>
            <a:bodyPr wrap="square" lIns="0" tIns="0" rIns="0" bIns="0" rtlCol="0">
              <a:noAutofit/>
            </a:bodyPr>
            <a:lstStyle/>
            <a:p>
              <a:pPr algn="ctr" defTabSz="950425"/>
              <a:r>
                <a:rPr lang="en-US" sz="1632" b="1">
                  <a:solidFill>
                    <a:prstClr val="white"/>
                  </a:solidFill>
                  <a:latin typeface="Segoe UI Light" panose="020B0502040204020203" pitchFamily="34" charset="0"/>
                  <a:cs typeface="Segoe UI Light" panose="020B0502040204020203" pitchFamily="34" charset="0"/>
                </a:rPr>
                <a:t>Microsoft R Client</a:t>
              </a:r>
            </a:p>
            <a:p>
              <a:pPr algn="ctr" defTabSz="950425"/>
              <a:endParaRPr lang="en-US" sz="714" b="1">
                <a:solidFill>
                  <a:prstClr val="white"/>
                </a:solidFill>
                <a:latin typeface="Segoe UI Light" panose="020B0502040204020203" pitchFamily="34" charset="0"/>
                <a:cs typeface="Segoe UI Light" panose="020B0502040204020203" pitchFamily="34" charset="0"/>
              </a:endParaRPr>
            </a:p>
            <a:p>
              <a:pPr algn="ctr" defTabSz="950425"/>
              <a:r>
                <a:rPr lang="en-US" sz="1224" b="1">
                  <a:solidFill>
                    <a:schemeClr val="tx2">
                      <a:lumMod val="75000"/>
                    </a:schemeClr>
                  </a:solidFill>
                  <a:latin typeface="Segoe UI Light" panose="020B0502040204020203" pitchFamily="34" charset="0"/>
                  <a:cs typeface="Segoe UI Light" panose="020B0502040204020203" pitchFamily="34" charset="0"/>
                </a:rPr>
                <a:t>(mrsdeploy package</a:t>
              </a:r>
              <a:r>
                <a:rPr lang="en-US" sz="1632" b="1">
                  <a:solidFill>
                    <a:schemeClr val="tx2">
                      <a:lumMod val="75000"/>
                    </a:schemeClr>
                  </a:solidFill>
                  <a:latin typeface="Segoe UI Light" panose="020B0502040204020203" pitchFamily="34" charset="0"/>
                  <a:cs typeface="Segoe UI Light" panose="020B0502040204020203" pitchFamily="34" charset="0"/>
                </a:rPr>
                <a:t>)</a:t>
              </a:r>
            </a:p>
          </p:txBody>
        </p:sp>
      </p:grpSp>
      <p:cxnSp>
        <p:nvCxnSpPr>
          <p:cNvPr id="26" name="Straight Arrow Connector 25"/>
          <p:cNvCxnSpPr>
            <a:cxnSpLocks/>
            <a:stCxn id="56" idx="3"/>
            <a:endCxn id="57" idx="2"/>
          </p:cNvCxnSpPr>
          <p:nvPr/>
        </p:nvCxnSpPr>
        <p:spPr>
          <a:xfrm>
            <a:off x="6986283" y="3635971"/>
            <a:ext cx="1884491" cy="1135780"/>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a:cxnSpLocks/>
            <a:stCxn id="56" idx="3"/>
            <a:endCxn id="77" idx="3"/>
          </p:cNvCxnSpPr>
          <p:nvPr/>
        </p:nvCxnSpPr>
        <p:spPr>
          <a:xfrm flipV="1">
            <a:off x="6986284" y="2808636"/>
            <a:ext cx="1815914" cy="827335"/>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5" name="TextBox 94"/>
          <p:cNvSpPr txBox="1"/>
          <p:nvPr/>
        </p:nvSpPr>
        <p:spPr>
          <a:xfrm>
            <a:off x="9743980" y="976254"/>
            <a:ext cx="2339032" cy="1036564"/>
          </a:xfrm>
          <a:prstGeom prst="rect">
            <a:avLst/>
          </a:prstGeom>
          <a:noFill/>
        </p:spPr>
        <p:txBody>
          <a:bodyPr wrap="square" lIns="182854" tIns="146283" rIns="182854" bIns="146283" rtlCol="0">
            <a:spAutoFit/>
          </a:bodyPr>
          <a:lstStyle/>
          <a:p>
            <a:pPr>
              <a:lnSpc>
                <a:spcPct val="90000"/>
              </a:lnSpc>
              <a:spcAft>
                <a:spcPts val="600"/>
              </a:spcAft>
            </a:pPr>
            <a:r>
              <a:rPr lang="en-US" sz="1836">
                <a:solidFill>
                  <a:srgbClr val="00B0F0"/>
                </a:solidFill>
              </a:rPr>
              <a:t>Easy Consumption</a:t>
            </a:r>
          </a:p>
          <a:p>
            <a:pPr>
              <a:lnSpc>
                <a:spcPct val="90000"/>
              </a:lnSpc>
              <a:spcAft>
                <a:spcPts val="600"/>
              </a:spcAft>
            </a:pPr>
            <a:r>
              <a:rPr lang="en-US" sz="1428">
                <a:gradFill>
                  <a:gsLst>
                    <a:gs pos="2917">
                      <a:schemeClr val="tx1"/>
                    </a:gs>
                    <a:gs pos="30000">
                      <a:schemeClr val="tx1"/>
                    </a:gs>
                  </a:gsLst>
                  <a:lin ang="5400000" scaled="0"/>
                </a:gradFill>
              </a:rPr>
              <a:t>Explore and consume services in R directly</a:t>
            </a:r>
          </a:p>
        </p:txBody>
      </p:sp>
      <p:sp>
        <p:nvSpPr>
          <p:cNvPr id="96" name="TextBox 95"/>
          <p:cNvSpPr txBox="1"/>
          <p:nvPr/>
        </p:nvSpPr>
        <p:spPr>
          <a:xfrm>
            <a:off x="2642897" y="3274338"/>
            <a:ext cx="1388262" cy="336654"/>
          </a:xfrm>
          <a:prstGeom prst="rect">
            <a:avLst/>
          </a:prstGeom>
          <a:noFill/>
        </p:spPr>
        <p:txBody>
          <a:bodyPr wrap="square" lIns="0" tIns="0" rIns="0" bIns="0" rtlCol="0">
            <a:noAutofit/>
          </a:bodyPr>
          <a:lstStyle/>
          <a:p>
            <a:pPr algn="ctr" defTabSz="950425"/>
            <a:r>
              <a:rPr lang="en-US" altLang="zh-CN" sz="1632" b="1">
                <a:solidFill>
                  <a:schemeClr val="accent4">
                    <a:lumMod val="60000"/>
                    <a:lumOff val="40000"/>
                  </a:schemeClr>
                </a:solidFill>
                <a:latin typeface="Segoe UI Light" panose="020B0502040204020203" pitchFamily="34" charset="0"/>
                <a:cs typeface="Segoe UI Light" panose="020B0502040204020203" pitchFamily="34" charset="0"/>
              </a:rPr>
              <a:t>publishService</a:t>
            </a:r>
            <a:endParaRPr lang="en-US" sz="1632" b="1">
              <a:solidFill>
                <a:schemeClr val="accent4">
                  <a:lumMod val="60000"/>
                  <a:lumOff val="40000"/>
                </a:schemeClr>
              </a:solidFill>
              <a:latin typeface="Segoe UI Light" panose="020B0502040204020203" pitchFamily="34" charset="0"/>
              <a:cs typeface="Segoe UI Light" panose="020B0502040204020203" pitchFamily="34" charset="0"/>
            </a:endParaRPr>
          </a:p>
        </p:txBody>
      </p:sp>
      <p:sp>
        <p:nvSpPr>
          <p:cNvPr id="98" name="TextBox 97"/>
          <p:cNvSpPr txBox="1"/>
          <p:nvPr/>
        </p:nvSpPr>
        <p:spPr>
          <a:xfrm rot="19899132">
            <a:off x="7146862" y="2816079"/>
            <a:ext cx="1243295" cy="355250"/>
          </a:xfrm>
          <a:prstGeom prst="rect">
            <a:avLst/>
          </a:prstGeom>
          <a:noFill/>
        </p:spPr>
        <p:txBody>
          <a:bodyPr wrap="square" lIns="0" tIns="0" rIns="0" bIns="0" rtlCol="0">
            <a:noAutofit/>
          </a:bodyPr>
          <a:lstStyle/>
          <a:p>
            <a:pPr algn="ctr" defTabSz="950425"/>
            <a:r>
              <a:rPr lang="en-US" sz="1632" b="1">
                <a:solidFill>
                  <a:schemeClr val="accent4">
                    <a:lumMod val="60000"/>
                    <a:lumOff val="40000"/>
                  </a:schemeClr>
                </a:solidFill>
                <a:latin typeface="Segoe UI Light" panose="020B0502040204020203" pitchFamily="34" charset="0"/>
                <a:cs typeface="Segoe UI Light" panose="020B0502040204020203" pitchFamily="34" charset="0"/>
              </a:rPr>
              <a:t>getService</a:t>
            </a:r>
          </a:p>
        </p:txBody>
      </p:sp>
      <p:grpSp>
        <p:nvGrpSpPr>
          <p:cNvPr id="100" name="Group 99"/>
          <p:cNvGrpSpPr/>
          <p:nvPr/>
        </p:nvGrpSpPr>
        <p:grpSpPr>
          <a:xfrm>
            <a:off x="521071" y="2939344"/>
            <a:ext cx="2021512" cy="1826382"/>
            <a:chOff x="2084627" y="1114466"/>
            <a:chExt cx="2209847" cy="2032632"/>
          </a:xfrm>
        </p:grpSpPr>
        <p:pic>
          <p:nvPicPr>
            <p:cNvPr id="101" name="Picture 7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2084627" y="1114466"/>
              <a:ext cx="2209847" cy="2032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 name="TextBox 101"/>
            <p:cNvSpPr txBox="1"/>
            <p:nvPr/>
          </p:nvSpPr>
          <p:spPr>
            <a:xfrm>
              <a:off x="2309742" y="1600127"/>
              <a:ext cx="1858965" cy="777556"/>
            </a:xfrm>
            <a:prstGeom prst="rect">
              <a:avLst/>
            </a:prstGeom>
            <a:noFill/>
          </p:spPr>
          <p:txBody>
            <a:bodyPr wrap="square" lIns="0" tIns="0" rIns="0" bIns="0" rtlCol="0">
              <a:noAutofit/>
            </a:bodyPr>
            <a:lstStyle/>
            <a:p>
              <a:pPr algn="ctr" defTabSz="950425"/>
              <a:r>
                <a:rPr lang="en-US" sz="1632" b="1">
                  <a:solidFill>
                    <a:prstClr val="white"/>
                  </a:solidFill>
                  <a:latin typeface="Segoe UI Light" panose="020B0502040204020203" pitchFamily="34" charset="0"/>
                  <a:cs typeface="Segoe UI Light" panose="020B0502040204020203" pitchFamily="34" charset="0"/>
                </a:rPr>
                <a:t>Microsoft R Client</a:t>
              </a:r>
            </a:p>
            <a:p>
              <a:pPr algn="ctr" defTabSz="950425"/>
              <a:endParaRPr lang="en-US" sz="714" b="1">
                <a:solidFill>
                  <a:prstClr val="white"/>
                </a:solidFill>
                <a:latin typeface="Segoe UI Light" panose="020B0502040204020203" pitchFamily="34" charset="0"/>
                <a:cs typeface="Segoe UI Light" panose="020B0502040204020203" pitchFamily="34" charset="0"/>
              </a:endParaRPr>
            </a:p>
            <a:p>
              <a:pPr algn="ctr" defTabSz="950425"/>
              <a:r>
                <a:rPr lang="en-US" sz="1224" b="1">
                  <a:solidFill>
                    <a:schemeClr val="tx2">
                      <a:lumMod val="75000"/>
                    </a:schemeClr>
                  </a:solidFill>
                  <a:latin typeface="Segoe UI Light" panose="020B0502040204020203" pitchFamily="34" charset="0"/>
                  <a:cs typeface="Segoe UI Light" panose="020B0502040204020203" pitchFamily="34" charset="0"/>
                </a:rPr>
                <a:t>(mrsdeploy package</a:t>
              </a:r>
              <a:r>
                <a:rPr lang="en-US" sz="1632" b="1">
                  <a:solidFill>
                    <a:schemeClr val="tx2">
                      <a:lumMod val="75000"/>
                    </a:schemeClr>
                  </a:solidFill>
                  <a:latin typeface="Segoe UI Light" panose="020B0502040204020203" pitchFamily="34" charset="0"/>
                  <a:cs typeface="Segoe UI Light" panose="020B0502040204020203" pitchFamily="34" charset="0"/>
                </a:rPr>
                <a:t>)</a:t>
              </a:r>
            </a:p>
          </p:txBody>
        </p:sp>
      </p:grpSp>
      <p:cxnSp>
        <p:nvCxnSpPr>
          <p:cNvPr id="103" name="Straight Arrow Connector 102"/>
          <p:cNvCxnSpPr>
            <a:endCxn id="56" idx="1"/>
          </p:cNvCxnSpPr>
          <p:nvPr/>
        </p:nvCxnSpPr>
        <p:spPr>
          <a:xfrm>
            <a:off x="2542583" y="3635970"/>
            <a:ext cx="1592894" cy="0"/>
          </a:xfrm>
          <a:prstGeom prst="straightConnector1">
            <a:avLst/>
          </a:prstGeom>
          <a:ln w="317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55" name="Group 54">
            <a:extLst>
              <a:ext uri="{FF2B5EF4-FFF2-40B4-BE49-F238E27FC236}">
                <a16:creationId xmlns:a16="http://schemas.microsoft.com/office/drawing/2014/main" id="{192A6AE6-F542-4AD9-BB08-EB0F79BCC2FA}"/>
              </a:ext>
            </a:extLst>
          </p:cNvPr>
          <p:cNvGrpSpPr/>
          <p:nvPr/>
        </p:nvGrpSpPr>
        <p:grpSpPr>
          <a:xfrm>
            <a:off x="8622557" y="1215992"/>
            <a:ext cx="1160897" cy="934782"/>
            <a:chOff x="1" y="770872"/>
            <a:chExt cx="1219200" cy="981728"/>
          </a:xfrm>
          <a:solidFill>
            <a:schemeClr val="bg2"/>
          </a:solidFill>
        </p:grpSpPr>
        <p:sp>
          <p:nvSpPr>
            <p:cNvPr id="59" name="TextBox 58">
              <a:extLst>
                <a:ext uri="{FF2B5EF4-FFF2-40B4-BE49-F238E27FC236}">
                  <a16:creationId xmlns:a16="http://schemas.microsoft.com/office/drawing/2014/main" id="{2C37E41B-0CEF-4008-B909-426965AD1BDE}"/>
                </a:ext>
              </a:extLst>
            </p:cNvPr>
            <p:cNvSpPr txBox="1"/>
            <p:nvPr/>
          </p:nvSpPr>
          <p:spPr>
            <a:xfrm>
              <a:off x="1" y="1404235"/>
              <a:ext cx="1219200" cy="348365"/>
            </a:xfrm>
            <a:prstGeom prst="rect">
              <a:avLst/>
            </a:prstGeom>
            <a:noFill/>
          </p:spPr>
          <p:txBody>
            <a:bodyPr wrap="square" lIns="0" tIns="0" rIns="0" bIns="0" rtlCol="0">
              <a:noAutofit/>
            </a:bodyPr>
            <a:lstStyle/>
            <a:p>
              <a:pPr algn="ctr" defTabSz="950425"/>
              <a:r>
                <a:rPr lang="en-US" sz="1428" b="1">
                  <a:latin typeface="Segoe UI Light" panose="020B0502040204020203" pitchFamily="34" charset="0"/>
                  <a:cs typeface="Segoe UI Light" panose="020B0502040204020203" pitchFamily="34" charset="0"/>
                </a:rPr>
                <a:t>Data Scientist</a:t>
              </a:r>
            </a:p>
          </p:txBody>
        </p:sp>
        <p:grpSp>
          <p:nvGrpSpPr>
            <p:cNvPr id="68" name="Group 67">
              <a:extLst>
                <a:ext uri="{FF2B5EF4-FFF2-40B4-BE49-F238E27FC236}">
                  <a16:creationId xmlns:a16="http://schemas.microsoft.com/office/drawing/2014/main" id="{F54B0AEC-A6F9-4245-A0F2-FE524EFE6B69}"/>
                </a:ext>
              </a:extLst>
            </p:cNvPr>
            <p:cNvGrpSpPr>
              <a:grpSpLocks noChangeAspect="1"/>
            </p:cNvGrpSpPr>
            <p:nvPr/>
          </p:nvGrpSpPr>
          <p:grpSpPr>
            <a:xfrm>
              <a:off x="243002" y="770872"/>
              <a:ext cx="564718" cy="522569"/>
              <a:chOff x="5809310" y="1674658"/>
              <a:chExt cx="4585732" cy="4226967"/>
            </a:xfrm>
            <a:grpFill/>
          </p:grpSpPr>
          <p:sp>
            <p:nvSpPr>
              <p:cNvPr id="69" name="Oval 68">
                <a:extLst>
                  <a:ext uri="{FF2B5EF4-FFF2-40B4-BE49-F238E27FC236}">
                    <a16:creationId xmlns:a16="http://schemas.microsoft.com/office/drawing/2014/main" id="{BCB0DA63-952B-44E4-AE49-AFA22373EA10}"/>
                  </a:ext>
                </a:extLst>
              </p:cNvPr>
              <p:cNvSpPr/>
              <p:nvPr/>
            </p:nvSpPr>
            <p:spPr>
              <a:xfrm>
                <a:off x="6881217" y="1674658"/>
                <a:ext cx="2210082" cy="2210082"/>
              </a:xfrm>
              <a:prstGeom prst="ellipse">
                <a:avLst/>
              </a:pr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70" name="Freeform 48">
                <a:extLst>
                  <a:ext uri="{FF2B5EF4-FFF2-40B4-BE49-F238E27FC236}">
                    <a16:creationId xmlns:a16="http://schemas.microsoft.com/office/drawing/2014/main" id="{CA7E4B30-B4CA-4830-A89D-FBFCEE802608}"/>
                  </a:ext>
                </a:extLst>
              </p:cNvPr>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71" name="Freeform 49">
                <a:extLst>
                  <a:ext uri="{FF2B5EF4-FFF2-40B4-BE49-F238E27FC236}">
                    <a16:creationId xmlns:a16="http://schemas.microsoft.com/office/drawing/2014/main" id="{F93B82F3-9D58-4FA0-A13F-442E7798697B}"/>
                  </a:ext>
                </a:extLst>
              </p:cNvPr>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72" name="Freeform 50">
                <a:extLst>
                  <a:ext uri="{FF2B5EF4-FFF2-40B4-BE49-F238E27FC236}">
                    <a16:creationId xmlns:a16="http://schemas.microsoft.com/office/drawing/2014/main" id="{61EA4F4A-B0E8-4F41-AA3A-8E6B833A8553}"/>
                  </a:ext>
                </a:extLst>
              </p:cNvPr>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73" name="Rounded Rectangle 51">
                <a:extLst>
                  <a:ext uri="{FF2B5EF4-FFF2-40B4-BE49-F238E27FC236}">
                    <a16:creationId xmlns:a16="http://schemas.microsoft.com/office/drawing/2014/main" id="{C6AFDF41-7B5C-46E1-B94E-C1D1F7D51630}"/>
                  </a:ext>
                </a:extLst>
              </p:cNvPr>
              <p:cNvSpPr/>
              <p:nvPr/>
            </p:nvSpPr>
            <p:spPr>
              <a:xfrm>
                <a:off x="9157704" y="3537266"/>
                <a:ext cx="946824" cy="263525"/>
              </a:xfrm>
              <a:prstGeom prst="roundRect">
                <a:avLst>
                  <a:gd name="adj" fmla="val 21666"/>
                </a:avLst>
              </a:pr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74" name="Freeform 52">
                <a:extLst>
                  <a:ext uri="{FF2B5EF4-FFF2-40B4-BE49-F238E27FC236}">
                    <a16:creationId xmlns:a16="http://schemas.microsoft.com/office/drawing/2014/main" id="{3D29786B-6DC2-4B84-84B2-CD900A26FFB3}"/>
                  </a:ext>
                </a:extLst>
              </p:cNvPr>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204232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8" grpId="0"/>
      <p:bldP spid="97" grpId="0"/>
      <p:bldP spid="99" grpId="0"/>
      <p:bldP spid="95" grpId="0"/>
      <p:bldP spid="96" grpId="0"/>
      <p:bldP spid="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Microsoft’s investment principles for R</a:t>
            </a:r>
          </a:p>
        </p:txBody>
      </p:sp>
      <p:sp>
        <p:nvSpPr>
          <p:cNvPr id="4" name="Rectangle 3"/>
          <p:cNvSpPr/>
          <p:nvPr/>
        </p:nvSpPr>
        <p:spPr bwMode="auto">
          <a:xfrm>
            <a:off x="274639" y="5812611"/>
            <a:ext cx="11889563" cy="898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2400">
                <a:gradFill>
                  <a:gsLst>
                    <a:gs pos="43363">
                      <a:schemeClr val="tx2"/>
                    </a:gs>
                    <a:gs pos="60000">
                      <a:schemeClr val="tx2"/>
                    </a:gs>
                  </a:gsLst>
                  <a:lin ang="5400000" scaled="0"/>
                </a:gradFill>
                <a:ea typeface="Segoe UI" pitchFamily="34" charset="0"/>
                <a:cs typeface="Segoe UI" pitchFamily="34" charset="0"/>
              </a:rPr>
              <a:t>Built on top of Open Source R with access to all 10K+ CRAN libraries  </a:t>
            </a:r>
          </a:p>
          <a:p>
            <a:pPr algn="ctr" defTabSz="932472" fontAlgn="base">
              <a:lnSpc>
                <a:spcPct val="90000"/>
              </a:lnSpc>
              <a:spcBef>
                <a:spcPts val="600"/>
              </a:spcBef>
              <a:spcAft>
                <a:spcPct val="0"/>
              </a:spcAft>
            </a:pPr>
            <a:r>
              <a:rPr lang="en-US" sz="1400">
                <a:gradFill>
                  <a:gsLst>
                    <a:gs pos="43363">
                      <a:schemeClr val="tx2"/>
                    </a:gs>
                    <a:gs pos="60000">
                      <a:schemeClr val="tx2"/>
                    </a:gs>
                  </a:gsLst>
                  <a:lin ang="5400000" scaled="0"/>
                </a:gradFill>
                <a:cs typeface="Segoe UI" pitchFamily="34" charset="0"/>
              </a:rPr>
              <a:t>CRAN is </a:t>
            </a:r>
            <a:r>
              <a:rPr lang="en-US" sz="1400">
                <a:gradFill>
                  <a:gsLst>
                    <a:gs pos="43363">
                      <a:schemeClr val="tx2"/>
                    </a:gs>
                    <a:gs pos="60000">
                      <a:schemeClr val="tx2"/>
                    </a:gs>
                  </a:gsLst>
                  <a:lin ang="5400000" scaled="0"/>
                </a:gradFill>
              </a:rPr>
              <a:t>the “Comprehensive R Archive Network”</a:t>
            </a:r>
          </a:p>
        </p:txBody>
      </p:sp>
      <p:grpSp>
        <p:nvGrpSpPr>
          <p:cNvPr id="44" name="Group 43"/>
          <p:cNvGrpSpPr/>
          <p:nvPr/>
        </p:nvGrpSpPr>
        <p:grpSpPr>
          <a:xfrm>
            <a:off x="3258295" y="1287650"/>
            <a:ext cx="2926401" cy="4198750"/>
            <a:chOff x="3258295" y="1287650"/>
            <a:chExt cx="2926401" cy="4198750"/>
          </a:xfrm>
        </p:grpSpPr>
        <p:sp>
          <p:nvSpPr>
            <p:cNvPr id="6" name="Rectangle 5"/>
            <p:cNvSpPr/>
            <p:nvPr/>
          </p:nvSpPr>
          <p:spPr bwMode="auto">
            <a:xfrm>
              <a:off x="3263208" y="1297715"/>
              <a:ext cx="2921488" cy="41886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gradFill>
                  <a:gsLst>
                    <a:gs pos="86726">
                      <a:schemeClr val="tx1"/>
                    </a:gs>
                    <a:gs pos="70796">
                      <a:schemeClr val="tx1"/>
                    </a:gs>
                  </a:gsLst>
                  <a:lin ang="5400000" scaled="0"/>
                </a:gradFill>
                <a:latin typeface="Segoe UI" panose="020B0502040204020203" pitchFamily="34" charset="0"/>
                <a:cs typeface="Segoe UI" panose="020B0502040204020203" pitchFamily="34" charset="0"/>
              </a:endParaRPr>
            </a:p>
          </p:txBody>
        </p:sp>
        <p:sp>
          <p:nvSpPr>
            <p:cNvPr id="104" name="Rectangle 103"/>
            <p:cNvSpPr/>
            <p:nvPr/>
          </p:nvSpPr>
          <p:spPr bwMode="auto">
            <a:xfrm>
              <a:off x="3263208" y="1287650"/>
              <a:ext cx="2921487" cy="10243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38053">
                        <a:schemeClr val="bg1"/>
                      </a:gs>
                      <a:gs pos="51000">
                        <a:schemeClr val="bg1"/>
                      </a:gs>
                    </a:gsLst>
                    <a:lin ang="5400000" scaled="0"/>
                  </a:gradFill>
                  <a:latin typeface="Segoe UI" panose="020B0502040204020203" pitchFamily="34" charset="0"/>
                  <a:cs typeface="Segoe UI" panose="020B0502040204020203" pitchFamily="34" charset="0"/>
                </a:rPr>
                <a:t>The flexibility to work with what you have</a:t>
              </a:r>
            </a:p>
          </p:txBody>
        </p:sp>
        <p:sp>
          <p:nvSpPr>
            <p:cNvPr id="230" name="Rectangle 229"/>
            <p:cNvSpPr/>
            <p:nvPr/>
          </p:nvSpPr>
          <p:spPr bwMode="auto">
            <a:xfrm>
              <a:off x="3258295" y="4066260"/>
              <a:ext cx="2921007" cy="4147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86726">
                        <a:schemeClr val="tx1"/>
                      </a:gs>
                      <a:gs pos="70796">
                        <a:schemeClr val="tx1"/>
                      </a:gs>
                    </a:gsLst>
                    <a:lin ang="5400000" scaled="0"/>
                  </a:gradFill>
                  <a:cs typeface="Segoe UI" pitchFamily="34" charset="0"/>
                </a:rPr>
                <a:t>Works across your analytics environment</a:t>
              </a:r>
            </a:p>
          </p:txBody>
        </p:sp>
        <p:sp>
          <p:nvSpPr>
            <p:cNvPr id="55" name="Rectangle 54"/>
            <p:cNvSpPr/>
            <p:nvPr/>
          </p:nvSpPr>
          <p:spPr bwMode="auto">
            <a:xfrm>
              <a:off x="3267962" y="5071686"/>
              <a:ext cx="2911340" cy="4147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86726">
                        <a:schemeClr val="tx1"/>
                      </a:gs>
                      <a:gs pos="70796">
                        <a:schemeClr val="tx1"/>
                      </a:gs>
                    </a:gsLst>
                    <a:lin ang="5400000" scaled="0"/>
                  </a:gradFill>
                  <a:cs typeface="Segoe UI" pitchFamily="34" charset="0"/>
                </a:rPr>
                <a:t>Works on premise and in the cloud</a:t>
              </a:r>
            </a:p>
          </p:txBody>
        </p:sp>
        <p:grpSp>
          <p:nvGrpSpPr>
            <p:cNvPr id="19" name="Group 18"/>
            <p:cNvGrpSpPr/>
            <p:nvPr/>
          </p:nvGrpSpPr>
          <p:grpSpPr>
            <a:xfrm>
              <a:off x="3530055" y="4456724"/>
              <a:ext cx="2282598" cy="643997"/>
              <a:chOff x="-3019454" y="4162786"/>
              <a:chExt cx="2472752" cy="697645"/>
            </a:xfrm>
          </p:grpSpPr>
          <p:grpSp>
            <p:nvGrpSpPr>
              <p:cNvPr id="60" name="Group 59"/>
              <p:cNvGrpSpPr/>
              <p:nvPr/>
            </p:nvGrpSpPr>
            <p:grpSpPr>
              <a:xfrm>
                <a:off x="-937815" y="4247127"/>
                <a:ext cx="391113" cy="613304"/>
                <a:chOff x="2203210" y="2814116"/>
                <a:chExt cx="624689" cy="979575"/>
              </a:xfrm>
            </p:grpSpPr>
            <p:sp>
              <p:nvSpPr>
                <p:cNvPr id="77" name="Freeform 106"/>
                <p:cNvSpPr>
                  <a:spLocks noChangeAspect="1"/>
                </p:cNvSpPr>
                <p:nvPr/>
              </p:nvSpPr>
              <p:spPr bwMode="black">
                <a:xfrm>
                  <a:off x="2203213" y="3173405"/>
                  <a:ext cx="624686" cy="620286"/>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106"/>
                <p:cNvSpPr>
                  <a:spLocks noChangeAspect="1"/>
                </p:cNvSpPr>
                <p:nvPr/>
              </p:nvSpPr>
              <p:spPr bwMode="black">
                <a:xfrm>
                  <a:off x="2203210" y="2814116"/>
                  <a:ext cx="624687" cy="620286"/>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61" name="Freeform 52"/>
              <p:cNvSpPr>
                <a:spLocks noChangeAspect="1"/>
              </p:cNvSpPr>
              <p:nvPr/>
            </p:nvSpPr>
            <p:spPr bwMode="auto">
              <a:xfrm>
                <a:off x="-3019454" y="4326326"/>
                <a:ext cx="716445" cy="4357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accent2"/>
              </a:solidFill>
              <a:ln w="28575">
                <a:noFill/>
              </a:ln>
              <a:extLst/>
            </p:spPr>
            <p:txBody>
              <a:bodyPr vert="horz" wrap="square" lIns="93182" tIns="46591" rIns="93182" bIns="4659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1485" rtl="0" eaLnBrk="1" fontAlgn="auto" latinLnBrk="0" hangingPunct="1">
                  <a:lnSpc>
                    <a:spcPct val="9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62" name="Straight Arrow Connector 61"/>
              <p:cNvCxnSpPr>
                <a:cxnSpLocks/>
              </p:cNvCxnSpPr>
              <p:nvPr/>
            </p:nvCxnSpPr>
            <p:spPr>
              <a:xfrm>
                <a:off x="-2085732" y="4698381"/>
                <a:ext cx="772729" cy="0"/>
              </a:xfrm>
              <a:prstGeom prst="straightConnector1">
                <a:avLst/>
              </a:prstGeom>
              <a:noFill/>
              <a:ln w="28575" cap="flat" cmpd="sng" algn="ctr">
                <a:solidFill>
                  <a:srgbClr val="505050"/>
                </a:solidFill>
                <a:prstDash val="solid"/>
                <a:headEnd type="triangle"/>
                <a:tailEnd type="triangle"/>
              </a:ln>
              <a:effectLst/>
            </p:spPr>
          </p:cxnSp>
          <p:sp>
            <p:nvSpPr>
              <p:cNvPr id="63" name="TextBox 62"/>
              <p:cNvSpPr txBox="1"/>
              <p:nvPr/>
            </p:nvSpPr>
            <p:spPr>
              <a:xfrm>
                <a:off x="-2241058" y="4162786"/>
                <a:ext cx="1065676" cy="334509"/>
              </a:xfrm>
              <a:prstGeom prst="rect">
                <a:avLst/>
              </a:prstGeom>
              <a:noFill/>
            </p:spPr>
            <p:txBody>
              <a:bodyPr wrap="square" lIns="190207" tIns="152166" rIns="190207" bIns="152166" rtlCol="0">
                <a:noAutofit/>
              </a:bodyPr>
              <a:lstStyle/>
              <a:p>
                <a:pPr marL="0" marR="0" lvl="0" indent="0" algn="ctr" defTabSz="950973" rtl="0" eaLnBrk="1" fontAlgn="auto" latinLnBrk="0" hangingPunct="1">
                  <a:lnSpc>
                    <a:spcPct val="90000"/>
                  </a:lnSpc>
                  <a:spcBef>
                    <a:spcPts val="0"/>
                  </a:spcBef>
                  <a:spcAft>
                    <a:spcPts val="624"/>
                  </a:spcAft>
                  <a:buClrTx/>
                  <a:buSzTx/>
                  <a:buFontTx/>
                  <a:buNone/>
                  <a:tabLst/>
                  <a:defRPr/>
                </a:pPr>
                <a:r>
                  <a:rPr kumimoji="0" lang="en-US" sz="1400" b="0" i="0" u="none" strike="noStrike" kern="0" cap="none" spc="0" normalizeH="0" baseline="0" noProof="0">
                    <a:ln>
                      <a:noFill/>
                    </a:ln>
                    <a:gradFill>
                      <a:gsLst>
                        <a:gs pos="60177">
                          <a:srgbClr val="505050"/>
                        </a:gs>
                        <a:gs pos="50000">
                          <a:srgbClr val="505050"/>
                        </a:gs>
                      </a:gsLst>
                      <a:lin ang="16200000" scaled="1"/>
                    </a:gradFill>
                    <a:effectLst/>
                    <a:uLnTx/>
                    <a:uFillTx/>
                    <a:latin typeface="Segoe UI" panose="020B0502040204020203" pitchFamily="34" charset="0"/>
                    <a:ea typeface="+mn-ea"/>
                    <a:cs typeface="Segoe UI" panose="020B0502040204020203" pitchFamily="34" charset="0"/>
                  </a:rPr>
                  <a:t>Hybrid</a:t>
                </a:r>
              </a:p>
            </p:txBody>
          </p:sp>
        </p:grpSp>
        <p:pic>
          <p:nvPicPr>
            <p:cNvPr id="85" name="Picture 84"/>
            <p:cNvPicPr>
              <a:picLocks noChangeAspect="1"/>
            </p:cNvPicPr>
            <p:nvPr/>
          </p:nvPicPr>
          <p:blipFill>
            <a:blip r:embed="rId3"/>
            <a:stretch>
              <a:fillRect/>
            </a:stretch>
          </p:blipFill>
          <p:spPr>
            <a:xfrm>
              <a:off x="4787412" y="3663208"/>
              <a:ext cx="1220422" cy="289562"/>
            </a:xfrm>
            <a:prstGeom prst="rect">
              <a:avLst/>
            </a:prstGeom>
          </p:spPr>
        </p:pic>
        <p:pic>
          <p:nvPicPr>
            <p:cNvPr id="86" name="Picture 85"/>
            <p:cNvPicPr>
              <a:picLocks noChangeAspect="1"/>
            </p:cNvPicPr>
            <p:nvPr/>
          </p:nvPicPr>
          <p:blipFill>
            <a:blip r:embed="rId4"/>
            <a:stretch>
              <a:fillRect/>
            </a:stretch>
          </p:blipFill>
          <p:spPr>
            <a:xfrm>
              <a:off x="4980171" y="3188608"/>
              <a:ext cx="834903" cy="193630"/>
            </a:xfrm>
            <a:prstGeom prst="rect">
              <a:avLst/>
            </a:prstGeom>
          </p:spPr>
        </p:pic>
        <p:pic>
          <p:nvPicPr>
            <p:cNvPr id="87" name="Picture 2" descr="Image result for sql server logo 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447972" y="3165174"/>
              <a:ext cx="944347" cy="2405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linux sv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468276" y="2418465"/>
              <a:ext cx="427883" cy="50233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Image result for r studio log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5375800" y="2443552"/>
              <a:ext cx="531762" cy="465291"/>
            </a:xfrm>
            <a:prstGeom prst="rect">
              <a:avLst/>
            </a:prstGeom>
            <a:noFill/>
            <a:extLst>
              <a:ext uri="{909E8E84-426E-40DD-AFC4-6F175D3DCCD1}">
                <a14:hiddenFill xmlns:a14="http://schemas.microsoft.com/office/drawing/2010/main">
                  <a:solidFill>
                    <a:srgbClr val="FFFFFF"/>
                  </a:solidFill>
                </a14:hiddenFill>
              </a:ext>
            </a:extLst>
          </p:spPr>
        </p:pic>
        <p:sp>
          <p:nvSpPr>
            <p:cNvPr id="90" name="Freeform 130"/>
            <p:cNvSpPr>
              <a:spLocks noChangeAspect="1" noEditPoints="1"/>
            </p:cNvSpPr>
            <p:nvPr/>
          </p:nvSpPr>
          <p:spPr bwMode="black">
            <a:xfrm>
              <a:off x="3572472" y="2517431"/>
              <a:ext cx="375231" cy="37370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pic>
          <p:nvPicPr>
            <p:cNvPr id="91" name="Picture 2" descr="Image result for spark logo 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3604463" y="3640073"/>
              <a:ext cx="631366" cy="335833"/>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Connector 92"/>
            <p:cNvCxnSpPr/>
            <p:nvPr/>
          </p:nvCxnSpPr>
          <p:spPr>
            <a:xfrm>
              <a:off x="3261214" y="3035654"/>
              <a:ext cx="2918088" cy="0"/>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261214" y="3521991"/>
              <a:ext cx="2918088" cy="0"/>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a:off x="4588545" y="3036019"/>
              <a:ext cx="0" cy="1025096"/>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a:off x="4193644" y="2312035"/>
              <a:ext cx="0" cy="731663"/>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5148673" y="2312035"/>
              <a:ext cx="0" cy="731663"/>
            </a:xfrm>
            <a:prstGeom prst="line">
              <a:avLst/>
            </a:prstGeom>
            <a:ln w="254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p:nvGrpSpPr>
        <p:grpSpPr>
          <a:xfrm>
            <a:off x="274638" y="1287650"/>
            <a:ext cx="2921488" cy="4203045"/>
            <a:chOff x="274638" y="1287650"/>
            <a:chExt cx="2921488" cy="4203045"/>
          </a:xfrm>
        </p:grpSpPr>
        <p:sp>
          <p:nvSpPr>
            <p:cNvPr id="5" name="Rectangle 4"/>
            <p:cNvSpPr/>
            <p:nvPr/>
          </p:nvSpPr>
          <p:spPr bwMode="auto">
            <a:xfrm>
              <a:off x="274638" y="1287651"/>
              <a:ext cx="2921488" cy="41998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gradFill>
                  <a:gsLst>
                    <a:gs pos="86726">
                      <a:schemeClr val="tx1"/>
                    </a:gs>
                    <a:gs pos="70796">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10" name="Group 9"/>
            <p:cNvGrpSpPr/>
            <p:nvPr/>
          </p:nvGrpSpPr>
          <p:grpSpPr>
            <a:xfrm>
              <a:off x="1336675" y="2557065"/>
              <a:ext cx="766763" cy="769937"/>
              <a:chOff x="606910" y="2817127"/>
              <a:chExt cx="766763" cy="769937"/>
            </a:xfrm>
          </p:grpSpPr>
          <p:sp>
            <p:nvSpPr>
              <p:cNvPr id="13" name="Freeform 437"/>
              <p:cNvSpPr>
                <a:spLocks/>
              </p:cNvSpPr>
              <p:nvPr/>
            </p:nvSpPr>
            <p:spPr bwMode="auto">
              <a:xfrm>
                <a:off x="878372" y="3167964"/>
                <a:ext cx="119063" cy="23812"/>
              </a:xfrm>
              <a:custGeom>
                <a:avLst/>
                <a:gdLst>
                  <a:gd name="T0" fmla="*/ 4 w 35"/>
                  <a:gd name="T1" fmla="*/ 7 h 7"/>
                  <a:gd name="T2" fmla="*/ 0 w 35"/>
                  <a:gd name="T3" fmla="*/ 4 h 7"/>
                  <a:gd name="T4" fmla="*/ 0 w 35"/>
                  <a:gd name="T5" fmla="*/ 4 h 7"/>
                  <a:gd name="T6" fmla="*/ 4 w 35"/>
                  <a:gd name="T7" fmla="*/ 0 h 7"/>
                  <a:gd name="T8" fmla="*/ 32 w 35"/>
                  <a:gd name="T9" fmla="*/ 0 h 7"/>
                  <a:gd name="T10" fmla="*/ 35 w 35"/>
                  <a:gd name="T11" fmla="*/ 4 h 7"/>
                  <a:gd name="T12" fmla="*/ 35 w 35"/>
                  <a:gd name="T13" fmla="*/ 4 h 7"/>
                  <a:gd name="T14" fmla="*/ 32 w 35"/>
                  <a:gd name="T15" fmla="*/ 7 h 7"/>
                  <a:gd name="T16" fmla="*/ 4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4" y="7"/>
                    </a:moveTo>
                    <a:cubicBezTo>
                      <a:pt x="2" y="7"/>
                      <a:pt x="0" y="5"/>
                      <a:pt x="0" y="4"/>
                    </a:cubicBezTo>
                    <a:cubicBezTo>
                      <a:pt x="0" y="4"/>
                      <a:pt x="0" y="4"/>
                      <a:pt x="0" y="4"/>
                    </a:cubicBezTo>
                    <a:cubicBezTo>
                      <a:pt x="0" y="2"/>
                      <a:pt x="2" y="0"/>
                      <a:pt x="4" y="0"/>
                    </a:cubicBezTo>
                    <a:cubicBezTo>
                      <a:pt x="32" y="0"/>
                      <a:pt x="32" y="0"/>
                      <a:pt x="32" y="0"/>
                    </a:cubicBezTo>
                    <a:cubicBezTo>
                      <a:pt x="33" y="0"/>
                      <a:pt x="35" y="2"/>
                      <a:pt x="35" y="4"/>
                    </a:cubicBezTo>
                    <a:cubicBezTo>
                      <a:pt x="35" y="4"/>
                      <a:pt x="35" y="4"/>
                      <a:pt x="35" y="4"/>
                    </a:cubicBezTo>
                    <a:cubicBezTo>
                      <a:pt x="35" y="5"/>
                      <a:pt x="33" y="7"/>
                      <a:pt x="32" y="7"/>
                    </a:cubicBezTo>
                    <a:lnTo>
                      <a:pt x="4" y="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4" name="Freeform 438"/>
              <p:cNvSpPr>
                <a:spLocks/>
              </p:cNvSpPr>
              <p:nvPr/>
            </p:nvSpPr>
            <p:spPr bwMode="auto">
              <a:xfrm>
                <a:off x="878372" y="3212414"/>
                <a:ext cx="119063" cy="23812"/>
              </a:xfrm>
              <a:custGeom>
                <a:avLst/>
                <a:gdLst>
                  <a:gd name="T0" fmla="*/ 4 w 35"/>
                  <a:gd name="T1" fmla="*/ 7 h 7"/>
                  <a:gd name="T2" fmla="*/ 0 w 35"/>
                  <a:gd name="T3" fmla="*/ 4 h 7"/>
                  <a:gd name="T4" fmla="*/ 0 w 35"/>
                  <a:gd name="T5" fmla="*/ 4 h 7"/>
                  <a:gd name="T6" fmla="*/ 4 w 35"/>
                  <a:gd name="T7" fmla="*/ 0 h 7"/>
                  <a:gd name="T8" fmla="*/ 32 w 35"/>
                  <a:gd name="T9" fmla="*/ 0 h 7"/>
                  <a:gd name="T10" fmla="*/ 35 w 35"/>
                  <a:gd name="T11" fmla="*/ 4 h 7"/>
                  <a:gd name="T12" fmla="*/ 35 w 35"/>
                  <a:gd name="T13" fmla="*/ 4 h 7"/>
                  <a:gd name="T14" fmla="*/ 32 w 35"/>
                  <a:gd name="T15" fmla="*/ 7 h 7"/>
                  <a:gd name="T16" fmla="*/ 4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4" y="7"/>
                    </a:moveTo>
                    <a:cubicBezTo>
                      <a:pt x="2" y="7"/>
                      <a:pt x="0" y="5"/>
                      <a:pt x="0" y="4"/>
                    </a:cubicBezTo>
                    <a:cubicBezTo>
                      <a:pt x="0" y="4"/>
                      <a:pt x="0" y="4"/>
                      <a:pt x="0" y="4"/>
                    </a:cubicBezTo>
                    <a:cubicBezTo>
                      <a:pt x="0" y="2"/>
                      <a:pt x="2" y="0"/>
                      <a:pt x="4" y="0"/>
                    </a:cubicBezTo>
                    <a:cubicBezTo>
                      <a:pt x="32" y="0"/>
                      <a:pt x="32" y="0"/>
                      <a:pt x="32" y="0"/>
                    </a:cubicBezTo>
                    <a:cubicBezTo>
                      <a:pt x="33" y="0"/>
                      <a:pt x="35" y="2"/>
                      <a:pt x="35" y="4"/>
                    </a:cubicBezTo>
                    <a:cubicBezTo>
                      <a:pt x="35" y="4"/>
                      <a:pt x="35" y="4"/>
                      <a:pt x="35" y="4"/>
                    </a:cubicBezTo>
                    <a:cubicBezTo>
                      <a:pt x="35" y="5"/>
                      <a:pt x="33" y="7"/>
                      <a:pt x="32" y="7"/>
                    </a:cubicBezTo>
                    <a:lnTo>
                      <a:pt x="4" y="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5" name="Freeform 439"/>
              <p:cNvSpPr>
                <a:spLocks/>
              </p:cNvSpPr>
              <p:nvPr/>
            </p:nvSpPr>
            <p:spPr bwMode="auto">
              <a:xfrm>
                <a:off x="822810" y="3140977"/>
                <a:ext cx="103188" cy="122237"/>
              </a:xfrm>
              <a:custGeom>
                <a:avLst/>
                <a:gdLst>
                  <a:gd name="T0" fmla="*/ 30 w 30"/>
                  <a:gd name="T1" fmla="*/ 0 h 36"/>
                  <a:gd name="T2" fmla="*/ 13 w 30"/>
                  <a:gd name="T3" fmla="*/ 0 h 36"/>
                  <a:gd name="T4" fmla="*/ 0 w 30"/>
                  <a:gd name="T5" fmla="*/ 14 h 36"/>
                  <a:gd name="T6" fmla="*/ 0 w 30"/>
                  <a:gd name="T7" fmla="*/ 22 h 36"/>
                  <a:gd name="T8" fmla="*/ 13 w 30"/>
                  <a:gd name="T9" fmla="*/ 36 h 36"/>
                  <a:gd name="T10" fmla="*/ 30 w 30"/>
                  <a:gd name="T11" fmla="*/ 36 h 36"/>
                  <a:gd name="T12" fmla="*/ 30 w 30"/>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30" y="0"/>
                    </a:moveTo>
                    <a:cubicBezTo>
                      <a:pt x="13" y="0"/>
                      <a:pt x="13" y="0"/>
                      <a:pt x="13" y="0"/>
                    </a:cubicBezTo>
                    <a:cubicBezTo>
                      <a:pt x="6" y="0"/>
                      <a:pt x="0" y="6"/>
                      <a:pt x="0" y="14"/>
                    </a:cubicBezTo>
                    <a:cubicBezTo>
                      <a:pt x="0" y="22"/>
                      <a:pt x="0" y="22"/>
                      <a:pt x="0" y="22"/>
                    </a:cubicBezTo>
                    <a:cubicBezTo>
                      <a:pt x="0" y="30"/>
                      <a:pt x="6" y="36"/>
                      <a:pt x="13" y="36"/>
                    </a:cubicBezTo>
                    <a:cubicBezTo>
                      <a:pt x="30" y="36"/>
                      <a:pt x="30" y="36"/>
                      <a:pt x="30" y="36"/>
                    </a:cubicBezTo>
                    <a:lnTo>
                      <a:pt x="30"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7" name="Freeform 440"/>
              <p:cNvSpPr>
                <a:spLocks/>
              </p:cNvSpPr>
              <p:nvPr/>
            </p:nvSpPr>
            <p:spPr bwMode="auto">
              <a:xfrm>
                <a:off x="787885" y="3179077"/>
                <a:ext cx="73025" cy="47625"/>
              </a:xfrm>
              <a:custGeom>
                <a:avLst/>
                <a:gdLst>
                  <a:gd name="T0" fmla="*/ 0 w 46"/>
                  <a:gd name="T1" fmla="*/ 25 h 30"/>
                  <a:gd name="T2" fmla="*/ 0 w 46"/>
                  <a:gd name="T3" fmla="*/ 4 h 30"/>
                  <a:gd name="T4" fmla="*/ 46 w 46"/>
                  <a:gd name="T5" fmla="*/ 0 h 30"/>
                  <a:gd name="T6" fmla="*/ 46 w 46"/>
                  <a:gd name="T7" fmla="*/ 30 h 30"/>
                  <a:gd name="T8" fmla="*/ 0 w 46"/>
                  <a:gd name="T9" fmla="*/ 25 h 30"/>
                </a:gdLst>
                <a:ahLst/>
                <a:cxnLst>
                  <a:cxn ang="0">
                    <a:pos x="T0" y="T1"/>
                  </a:cxn>
                  <a:cxn ang="0">
                    <a:pos x="T2" y="T3"/>
                  </a:cxn>
                  <a:cxn ang="0">
                    <a:pos x="T4" y="T5"/>
                  </a:cxn>
                  <a:cxn ang="0">
                    <a:pos x="T6" y="T7"/>
                  </a:cxn>
                  <a:cxn ang="0">
                    <a:pos x="T8" y="T9"/>
                  </a:cxn>
                </a:cxnLst>
                <a:rect l="0" t="0" r="r" b="b"/>
                <a:pathLst>
                  <a:path w="46" h="30">
                    <a:moveTo>
                      <a:pt x="0" y="25"/>
                    </a:moveTo>
                    <a:lnTo>
                      <a:pt x="0" y="4"/>
                    </a:lnTo>
                    <a:lnTo>
                      <a:pt x="46" y="0"/>
                    </a:lnTo>
                    <a:lnTo>
                      <a:pt x="46" y="30"/>
                    </a:lnTo>
                    <a:lnTo>
                      <a:pt x="0" y="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1" name="Freeform 441"/>
              <p:cNvSpPr>
                <a:spLocks/>
              </p:cNvSpPr>
              <p:nvPr/>
            </p:nvSpPr>
            <p:spPr bwMode="auto">
              <a:xfrm>
                <a:off x="778360" y="3175902"/>
                <a:ext cx="20638" cy="53975"/>
              </a:xfrm>
              <a:custGeom>
                <a:avLst/>
                <a:gdLst>
                  <a:gd name="T0" fmla="*/ 3 w 6"/>
                  <a:gd name="T1" fmla="*/ 16 h 16"/>
                  <a:gd name="T2" fmla="*/ 0 w 6"/>
                  <a:gd name="T3" fmla="*/ 13 h 16"/>
                  <a:gd name="T4" fmla="*/ 0 w 6"/>
                  <a:gd name="T5" fmla="*/ 3 h 16"/>
                  <a:gd name="T6" fmla="*/ 3 w 6"/>
                  <a:gd name="T7" fmla="*/ 0 h 16"/>
                  <a:gd name="T8" fmla="*/ 3 w 6"/>
                  <a:gd name="T9" fmla="*/ 0 h 16"/>
                  <a:gd name="T10" fmla="*/ 6 w 6"/>
                  <a:gd name="T11" fmla="*/ 3 h 16"/>
                  <a:gd name="T12" fmla="*/ 6 w 6"/>
                  <a:gd name="T13" fmla="*/ 13 h 16"/>
                  <a:gd name="T14" fmla="*/ 3 w 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6">
                    <a:moveTo>
                      <a:pt x="3" y="16"/>
                    </a:moveTo>
                    <a:cubicBezTo>
                      <a:pt x="1" y="16"/>
                      <a:pt x="0" y="15"/>
                      <a:pt x="0" y="13"/>
                    </a:cubicBezTo>
                    <a:cubicBezTo>
                      <a:pt x="0" y="3"/>
                      <a:pt x="0" y="3"/>
                      <a:pt x="0" y="3"/>
                    </a:cubicBezTo>
                    <a:cubicBezTo>
                      <a:pt x="0" y="1"/>
                      <a:pt x="1" y="0"/>
                      <a:pt x="3" y="0"/>
                    </a:cubicBezTo>
                    <a:cubicBezTo>
                      <a:pt x="3" y="0"/>
                      <a:pt x="3" y="0"/>
                      <a:pt x="3" y="0"/>
                    </a:cubicBezTo>
                    <a:cubicBezTo>
                      <a:pt x="5" y="0"/>
                      <a:pt x="6" y="1"/>
                      <a:pt x="6" y="3"/>
                    </a:cubicBezTo>
                    <a:cubicBezTo>
                      <a:pt x="6" y="13"/>
                      <a:pt x="6" y="13"/>
                      <a:pt x="6" y="13"/>
                    </a:cubicBezTo>
                    <a:cubicBezTo>
                      <a:pt x="6" y="15"/>
                      <a:pt x="5" y="16"/>
                      <a:pt x="3" y="1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2" name="Freeform 442"/>
              <p:cNvSpPr>
                <a:spLocks/>
              </p:cNvSpPr>
              <p:nvPr/>
            </p:nvSpPr>
            <p:spPr bwMode="auto">
              <a:xfrm>
                <a:off x="606910" y="2817127"/>
                <a:ext cx="165100" cy="385762"/>
              </a:xfrm>
              <a:custGeom>
                <a:avLst/>
                <a:gdLst>
                  <a:gd name="T0" fmla="*/ 48 w 48"/>
                  <a:gd name="T1" fmla="*/ 113 h 113"/>
                  <a:gd name="T2" fmla="*/ 13 w 48"/>
                  <a:gd name="T3" fmla="*/ 113 h 113"/>
                  <a:gd name="T4" fmla="*/ 0 w 48"/>
                  <a:gd name="T5" fmla="*/ 100 h 113"/>
                  <a:gd name="T6" fmla="*/ 0 w 48"/>
                  <a:gd name="T7" fmla="*/ 0 h 113"/>
                </a:gdLst>
                <a:ahLst/>
                <a:cxnLst>
                  <a:cxn ang="0">
                    <a:pos x="T0" y="T1"/>
                  </a:cxn>
                  <a:cxn ang="0">
                    <a:pos x="T2" y="T3"/>
                  </a:cxn>
                  <a:cxn ang="0">
                    <a:pos x="T4" y="T5"/>
                  </a:cxn>
                  <a:cxn ang="0">
                    <a:pos x="T6" y="T7"/>
                  </a:cxn>
                </a:cxnLst>
                <a:rect l="0" t="0" r="r" b="b"/>
                <a:pathLst>
                  <a:path w="48" h="113">
                    <a:moveTo>
                      <a:pt x="48" y="113"/>
                    </a:moveTo>
                    <a:cubicBezTo>
                      <a:pt x="13" y="113"/>
                      <a:pt x="13" y="113"/>
                      <a:pt x="13" y="113"/>
                    </a:cubicBezTo>
                    <a:cubicBezTo>
                      <a:pt x="6" y="113"/>
                      <a:pt x="0" y="107"/>
                      <a:pt x="0" y="100"/>
                    </a:cubicBezTo>
                    <a:cubicBezTo>
                      <a:pt x="0" y="0"/>
                      <a:pt x="0" y="0"/>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3" name="Freeform 443"/>
              <p:cNvSpPr>
                <a:spLocks/>
              </p:cNvSpPr>
              <p:nvPr/>
            </p:nvSpPr>
            <p:spPr bwMode="auto">
              <a:xfrm>
                <a:off x="1056172" y="3140977"/>
                <a:ext cx="101600" cy="122237"/>
              </a:xfrm>
              <a:custGeom>
                <a:avLst/>
                <a:gdLst>
                  <a:gd name="T0" fmla="*/ 0 w 30"/>
                  <a:gd name="T1" fmla="*/ 36 h 36"/>
                  <a:gd name="T2" fmla="*/ 17 w 30"/>
                  <a:gd name="T3" fmla="*/ 36 h 36"/>
                  <a:gd name="T4" fmla="*/ 30 w 30"/>
                  <a:gd name="T5" fmla="*/ 22 h 36"/>
                  <a:gd name="T6" fmla="*/ 30 w 30"/>
                  <a:gd name="T7" fmla="*/ 14 h 36"/>
                  <a:gd name="T8" fmla="*/ 17 w 30"/>
                  <a:gd name="T9" fmla="*/ 0 h 36"/>
                  <a:gd name="T10" fmla="*/ 0 w 30"/>
                  <a:gd name="T11" fmla="*/ 0 h 36"/>
                  <a:gd name="T12" fmla="*/ 0 w 3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0" y="36"/>
                    </a:moveTo>
                    <a:cubicBezTo>
                      <a:pt x="17" y="36"/>
                      <a:pt x="17" y="36"/>
                      <a:pt x="17" y="36"/>
                    </a:cubicBezTo>
                    <a:cubicBezTo>
                      <a:pt x="25" y="36"/>
                      <a:pt x="30" y="30"/>
                      <a:pt x="30" y="22"/>
                    </a:cubicBezTo>
                    <a:cubicBezTo>
                      <a:pt x="30" y="14"/>
                      <a:pt x="30" y="14"/>
                      <a:pt x="30" y="14"/>
                    </a:cubicBezTo>
                    <a:cubicBezTo>
                      <a:pt x="30" y="6"/>
                      <a:pt x="25" y="0"/>
                      <a:pt x="17" y="0"/>
                    </a:cubicBezTo>
                    <a:cubicBezTo>
                      <a:pt x="0" y="0"/>
                      <a:pt x="0" y="0"/>
                      <a:pt x="0" y="0"/>
                    </a:cubicBezTo>
                    <a:lnTo>
                      <a:pt x="0" y="3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 name="Freeform 444"/>
              <p:cNvSpPr>
                <a:spLocks/>
              </p:cNvSpPr>
              <p:nvPr/>
            </p:nvSpPr>
            <p:spPr bwMode="auto">
              <a:xfrm>
                <a:off x="1121260" y="3179077"/>
                <a:ext cx="71438" cy="47625"/>
              </a:xfrm>
              <a:custGeom>
                <a:avLst/>
                <a:gdLst>
                  <a:gd name="T0" fmla="*/ 45 w 45"/>
                  <a:gd name="T1" fmla="*/ 4 h 30"/>
                  <a:gd name="T2" fmla="*/ 45 w 45"/>
                  <a:gd name="T3" fmla="*/ 25 h 30"/>
                  <a:gd name="T4" fmla="*/ 0 w 45"/>
                  <a:gd name="T5" fmla="*/ 30 h 30"/>
                  <a:gd name="T6" fmla="*/ 0 w 45"/>
                  <a:gd name="T7" fmla="*/ 0 h 30"/>
                  <a:gd name="T8" fmla="*/ 45 w 45"/>
                  <a:gd name="T9" fmla="*/ 4 h 30"/>
                </a:gdLst>
                <a:ahLst/>
                <a:cxnLst>
                  <a:cxn ang="0">
                    <a:pos x="T0" y="T1"/>
                  </a:cxn>
                  <a:cxn ang="0">
                    <a:pos x="T2" y="T3"/>
                  </a:cxn>
                  <a:cxn ang="0">
                    <a:pos x="T4" y="T5"/>
                  </a:cxn>
                  <a:cxn ang="0">
                    <a:pos x="T6" y="T7"/>
                  </a:cxn>
                  <a:cxn ang="0">
                    <a:pos x="T8" y="T9"/>
                  </a:cxn>
                </a:cxnLst>
                <a:rect l="0" t="0" r="r" b="b"/>
                <a:pathLst>
                  <a:path w="45" h="30">
                    <a:moveTo>
                      <a:pt x="45" y="4"/>
                    </a:moveTo>
                    <a:lnTo>
                      <a:pt x="45" y="25"/>
                    </a:lnTo>
                    <a:lnTo>
                      <a:pt x="0" y="30"/>
                    </a:lnTo>
                    <a:lnTo>
                      <a:pt x="0" y="0"/>
                    </a:lnTo>
                    <a:lnTo>
                      <a:pt x="45"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5" name="Freeform 445"/>
              <p:cNvSpPr>
                <a:spLocks/>
              </p:cNvSpPr>
              <p:nvPr/>
            </p:nvSpPr>
            <p:spPr bwMode="auto">
              <a:xfrm>
                <a:off x="1183172" y="3175902"/>
                <a:ext cx="20638" cy="53975"/>
              </a:xfrm>
              <a:custGeom>
                <a:avLst/>
                <a:gdLst>
                  <a:gd name="T0" fmla="*/ 3 w 6"/>
                  <a:gd name="T1" fmla="*/ 0 h 16"/>
                  <a:gd name="T2" fmla="*/ 6 w 6"/>
                  <a:gd name="T3" fmla="*/ 3 h 16"/>
                  <a:gd name="T4" fmla="*/ 6 w 6"/>
                  <a:gd name="T5" fmla="*/ 13 h 16"/>
                  <a:gd name="T6" fmla="*/ 3 w 6"/>
                  <a:gd name="T7" fmla="*/ 16 h 16"/>
                  <a:gd name="T8" fmla="*/ 3 w 6"/>
                  <a:gd name="T9" fmla="*/ 16 h 16"/>
                  <a:gd name="T10" fmla="*/ 0 w 6"/>
                  <a:gd name="T11" fmla="*/ 13 h 16"/>
                  <a:gd name="T12" fmla="*/ 0 w 6"/>
                  <a:gd name="T13" fmla="*/ 3 h 16"/>
                  <a:gd name="T14" fmla="*/ 3 w 6"/>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6">
                    <a:moveTo>
                      <a:pt x="3" y="0"/>
                    </a:moveTo>
                    <a:cubicBezTo>
                      <a:pt x="5" y="0"/>
                      <a:pt x="6" y="1"/>
                      <a:pt x="6" y="3"/>
                    </a:cubicBezTo>
                    <a:cubicBezTo>
                      <a:pt x="6" y="13"/>
                      <a:pt x="6" y="13"/>
                      <a:pt x="6" y="13"/>
                    </a:cubicBezTo>
                    <a:cubicBezTo>
                      <a:pt x="6" y="15"/>
                      <a:pt x="5" y="16"/>
                      <a:pt x="3" y="16"/>
                    </a:cubicBezTo>
                    <a:cubicBezTo>
                      <a:pt x="3" y="16"/>
                      <a:pt x="3" y="16"/>
                      <a:pt x="3" y="16"/>
                    </a:cubicBezTo>
                    <a:cubicBezTo>
                      <a:pt x="1" y="16"/>
                      <a:pt x="0" y="15"/>
                      <a:pt x="0" y="13"/>
                    </a:cubicBezTo>
                    <a:cubicBezTo>
                      <a:pt x="0" y="3"/>
                      <a:pt x="0" y="3"/>
                      <a:pt x="0" y="3"/>
                    </a:cubicBezTo>
                    <a:cubicBezTo>
                      <a:pt x="0" y="1"/>
                      <a:pt x="1" y="0"/>
                      <a:pt x="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6" name="Freeform 446"/>
              <p:cNvSpPr>
                <a:spLocks/>
              </p:cNvSpPr>
              <p:nvPr/>
            </p:nvSpPr>
            <p:spPr bwMode="auto">
              <a:xfrm>
                <a:off x="1210160" y="3202889"/>
                <a:ext cx="163513" cy="384175"/>
              </a:xfrm>
              <a:custGeom>
                <a:avLst/>
                <a:gdLst>
                  <a:gd name="T0" fmla="*/ 0 w 48"/>
                  <a:gd name="T1" fmla="*/ 0 h 113"/>
                  <a:gd name="T2" fmla="*/ 35 w 48"/>
                  <a:gd name="T3" fmla="*/ 0 h 113"/>
                  <a:gd name="T4" fmla="*/ 48 w 48"/>
                  <a:gd name="T5" fmla="*/ 13 h 113"/>
                  <a:gd name="T6" fmla="*/ 48 w 48"/>
                  <a:gd name="T7" fmla="*/ 113 h 113"/>
                </a:gdLst>
                <a:ahLst/>
                <a:cxnLst>
                  <a:cxn ang="0">
                    <a:pos x="T0" y="T1"/>
                  </a:cxn>
                  <a:cxn ang="0">
                    <a:pos x="T2" y="T3"/>
                  </a:cxn>
                  <a:cxn ang="0">
                    <a:pos x="T4" y="T5"/>
                  </a:cxn>
                  <a:cxn ang="0">
                    <a:pos x="T6" y="T7"/>
                  </a:cxn>
                </a:cxnLst>
                <a:rect l="0" t="0" r="r" b="b"/>
                <a:pathLst>
                  <a:path w="48" h="113">
                    <a:moveTo>
                      <a:pt x="0" y="0"/>
                    </a:moveTo>
                    <a:cubicBezTo>
                      <a:pt x="35" y="0"/>
                      <a:pt x="35" y="0"/>
                      <a:pt x="35" y="0"/>
                    </a:cubicBezTo>
                    <a:cubicBezTo>
                      <a:pt x="42" y="0"/>
                      <a:pt x="48" y="6"/>
                      <a:pt x="48" y="13"/>
                    </a:cubicBezTo>
                    <a:cubicBezTo>
                      <a:pt x="48" y="113"/>
                      <a:pt x="48" y="113"/>
                      <a:pt x="48" y="113"/>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grpSp>
        <p:pic>
          <p:nvPicPr>
            <p:cNvPr id="9" name="Graphic 8" descr="Call center"/>
            <p:cNvPicPr>
              <a:picLocks noChangeAspect="1"/>
            </p:cNvPicPr>
            <p:nvPr/>
          </p:nvPicPr>
          <p:blipFill>
            <a:blip r:embed="rId9" cstate="screen">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31207" y="4023204"/>
              <a:ext cx="808347" cy="808347"/>
            </a:xfrm>
            <a:prstGeom prst="rect">
              <a:avLst/>
            </a:prstGeom>
          </p:spPr>
        </p:pic>
        <p:sp>
          <p:nvSpPr>
            <p:cNvPr id="52" name="Rectangle 51"/>
            <p:cNvSpPr/>
            <p:nvPr/>
          </p:nvSpPr>
          <p:spPr bwMode="auto">
            <a:xfrm>
              <a:off x="274638" y="4982702"/>
              <a:ext cx="2921487" cy="5079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86726">
                        <a:schemeClr val="tx1"/>
                      </a:gs>
                      <a:gs pos="70796">
                        <a:schemeClr val="tx1"/>
                      </a:gs>
                    </a:gsLst>
                    <a:lin ang="5400000" scaled="0"/>
                  </a:gradFill>
                  <a:cs typeface="Segoe UI" pitchFamily="34" charset="0"/>
                </a:rPr>
                <a:t>24/7 enterprise grade support</a:t>
              </a:r>
            </a:p>
          </p:txBody>
        </p:sp>
        <p:sp>
          <p:nvSpPr>
            <p:cNvPr id="53" name="Rectangle 52"/>
            <p:cNvSpPr/>
            <p:nvPr/>
          </p:nvSpPr>
          <p:spPr bwMode="auto">
            <a:xfrm>
              <a:off x="274638" y="3478153"/>
              <a:ext cx="2921487" cy="3939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86726">
                        <a:schemeClr val="tx1"/>
                      </a:gs>
                      <a:gs pos="70796">
                        <a:schemeClr val="tx1"/>
                      </a:gs>
                    </a:gsLst>
                    <a:lin ang="5400000" scaled="0"/>
                  </a:gradFill>
                  <a:cs typeface="Segoe UI" pitchFamily="34" charset="0"/>
                </a:rPr>
                <a:t>Operational in SQL or in web apps </a:t>
              </a:r>
            </a:p>
          </p:txBody>
        </p:sp>
        <p:sp>
          <p:nvSpPr>
            <p:cNvPr id="233" name="Rectangle 232"/>
            <p:cNvSpPr/>
            <p:nvPr/>
          </p:nvSpPr>
          <p:spPr bwMode="auto">
            <a:xfrm>
              <a:off x="274638" y="1287650"/>
              <a:ext cx="2921487" cy="10243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38053">
                        <a:schemeClr val="bg1"/>
                      </a:gs>
                      <a:gs pos="51000">
                        <a:schemeClr val="bg1"/>
                      </a:gs>
                    </a:gsLst>
                    <a:lin ang="5400000" scaled="0"/>
                  </a:gradFill>
                  <a:latin typeface="Segoe UI" panose="020B0502040204020203" pitchFamily="34" charset="0"/>
                  <a:ea typeface="Segoe UI" panose="020B0502040204020203" pitchFamily="34" charset="0"/>
                  <a:cs typeface="Segoe UI" panose="020B0502040204020203" pitchFamily="34" charset="0"/>
                </a:rPr>
                <a:t>Enterprise grade</a:t>
              </a:r>
              <a:br>
                <a:rPr lang="en-US">
                  <a:gradFill>
                    <a:gsLst>
                      <a:gs pos="38053">
                        <a:schemeClr val="bg1"/>
                      </a:gs>
                      <a:gs pos="51000">
                        <a:schemeClr val="bg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a:gradFill>
                    <a:gsLst>
                      <a:gs pos="38053">
                        <a:schemeClr val="bg1"/>
                      </a:gs>
                      <a:gs pos="51000">
                        <a:schemeClr val="bg1"/>
                      </a:gs>
                    </a:gsLst>
                    <a:lin ang="5400000" scaled="0"/>
                  </a:gradFill>
                  <a:latin typeface="Segoe UI" panose="020B0502040204020203" pitchFamily="34" charset="0"/>
                  <a:ea typeface="Segoe UI" panose="020B0502040204020203" pitchFamily="34" charset="0"/>
                  <a:cs typeface="Segoe UI" panose="020B0502040204020203" pitchFamily="34" charset="0"/>
                </a:rPr>
                <a:t>operationalization </a:t>
              </a:r>
              <a:br>
                <a:rPr lang="en-US">
                  <a:gradFill>
                    <a:gsLst>
                      <a:gs pos="38053">
                        <a:schemeClr val="bg1"/>
                      </a:gs>
                      <a:gs pos="51000">
                        <a:schemeClr val="bg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a:gradFill>
                    <a:gsLst>
                      <a:gs pos="38053">
                        <a:schemeClr val="bg1"/>
                      </a:gs>
                      <a:gs pos="51000">
                        <a:schemeClr val="bg1"/>
                      </a:gs>
                    </a:gsLst>
                    <a:lin ang="5400000" scaled="0"/>
                  </a:gradFill>
                  <a:latin typeface="Segoe UI" panose="020B0502040204020203" pitchFamily="34" charset="0"/>
                  <a:ea typeface="Segoe UI" panose="020B0502040204020203" pitchFamily="34" charset="0"/>
                  <a:cs typeface="Segoe UI" panose="020B0502040204020203" pitchFamily="34" charset="0"/>
                </a:rPr>
                <a:t>and support</a:t>
              </a:r>
            </a:p>
          </p:txBody>
        </p:sp>
      </p:grpSp>
      <p:grpSp>
        <p:nvGrpSpPr>
          <p:cNvPr id="46" name="Group 45"/>
          <p:cNvGrpSpPr/>
          <p:nvPr/>
        </p:nvGrpSpPr>
        <p:grpSpPr>
          <a:xfrm>
            <a:off x="9239658" y="1287650"/>
            <a:ext cx="2922180" cy="4198750"/>
            <a:chOff x="9239658" y="1287650"/>
            <a:chExt cx="2922180" cy="4198750"/>
          </a:xfrm>
        </p:grpSpPr>
        <p:sp>
          <p:nvSpPr>
            <p:cNvPr id="8" name="Rectangle 7"/>
            <p:cNvSpPr/>
            <p:nvPr/>
          </p:nvSpPr>
          <p:spPr bwMode="auto">
            <a:xfrm>
              <a:off x="9240349" y="1297715"/>
              <a:ext cx="2921488" cy="41886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gradFill>
                  <a:gsLst>
                    <a:gs pos="86726">
                      <a:schemeClr val="tx1"/>
                    </a:gs>
                    <a:gs pos="70796">
                      <a:schemeClr val="tx1"/>
                    </a:gs>
                  </a:gsLst>
                  <a:lin ang="5400000" scaled="0"/>
                </a:gradFill>
                <a:latin typeface="Segoe UI" panose="020B0502040204020203" pitchFamily="34" charset="0"/>
                <a:cs typeface="Segoe UI" panose="020B0502040204020203" pitchFamily="34" charset="0"/>
              </a:endParaRPr>
            </a:p>
          </p:txBody>
        </p:sp>
        <p:sp>
          <p:nvSpPr>
            <p:cNvPr id="106" name="Rectangle 105"/>
            <p:cNvSpPr/>
            <p:nvPr/>
          </p:nvSpPr>
          <p:spPr bwMode="auto">
            <a:xfrm>
              <a:off x="9240349" y="1287650"/>
              <a:ext cx="2921487" cy="10243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38053">
                        <a:schemeClr val="bg1"/>
                      </a:gs>
                      <a:gs pos="51000">
                        <a:schemeClr val="bg1"/>
                      </a:gs>
                    </a:gsLst>
                    <a:lin ang="5400000" scaled="0"/>
                  </a:gradFill>
                  <a:latin typeface="Segoe UI" panose="020B0502040204020203" pitchFamily="34" charset="0"/>
                  <a:cs typeface="Segoe UI" panose="020B0502040204020203" pitchFamily="34" charset="0"/>
                </a:rPr>
                <a:t>Accelerated time to </a:t>
              </a:r>
              <a:br>
                <a:rPr lang="en-US">
                  <a:gradFill>
                    <a:gsLst>
                      <a:gs pos="38053">
                        <a:schemeClr val="bg1"/>
                      </a:gs>
                      <a:gs pos="51000">
                        <a:schemeClr val="bg1"/>
                      </a:gs>
                    </a:gsLst>
                    <a:lin ang="5400000" scaled="0"/>
                  </a:gradFill>
                  <a:latin typeface="Segoe UI" panose="020B0502040204020203" pitchFamily="34" charset="0"/>
                  <a:cs typeface="Segoe UI" panose="020B0502040204020203" pitchFamily="34" charset="0"/>
                </a:rPr>
              </a:br>
              <a:r>
                <a:rPr lang="en-US">
                  <a:gradFill>
                    <a:gsLst>
                      <a:gs pos="38053">
                        <a:schemeClr val="bg1"/>
                      </a:gs>
                      <a:gs pos="51000">
                        <a:schemeClr val="bg1"/>
                      </a:gs>
                    </a:gsLst>
                    <a:lin ang="5400000" scaled="0"/>
                  </a:gradFill>
                  <a:latin typeface="Segoe UI" panose="020B0502040204020203" pitchFamily="34" charset="0"/>
                  <a:cs typeface="Segoe UI" panose="020B0502040204020203" pitchFamily="34" charset="0"/>
                </a:rPr>
                <a:t>value with solutions</a:t>
              </a:r>
            </a:p>
          </p:txBody>
        </p:sp>
        <p:sp>
          <p:nvSpPr>
            <p:cNvPr id="58" name="Rectangle 57"/>
            <p:cNvSpPr/>
            <p:nvPr/>
          </p:nvSpPr>
          <p:spPr bwMode="auto">
            <a:xfrm>
              <a:off x="9239658" y="4950336"/>
              <a:ext cx="2922180" cy="4048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86726">
                        <a:schemeClr val="tx1"/>
                      </a:gs>
                      <a:gs pos="70796">
                        <a:schemeClr val="tx1"/>
                      </a:gs>
                    </a:gsLst>
                    <a:lin ang="5400000" scaled="0"/>
                  </a:gradFill>
                  <a:cs typeface="Segoe UI" pitchFamily="34" charset="0"/>
                </a:rPr>
                <a:t>Marketing Campaign Optimization and other solutions to help you derive value</a:t>
              </a:r>
            </a:p>
          </p:txBody>
        </p:sp>
        <p:grpSp>
          <p:nvGrpSpPr>
            <p:cNvPr id="124" name="Group 123"/>
            <p:cNvGrpSpPr/>
            <p:nvPr/>
          </p:nvGrpSpPr>
          <p:grpSpPr>
            <a:xfrm>
              <a:off x="10938159" y="3744618"/>
              <a:ext cx="980791" cy="757317"/>
              <a:chOff x="1828800" y="2968626"/>
              <a:chExt cx="250826" cy="193675"/>
            </a:xfrm>
          </p:grpSpPr>
          <p:sp>
            <p:nvSpPr>
              <p:cNvPr id="125" name="Freeform 38"/>
              <p:cNvSpPr>
                <a:spLocks/>
              </p:cNvSpPr>
              <p:nvPr/>
            </p:nvSpPr>
            <p:spPr bwMode="auto">
              <a:xfrm>
                <a:off x="1849438" y="3003551"/>
                <a:ext cx="230188" cy="158750"/>
              </a:xfrm>
              <a:custGeom>
                <a:avLst/>
                <a:gdLst>
                  <a:gd name="T0" fmla="*/ 266 w 266"/>
                  <a:gd name="T1" fmla="*/ 165 h 186"/>
                  <a:gd name="T2" fmla="*/ 245 w 266"/>
                  <a:gd name="T3" fmla="*/ 186 h 186"/>
                  <a:gd name="T4" fmla="*/ 21 w 266"/>
                  <a:gd name="T5" fmla="*/ 186 h 186"/>
                  <a:gd name="T6" fmla="*/ 0 w 266"/>
                  <a:gd name="T7" fmla="*/ 165 h 186"/>
                  <a:gd name="T8" fmla="*/ 0 w 266"/>
                  <a:gd name="T9" fmla="*/ 21 h 186"/>
                  <a:gd name="T10" fmla="*/ 21 w 266"/>
                  <a:gd name="T11" fmla="*/ 0 h 186"/>
                  <a:gd name="T12" fmla="*/ 245 w 266"/>
                  <a:gd name="T13" fmla="*/ 0 h 186"/>
                  <a:gd name="T14" fmla="*/ 266 w 266"/>
                  <a:gd name="T15" fmla="*/ 21 h 186"/>
                  <a:gd name="T16" fmla="*/ 266 w 266"/>
                  <a:gd name="T17"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186">
                    <a:moveTo>
                      <a:pt x="266" y="165"/>
                    </a:moveTo>
                    <a:cubicBezTo>
                      <a:pt x="266" y="176"/>
                      <a:pt x="256" y="186"/>
                      <a:pt x="245" y="186"/>
                    </a:cubicBezTo>
                    <a:cubicBezTo>
                      <a:pt x="21" y="186"/>
                      <a:pt x="21" y="186"/>
                      <a:pt x="21" y="186"/>
                    </a:cubicBezTo>
                    <a:cubicBezTo>
                      <a:pt x="10" y="186"/>
                      <a:pt x="0" y="176"/>
                      <a:pt x="0" y="165"/>
                    </a:cubicBezTo>
                    <a:cubicBezTo>
                      <a:pt x="0" y="21"/>
                      <a:pt x="0" y="21"/>
                      <a:pt x="0" y="21"/>
                    </a:cubicBezTo>
                    <a:cubicBezTo>
                      <a:pt x="0" y="10"/>
                      <a:pt x="10" y="0"/>
                      <a:pt x="21" y="0"/>
                    </a:cubicBezTo>
                    <a:cubicBezTo>
                      <a:pt x="245" y="0"/>
                      <a:pt x="245" y="0"/>
                      <a:pt x="245" y="0"/>
                    </a:cubicBezTo>
                    <a:cubicBezTo>
                      <a:pt x="256" y="0"/>
                      <a:pt x="266" y="10"/>
                      <a:pt x="266" y="21"/>
                    </a:cubicBezTo>
                    <a:lnTo>
                      <a:pt x="266" y="165"/>
                    </a:ln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26" name="Freeform 39"/>
              <p:cNvSpPr>
                <a:spLocks/>
              </p:cNvSpPr>
              <p:nvPr/>
            </p:nvSpPr>
            <p:spPr bwMode="auto">
              <a:xfrm>
                <a:off x="1828800" y="3003551"/>
                <a:ext cx="228600" cy="158750"/>
              </a:xfrm>
              <a:custGeom>
                <a:avLst/>
                <a:gdLst>
                  <a:gd name="T0" fmla="*/ 266 w 266"/>
                  <a:gd name="T1" fmla="*/ 165 h 186"/>
                  <a:gd name="T2" fmla="*/ 244 w 266"/>
                  <a:gd name="T3" fmla="*/ 186 h 186"/>
                  <a:gd name="T4" fmla="*/ 21 w 266"/>
                  <a:gd name="T5" fmla="*/ 186 h 186"/>
                  <a:gd name="T6" fmla="*/ 0 w 266"/>
                  <a:gd name="T7" fmla="*/ 165 h 186"/>
                  <a:gd name="T8" fmla="*/ 0 w 266"/>
                  <a:gd name="T9" fmla="*/ 21 h 186"/>
                  <a:gd name="T10" fmla="*/ 21 w 266"/>
                  <a:gd name="T11" fmla="*/ 0 h 186"/>
                  <a:gd name="T12" fmla="*/ 244 w 266"/>
                  <a:gd name="T13" fmla="*/ 0 h 186"/>
                  <a:gd name="T14" fmla="*/ 266 w 266"/>
                  <a:gd name="T15" fmla="*/ 21 h 186"/>
                  <a:gd name="T16" fmla="*/ 266 w 266"/>
                  <a:gd name="T17"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186">
                    <a:moveTo>
                      <a:pt x="266" y="165"/>
                    </a:moveTo>
                    <a:cubicBezTo>
                      <a:pt x="266" y="176"/>
                      <a:pt x="256" y="186"/>
                      <a:pt x="244" y="186"/>
                    </a:cubicBezTo>
                    <a:cubicBezTo>
                      <a:pt x="21" y="186"/>
                      <a:pt x="21" y="186"/>
                      <a:pt x="21" y="186"/>
                    </a:cubicBezTo>
                    <a:cubicBezTo>
                      <a:pt x="9" y="186"/>
                      <a:pt x="0" y="176"/>
                      <a:pt x="0" y="165"/>
                    </a:cubicBezTo>
                    <a:cubicBezTo>
                      <a:pt x="0" y="21"/>
                      <a:pt x="0" y="21"/>
                      <a:pt x="0" y="21"/>
                    </a:cubicBezTo>
                    <a:cubicBezTo>
                      <a:pt x="0" y="10"/>
                      <a:pt x="9" y="0"/>
                      <a:pt x="21" y="0"/>
                    </a:cubicBezTo>
                    <a:cubicBezTo>
                      <a:pt x="244" y="0"/>
                      <a:pt x="244" y="0"/>
                      <a:pt x="244" y="0"/>
                    </a:cubicBezTo>
                    <a:cubicBezTo>
                      <a:pt x="256" y="0"/>
                      <a:pt x="266" y="10"/>
                      <a:pt x="266" y="21"/>
                    </a:cubicBezTo>
                    <a:lnTo>
                      <a:pt x="266"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27" name="Freeform 40"/>
              <p:cNvSpPr>
                <a:spLocks/>
              </p:cNvSpPr>
              <p:nvPr/>
            </p:nvSpPr>
            <p:spPr bwMode="auto">
              <a:xfrm>
                <a:off x="1828800" y="3003551"/>
                <a:ext cx="228600" cy="98425"/>
              </a:xfrm>
              <a:custGeom>
                <a:avLst/>
                <a:gdLst>
                  <a:gd name="T0" fmla="*/ 244 w 266"/>
                  <a:gd name="T1" fmla="*/ 0 h 115"/>
                  <a:gd name="T2" fmla="*/ 21 w 266"/>
                  <a:gd name="T3" fmla="*/ 0 h 115"/>
                  <a:gd name="T4" fmla="*/ 0 w 266"/>
                  <a:gd name="T5" fmla="*/ 21 h 115"/>
                  <a:gd name="T6" fmla="*/ 0 w 266"/>
                  <a:gd name="T7" fmla="*/ 28 h 115"/>
                  <a:gd name="T8" fmla="*/ 133 w 266"/>
                  <a:gd name="T9" fmla="*/ 115 h 115"/>
                  <a:gd name="T10" fmla="*/ 266 w 266"/>
                  <a:gd name="T11" fmla="*/ 28 h 115"/>
                  <a:gd name="T12" fmla="*/ 266 w 266"/>
                  <a:gd name="T13" fmla="*/ 21 h 115"/>
                  <a:gd name="T14" fmla="*/ 244 w 26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115">
                    <a:moveTo>
                      <a:pt x="244" y="0"/>
                    </a:moveTo>
                    <a:cubicBezTo>
                      <a:pt x="21" y="0"/>
                      <a:pt x="21" y="0"/>
                      <a:pt x="21" y="0"/>
                    </a:cubicBezTo>
                    <a:cubicBezTo>
                      <a:pt x="9" y="0"/>
                      <a:pt x="0" y="10"/>
                      <a:pt x="0" y="21"/>
                    </a:cubicBezTo>
                    <a:cubicBezTo>
                      <a:pt x="0" y="28"/>
                      <a:pt x="0" y="28"/>
                      <a:pt x="0" y="28"/>
                    </a:cubicBezTo>
                    <a:cubicBezTo>
                      <a:pt x="133" y="115"/>
                      <a:pt x="133" y="115"/>
                      <a:pt x="133" y="115"/>
                    </a:cubicBezTo>
                    <a:cubicBezTo>
                      <a:pt x="266" y="28"/>
                      <a:pt x="266" y="28"/>
                      <a:pt x="266" y="28"/>
                    </a:cubicBezTo>
                    <a:cubicBezTo>
                      <a:pt x="266" y="21"/>
                      <a:pt x="266" y="21"/>
                      <a:pt x="266" y="21"/>
                    </a:cubicBezTo>
                    <a:cubicBezTo>
                      <a:pt x="266" y="10"/>
                      <a:pt x="256" y="0"/>
                      <a:pt x="244"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28" name="Freeform 41"/>
              <p:cNvSpPr>
                <a:spLocks/>
              </p:cNvSpPr>
              <p:nvPr/>
            </p:nvSpPr>
            <p:spPr bwMode="auto">
              <a:xfrm>
                <a:off x="1849438" y="2968626"/>
                <a:ext cx="193675" cy="133350"/>
              </a:xfrm>
              <a:custGeom>
                <a:avLst/>
                <a:gdLst>
                  <a:gd name="T0" fmla="*/ 122 w 122"/>
                  <a:gd name="T1" fmla="*/ 0 h 84"/>
                  <a:gd name="T2" fmla="*/ 0 w 122"/>
                  <a:gd name="T3" fmla="*/ 0 h 84"/>
                  <a:gd name="T4" fmla="*/ 0 w 122"/>
                  <a:gd name="T5" fmla="*/ 46 h 84"/>
                  <a:gd name="T6" fmla="*/ 59 w 122"/>
                  <a:gd name="T7" fmla="*/ 84 h 84"/>
                  <a:gd name="T8" fmla="*/ 122 w 122"/>
                  <a:gd name="T9" fmla="*/ 43 h 84"/>
                  <a:gd name="T10" fmla="*/ 122 w 122"/>
                  <a:gd name="T11" fmla="*/ 0 h 84"/>
                </a:gdLst>
                <a:ahLst/>
                <a:cxnLst>
                  <a:cxn ang="0">
                    <a:pos x="T0" y="T1"/>
                  </a:cxn>
                  <a:cxn ang="0">
                    <a:pos x="T2" y="T3"/>
                  </a:cxn>
                  <a:cxn ang="0">
                    <a:pos x="T4" y="T5"/>
                  </a:cxn>
                  <a:cxn ang="0">
                    <a:pos x="T6" y="T7"/>
                  </a:cxn>
                  <a:cxn ang="0">
                    <a:pos x="T8" y="T9"/>
                  </a:cxn>
                  <a:cxn ang="0">
                    <a:pos x="T10" y="T11"/>
                  </a:cxn>
                </a:cxnLst>
                <a:rect l="0" t="0" r="r" b="b"/>
                <a:pathLst>
                  <a:path w="122" h="84">
                    <a:moveTo>
                      <a:pt x="122" y="0"/>
                    </a:moveTo>
                    <a:lnTo>
                      <a:pt x="0" y="0"/>
                    </a:lnTo>
                    <a:lnTo>
                      <a:pt x="0" y="46"/>
                    </a:lnTo>
                    <a:lnTo>
                      <a:pt x="59" y="84"/>
                    </a:lnTo>
                    <a:lnTo>
                      <a:pt x="122" y="43"/>
                    </a:lnTo>
                    <a:lnTo>
                      <a:pt x="1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29" name="Line 42"/>
              <p:cNvSpPr>
                <a:spLocks noChangeShapeType="1"/>
              </p:cNvSpPr>
              <p:nvPr/>
            </p:nvSpPr>
            <p:spPr bwMode="auto">
              <a:xfrm>
                <a:off x="1943100" y="30638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30" name="Line 43"/>
              <p:cNvSpPr>
                <a:spLocks noChangeShapeType="1"/>
              </p:cNvSpPr>
              <p:nvPr/>
            </p:nvSpPr>
            <p:spPr bwMode="auto">
              <a:xfrm>
                <a:off x="1943100" y="30638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31" name="Freeform 44"/>
              <p:cNvSpPr>
                <a:spLocks/>
              </p:cNvSpPr>
              <p:nvPr/>
            </p:nvSpPr>
            <p:spPr bwMode="auto">
              <a:xfrm>
                <a:off x="1881188" y="3021013"/>
                <a:ext cx="123825" cy="11113"/>
              </a:xfrm>
              <a:custGeom>
                <a:avLst/>
                <a:gdLst>
                  <a:gd name="T0" fmla="*/ 138 w 144"/>
                  <a:gd name="T1" fmla="*/ 12 h 12"/>
                  <a:gd name="T2" fmla="*/ 6 w 144"/>
                  <a:gd name="T3" fmla="*/ 12 h 12"/>
                  <a:gd name="T4" fmla="*/ 0 w 144"/>
                  <a:gd name="T5" fmla="*/ 6 h 12"/>
                  <a:gd name="T6" fmla="*/ 6 w 144"/>
                  <a:gd name="T7" fmla="*/ 0 h 12"/>
                  <a:gd name="T8" fmla="*/ 138 w 144"/>
                  <a:gd name="T9" fmla="*/ 0 h 12"/>
                  <a:gd name="T10" fmla="*/ 144 w 144"/>
                  <a:gd name="T11" fmla="*/ 6 h 12"/>
                  <a:gd name="T12" fmla="*/ 138 w 14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4" h="12">
                    <a:moveTo>
                      <a:pt x="138" y="12"/>
                    </a:moveTo>
                    <a:cubicBezTo>
                      <a:pt x="6" y="12"/>
                      <a:pt x="6" y="12"/>
                      <a:pt x="6" y="12"/>
                    </a:cubicBezTo>
                    <a:cubicBezTo>
                      <a:pt x="2" y="12"/>
                      <a:pt x="0" y="9"/>
                      <a:pt x="0" y="6"/>
                    </a:cubicBezTo>
                    <a:cubicBezTo>
                      <a:pt x="0" y="2"/>
                      <a:pt x="2" y="0"/>
                      <a:pt x="6" y="0"/>
                    </a:cubicBezTo>
                    <a:cubicBezTo>
                      <a:pt x="138" y="0"/>
                      <a:pt x="138" y="0"/>
                      <a:pt x="138" y="0"/>
                    </a:cubicBezTo>
                    <a:cubicBezTo>
                      <a:pt x="141" y="0"/>
                      <a:pt x="144" y="2"/>
                      <a:pt x="144" y="6"/>
                    </a:cubicBezTo>
                    <a:cubicBezTo>
                      <a:pt x="144" y="9"/>
                      <a:pt x="141" y="12"/>
                      <a:pt x="138" y="1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32" name="Freeform 45"/>
              <p:cNvSpPr>
                <a:spLocks/>
              </p:cNvSpPr>
              <p:nvPr/>
            </p:nvSpPr>
            <p:spPr bwMode="auto">
              <a:xfrm>
                <a:off x="1881188" y="3000376"/>
                <a:ext cx="65088" cy="11113"/>
              </a:xfrm>
              <a:custGeom>
                <a:avLst/>
                <a:gdLst>
                  <a:gd name="T0" fmla="*/ 69 w 75"/>
                  <a:gd name="T1" fmla="*/ 12 h 12"/>
                  <a:gd name="T2" fmla="*/ 6 w 75"/>
                  <a:gd name="T3" fmla="*/ 12 h 12"/>
                  <a:gd name="T4" fmla="*/ 0 w 75"/>
                  <a:gd name="T5" fmla="*/ 6 h 12"/>
                  <a:gd name="T6" fmla="*/ 6 w 75"/>
                  <a:gd name="T7" fmla="*/ 0 h 12"/>
                  <a:gd name="T8" fmla="*/ 69 w 75"/>
                  <a:gd name="T9" fmla="*/ 0 h 12"/>
                  <a:gd name="T10" fmla="*/ 75 w 75"/>
                  <a:gd name="T11" fmla="*/ 6 h 12"/>
                  <a:gd name="T12" fmla="*/ 69 w 7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5" h="12">
                    <a:moveTo>
                      <a:pt x="69" y="12"/>
                    </a:moveTo>
                    <a:cubicBezTo>
                      <a:pt x="6" y="12"/>
                      <a:pt x="6" y="12"/>
                      <a:pt x="6" y="12"/>
                    </a:cubicBezTo>
                    <a:cubicBezTo>
                      <a:pt x="2" y="12"/>
                      <a:pt x="0" y="9"/>
                      <a:pt x="0" y="6"/>
                    </a:cubicBezTo>
                    <a:cubicBezTo>
                      <a:pt x="0" y="2"/>
                      <a:pt x="2" y="0"/>
                      <a:pt x="6" y="0"/>
                    </a:cubicBezTo>
                    <a:cubicBezTo>
                      <a:pt x="69" y="0"/>
                      <a:pt x="69" y="0"/>
                      <a:pt x="69" y="0"/>
                    </a:cubicBezTo>
                    <a:cubicBezTo>
                      <a:pt x="73" y="0"/>
                      <a:pt x="75" y="2"/>
                      <a:pt x="75" y="6"/>
                    </a:cubicBezTo>
                    <a:cubicBezTo>
                      <a:pt x="75" y="9"/>
                      <a:pt x="73" y="12"/>
                      <a:pt x="69" y="1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33" name="Freeform 46"/>
              <p:cNvSpPr>
                <a:spLocks/>
              </p:cNvSpPr>
              <p:nvPr/>
            </p:nvSpPr>
            <p:spPr bwMode="auto">
              <a:xfrm>
                <a:off x="1881188" y="3041651"/>
                <a:ext cx="123825" cy="11113"/>
              </a:xfrm>
              <a:custGeom>
                <a:avLst/>
                <a:gdLst>
                  <a:gd name="T0" fmla="*/ 138 w 144"/>
                  <a:gd name="T1" fmla="*/ 12 h 12"/>
                  <a:gd name="T2" fmla="*/ 6 w 144"/>
                  <a:gd name="T3" fmla="*/ 12 h 12"/>
                  <a:gd name="T4" fmla="*/ 0 w 144"/>
                  <a:gd name="T5" fmla="*/ 6 h 12"/>
                  <a:gd name="T6" fmla="*/ 6 w 144"/>
                  <a:gd name="T7" fmla="*/ 0 h 12"/>
                  <a:gd name="T8" fmla="*/ 138 w 144"/>
                  <a:gd name="T9" fmla="*/ 0 h 12"/>
                  <a:gd name="T10" fmla="*/ 144 w 144"/>
                  <a:gd name="T11" fmla="*/ 6 h 12"/>
                  <a:gd name="T12" fmla="*/ 138 w 14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4" h="12">
                    <a:moveTo>
                      <a:pt x="138" y="12"/>
                    </a:moveTo>
                    <a:cubicBezTo>
                      <a:pt x="6" y="12"/>
                      <a:pt x="6" y="12"/>
                      <a:pt x="6" y="12"/>
                    </a:cubicBezTo>
                    <a:cubicBezTo>
                      <a:pt x="2" y="12"/>
                      <a:pt x="0" y="9"/>
                      <a:pt x="0" y="6"/>
                    </a:cubicBezTo>
                    <a:cubicBezTo>
                      <a:pt x="0" y="3"/>
                      <a:pt x="2" y="0"/>
                      <a:pt x="6" y="0"/>
                    </a:cubicBezTo>
                    <a:cubicBezTo>
                      <a:pt x="138" y="0"/>
                      <a:pt x="138" y="0"/>
                      <a:pt x="138" y="0"/>
                    </a:cubicBezTo>
                    <a:cubicBezTo>
                      <a:pt x="141" y="0"/>
                      <a:pt x="144" y="3"/>
                      <a:pt x="144" y="6"/>
                    </a:cubicBezTo>
                    <a:cubicBezTo>
                      <a:pt x="144" y="9"/>
                      <a:pt x="141" y="12"/>
                      <a:pt x="138" y="1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grpSp>
        <p:grpSp>
          <p:nvGrpSpPr>
            <p:cNvPr id="108" name="Group 107"/>
            <p:cNvGrpSpPr/>
            <p:nvPr/>
          </p:nvGrpSpPr>
          <p:grpSpPr>
            <a:xfrm>
              <a:off x="9480223" y="2597091"/>
              <a:ext cx="1029286" cy="1024126"/>
              <a:chOff x="10534650" y="5259388"/>
              <a:chExt cx="633413" cy="630238"/>
            </a:xfrm>
          </p:grpSpPr>
          <p:sp>
            <p:nvSpPr>
              <p:cNvPr id="109" name="Oval 269"/>
              <p:cNvSpPr>
                <a:spLocks noChangeArrowheads="1"/>
              </p:cNvSpPr>
              <p:nvPr/>
            </p:nvSpPr>
            <p:spPr bwMode="auto">
              <a:xfrm>
                <a:off x="10534650" y="5259388"/>
                <a:ext cx="633413" cy="63023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0" name="Oval 270"/>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1" name="Oval 271"/>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2" name="Line 272"/>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3" name="Line 273"/>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4" name="Line 274"/>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5" name="Line 275"/>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6" name="Line 276"/>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7" name="Line 277"/>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8" name="Oval 278"/>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19" name="Oval 279"/>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20" name="Line 280"/>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21" name="Line 281"/>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22" name="Line 282"/>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grpSp>
        <p:grpSp>
          <p:nvGrpSpPr>
            <p:cNvPr id="253" name="Group 252"/>
            <p:cNvGrpSpPr/>
            <p:nvPr/>
          </p:nvGrpSpPr>
          <p:grpSpPr>
            <a:xfrm>
              <a:off x="10133397" y="3190864"/>
              <a:ext cx="667096" cy="634129"/>
              <a:chOff x="10133397" y="3031312"/>
              <a:chExt cx="667096" cy="634129"/>
            </a:xfrm>
          </p:grpSpPr>
          <p:sp>
            <p:nvSpPr>
              <p:cNvPr id="235" name="AutoShape 3"/>
              <p:cNvSpPr>
                <a:spLocks noChangeAspect="1" noChangeArrowheads="1" noTextEdit="1"/>
              </p:cNvSpPr>
              <p:nvPr/>
            </p:nvSpPr>
            <p:spPr bwMode="auto">
              <a:xfrm>
                <a:off x="10133397" y="3033251"/>
                <a:ext cx="667096" cy="63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36" name="Rectangle 5"/>
              <p:cNvSpPr>
                <a:spLocks noChangeArrowheads="1"/>
              </p:cNvSpPr>
              <p:nvPr/>
            </p:nvSpPr>
            <p:spPr bwMode="auto">
              <a:xfrm>
                <a:off x="10135336" y="3093367"/>
                <a:ext cx="665157" cy="572074"/>
              </a:xfrm>
              <a:prstGeom prst="rect">
                <a:avLst/>
              </a:prstGeom>
              <a:solidFill>
                <a:schemeClr val="bg1"/>
              </a:solidFill>
              <a:ln>
                <a:solidFill>
                  <a:schemeClr val="tx1">
                    <a:lumMod val="20000"/>
                    <a:lumOff val="80000"/>
                  </a:schemeClr>
                </a:solidFill>
              </a:ln>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37" name="Freeform 6"/>
              <p:cNvSpPr>
                <a:spLocks/>
              </p:cNvSpPr>
              <p:nvPr/>
            </p:nvSpPr>
            <p:spPr bwMode="auto">
              <a:xfrm>
                <a:off x="10168303" y="3031312"/>
                <a:ext cx="42663" cy="133807"/>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38" name="Freeform 7"/>
              <p:cNvSpPr>
                <a:spLocks/>
              </p:cNvSpPr>
              <p:nvPr/>
            </p:nvSpPr>
            <p:spPr bwMode="auto">
              <a:xfrm>
                <a:off x="10247812" y="3031312"/>
                <a:ext cx="42663" cy="133807"/>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39" name="Freeform 8"/>
              <p:cNvSpPr>
                <a:spLocks/>
              </p:cNvSpPr>
              <p:nvPr/>
            </p:nvSpPr>
            <p:spPr bwMode="auto">
              <a:xfrm>
                <a:off x="10329259" y="3031312"/>
                <a:ext cx="40724" cy="133807"/>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0" name="Freeform 9"/>
              <p:cNvSpPr>
                <a:spLocks/>
              </p:cNvSpPr>
              <p:nvPr/>
            </p:nvSpPr>
            <p:spPr bwMode="auto">
              <a:xfrm>
                <a:off x="10406829" y="3031312"/>
                <a:ext cx="42663" cy="133807"/>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1" name="Freeform 10"/>
              <p:cNvSpPr>
                <a:spLocks/>
              </p:cNvSpPr>
              <p:nvPr/>
            </p:nvSpPr>
            <p:spPr bwMode="auto">
              <a:xfrm>
                <a:off x="10486337" y="3031312"/>
                <a:ext cx="40724" cy="133807"/>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2" name="Freeform 11"/>
              <p:cNvSpPr>
                <a:spLocks/>
              </p:cNvSpPr>
              <p:nvPr/>
            </p:nvSpPr>
            <p:spPr bwMode="auto">
              <a:xfrm>
                <a:off x="10565846" y="3031312"/>
                <a:ext cx="42663" cy="133807"/>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3" name="Freeform 12"/>
              <p:cNvSpPr>
                <a:spLocks/>
              </p:cNvSpPr>
              <p:nvPr/>
            </p:nvSpPr>
            <p:spPr bwMode="auto">
              <a:xfrm>
                <a:off x="10645354" y="3031312"/>
                <a:ext cx="42663" cy="133807"/>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4" name="Freeform 13"/>
              <p:cNvSpPr>
                <a:spLocks/>
              </p:cNvSpPr>
              <p:nvPr/>
            </p:nvSpPr>
            <p:spPr bwMode="auto">
              <a:xfrm>
                <a:off x="10724863" y="3031312"/>
                <a:ext cx="40724" cy="133807"/>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5" name="Freeform 14"/>
              <p:cNvSpPr>
                <a:spLocks noEditPoints="1"/>
              </p:cNvSpPr>
              <p:nvPr/>
            </p:nvSpPr>
            <p:spPr bwMode="auto">
              <a:xfrm>
                <a:off x="10168303" y="3250445"/>
                <a:ext cx="597284" cy="380090"/>
              </a:xfrm>
              <a:custGeom>
                <a:avLst/>
                <a:gdLst>
                  <a:gd name="T0" fmla="*/ 301 w 308"/>
                  <a:gd name="T1" fmla="*/ 6 h 196"/>
                  <a:gd name="T2" fmla="*/ 301 w 308"/>
                  <a:gd name="T3" fmla="*/ 189 h 196"/>
                  <a:gd name="T4" fmla="*/ 7 w 308"/>
                  <a:gd name="T5" fmla="*/ 189 h 196"/>
                  <a:gd name="T6" fmla="*/ 7 w 308"/>
                  <a:gd name="T7" fmla="*/ 6 h 196"/>
                  <a:gd name="T8" fmla="*/ 301 w 308"/>
                  <a:gd name="T9" fmla="*/ 6 h 196"/>
                  <a:gd name="T10" fmla="*/ 308 w 308"/>
                  <a:gd name="T11" fmla="*/ 0 h 196"/>
                  <a:gd name="T12" fmla="*/ 0 w 308"/>
                  <a:gd name="T13" fmla="*/ 0 h 196"/>
                  <a:gd name="T14" fmla="*/ 0 w 308"/>
                  <a:gd name="T15" fmla="*/ 196 h 196"/>
                  <a:gd name="T16" fmla="*/ 308 w 308"/>
                  <a:gd name="T17" fmla="*/ 196 h 196"/>
                  <a:gd name="T18" fmla="*/ 308 w 308"/>
                  <a:gd name="T19" fmla="*/ 0 h 196"/>
                  <a:gd name="T20" fmla="*/ 308 w 308"/>
                  <a:gd name="T21"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196">
                    <a:moveTo>
                      <a:pt x="301" y="6"/>
                    </a:moveTo>
                    <a:lnTo>
                      <a:pt x="301" y="189"/>
                    </a:lnTo>
                    <a:lnTo>
                      <a:pt x="7" y="189"/>
                    </a:lnTo>
                    <a:lnTo>
                      <a:pt x="7" y="6"/>
                    </a:lnTo>
                    <a:lnTo>
                      <a:pt x="301" y="6"/>
                    </a:lnTo>
                    <a:close/>
                    <a:moveTo>
                      <a:pt x="308" y="0"/>
                    </a:moveTo>
                    <a:lnTo>
                      <a:pt x="0" y="0"/>
                    </a:lnTo>
                    <a:lnTo>
                      <a:pt x="0" y="196"/>
                    </a:lnTo>
                    <a:lnTo>
                      <a:pt x="308" y="196"/>
                    </a:lnTo>
                    <a:lnTo>
                      <a:pt x="308" y="0"/>
                    </a:lnTo>
                    <a:lnTo>
                      <a:pt x="308"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6" name="Freeform 15"/>
              <p:cNvSpPr>
                <a:spLocks noEditPoints="1"/>
              </p:cNvSpPr>
              <p:nvPr/>
            </p:nvSpPr>
            <p:spPr bwMode="auto">
              <a:xfrm>
                <a:off x="10168303" y="3250445"/>
                <a:ext cx="597284" cy="380090"/>
              </a:xfrm>
              <a:custGeom>
                <a:avLst/>
                <a:gdLst>
                  <a:gd name="T0" fmla="*/ 301 w 308"/>
                  <a:gd name="T1" fmla="*/ 6 h 196"/>
                  <a:gd name="T2" fmla="*/ 301 w 308"/>
                  <a:gd name="T3" fmla="*/ 189 h 196"/>
                  <a:gd name="T4" fmla="*/ 7 w 308"/>
                  <a:gd name="T5" fmla="*/ 189 h 196"/>
                  <a:gd name="T6" fmla="*/ 7 w 308"/>
                  <a:gd name="T7" fmla="*/ 6 h 196"/>
                  <a:gd name="T8" fmla="*/ 301 w 308"/>
                  <a:gd name="T9" fmla="*/ 6 h 196"/>
                  <a:gd name="T10" fmla="*/ 308 w 308"/>
                  <a:gd name="T11" fmla="*/ 0 h 196"/>
                  <a:gd name="T12" fmla="*/ 0 w 308"/>
                  <a:gd name="T13" fmla="*/ 0 h 196"/>
                  <a:gd name="T14" fmla="*/ 0 w 308"/>
                  <a:gd name="T15" fmla="*/ 196 h 196"/>
                  <a:gd name="T16" fmla="*/ 308 w 308"/>
                  <a:gd name="T17" fmla="*/ 196 h 196"/>
                  <a:gd name="T18" fmla="*/ 308 w 308"/>
                  <a:gd name="T19" fmla="*/ 0 h 196"/>
                  <a:gd name="T20" fmla="*/ 308 w 308"/>
                  <a:gd name="T21"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196">
                    <a:moveTo>
                      <a:pt x="301" y="6"/>
                    </a:moveTo>
                    <a:lnTo>
                      <a:pt x="301" y="189"/>
                    </a:lnTo>
                    <a:lnTo>
                      <a:pt x="7" y="189"/>
                    </a:lnTo>
                    <a:lnTo>
                      <a:pt x="7" y="6"/>
                    </a:lnTo>
                    <a:lnTo>
                      <a:pt x="301" y="6"/>
                    </a:lnTo>
                    <a:moveTo>
                      <a:pt x="308" y="0"/>
                    </a:moveTo>
                    <a:lnTo>
                      <a:pt x="0" y="0"/>
                    </a:lnTo>
                    <a:lnTo>
                      <a:pt x="0" y="196"/>
                    </a:lnTo>
                    <a:lnTo>
                      <a:pt x="308" y="196"/>
                    </a:lnTo>
                    <a:lnTo>
                      <a:pt x="308" y="0"/>
                    </a:lnTo>
                    <a:lnTo>
                      <a:pt x="3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7" name="Line 16"/>
              <p:cNvSpPr>
                <a:spLocks noChangeShapeType="1"/>
              </p:cNvSpPr>
              <p:nvPr/>
            </p:nvSpPr>
            <p:spPr bwMode="auto">
              <a:xfrm>
                <a:off x="10168303" y="3378434"/>
                <a:ext cx="597284" cy="0"/>
              </a:xfrm>
              <a:prstGeom prst="line">
                <a:avLst/>
              </a:prstGeom>
              <a:noFill/>
              <a:ln w="11113"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8" name="Line 17"/>
              <p:cNvSpPr>
                <a:spLocks noChangeShapeType="1"/>
              </p:cNvSpPr>
              <p:nvPr/>
            </p:nvSpPr>
            <p:spPr bwMode="auto">
              <a:xfrm flipH="1">
                <a:off x="10168303" y="3498667"/>
                <a:ext cx="597284" cy="0"/>
              </a:xfrm>
              <a:prstGeom prst="line">
                <a:avLst/>
              </a:prstGeom>
              <a:noFill/>
              <a:ln w="11113"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49" name="Line 18"/>
              <p:cNvSpPr>
                <a:spLocks noChangeShapeType="1"/>
              </p:cNvSpPr>
              <p:nvPr/>
            </p:nvSpPr>
            <p:spPr bwMode="auto">
              <a:xfrm>
                <a:off x="10567785" y="3250445"/>
                <a:ext cx="0" cy="376211"/>
              </a:xfrm>
              <a:prstGeom prst="line">
                <a:avLst/>
              </a:prstGeom>
              <a:noFill/>
              <a:ln w="11113"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50" name="Line 19"/>
              <p:cNvSpPr>
                <a:spLocks noChangeShapeType="1"/>
              </p:cNvSpPr>
              <p:nvPr/>
            </p:nvSpPr>
            <p:spPr bwMode="auto">
              <a:xfrm flipV="1">
                <a:off x="10368044" y="3250445"/>
                <a:ext cx="0" cy="376211"/>
              </a:xfrm>
              <a:prstGeom prst="line">
                <a:avLst/>
              </a:prstGeom>
              <a:noFill/>
              <a:ln w="11113"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51" name="Rectangle 20"/>
              <p:cNvSpPr>
                <a:spLocks noChangeArrowheads="1"/>
              </p:cNvSpPr>
              <p:nvPr/>
            </p:nvSpPr>
            <p:spPr bwMode="auto">
              <a:xfrm>
                <a:off x="10168303" y="3250445"/>
                <a:ext cx="201680" cy="129929"/>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a:p>
            </p:txBody>
          </p:sp>
        </p:grpSp>
      </p:grpSp>
      <p:grpSp>
        <p:nvGrpSpPr>
          <p:cNvPr id="45" name="Group 44"/>
          <p:cNvGrpSpPr/>
          <p:nvPr/>
        </p:nvGrpSpPr>
        <p:grpSpPr>
          <a:xfrm>
            <a:off x="6246384" y="1287650"/>
            <a:ext cx="2926883" cy="4198750"/>
            <a:chOff x="6246384" y="1287650"/>
            <a:chExt cx="2926883" cy="4198750"/>
          </a:xfrm>
        </p:grpSpPr>
        <p:sp>
          <p:nvSpPr>
            <p:cNvPr id="7" name="Rectangle 6"/>
            <p:cNvSpPr/>
            <p:nvPr/>
          </p:nvSpPr>
          <p:spPr bwMode="auto">
            <a:xfrm>
              <a:off x="6251779" y="1297715"/>
              <a:ext cx="2921488" cy="41886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gradFill>
                  <a:gsLst>
                    <a:gs pos="86726">
                      <a:schemeClr val="tx1"/>
                    </a:gs>
                    <a:gs pos="70796">
                      <a:schemeClr val="tx1"/>
                    </a:gs>
                  </a:gsLst>
                  <a:lin ang="5400000" scaled="0"/>
                </a:gradFill>
                <a:latin typeface="Segoe UI" panose="020B0502040204020203" pitchFamily="34" charset="0"/>
                <a:cs typeface="Segoe UI" panose="020B0502040204020203" pitchFamily="34" charset="0"/>
              </a:endParaRPr>
            </a:p>
          </p:txBody>
        </p:sp>
        <p:sp>
          <p:nvSpPr>
            <p:cNvPr id="105" name="Rectangle 104"/>
            <p:cNvSpPr/>
            <p:nvPr/>
          </p:nvSpPr>
          <p:spPr bwMode="auto">
            <a:xfrm>
              <a:off x="6251779" y="1287650"/>
              <a:ext cx="2921487" cy="10243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38053">
                        <a:schemeClr val="bg1"/>
                      </a:gs>
                      <a:gs pos="51000">
                        <a:schemeClr val="bg1"/>
                      </a:gs>
                    </a:gsLst>
                    <a:lin ang="5400000" scaled="0"/>
                  </a:gradFill>
                  <a:latin typeface="Segoe UI" panose="020B0502040204020203" pitchFamily="34" charset="0"/>
                  <a:cs typeface="Segoe UI" panose="020B0502040204020203" pitchFamily="34" charset="0"/>
                </a:rPr>
                <a:t>Best of Open Source and Microsoft innovation</a:t>
              </a:r>
            </a:p>
          </p:txBody>
        </p:sp>
        <p:pic>
          <p:nvPicPr>
            <p:cNvPr id="43" name="Picture 42"/>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72065" y="2959532"/>
              <a:ext cx="737423" cy="623534"/>
            </a:xfrm>
            <a:prstGeom prst="rect">
              <a:avLst/>
            </a:prstGeom>
          </p:spPr>
        </p:pic>
        <p:sp>
          <p:nvSpPr>
            <p:cNvPr id="231" name="Rectangle 230"/>
            <p:cNvSpPr/>
            <p:nvPr/>
          </p:nvSpPr>
          <p:spPr bwMode="auto">
            <a:xfrm>
              <a:off x="6251533" y="2347569"/>
              <a:ext cx="2921042" cy="530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86726">
                        <a:schemeClr val="tx1"/>
                      </a:gs>
                      <a:gs pos="70796">
                        <a:schemeClr val="tx1"/>
                      </a:gs>
                    </a:gsLst>
                    <a:lin ang="5400000" scaled="0"/>
                  </a:gradFill>
                  <a:cs typeface="Segoe UI" pitchFamily="34" charset="0"/>
                </a:rPr>
                <a:t>Rapidly growing library </a:t>
              </a:r>
              <a:br>
                <a:rPr lang="en-US" sz="1100">
                  <a:gradFill>
                    <a:gsLst>
                      <a:gs pos="86726">
                        <a:schemeClr val="tx1"/>
                      </a:gs>
                      <a:gs pos="70796">
                        <a:schemeClr val="tx1"/>
                      </a:gs>
                    </a:gsLst>
                    <a:lin ang="5400000" scaled="0"/>
                  </a:gradFill>
                  <a:cs typeface="Segoe UI" pitchFamily="34" charset="0"/>
                </a:rPr>
              </a:br>
              <a:r>
                <a:rPr lang="en-US" sz="1100">
                  <a:gradFill>
                    <a:gsLst>
                      <a:gs pos="86726">
                        <a:schemeClr val="tx1"/>
                      </a:gs>
                      <a:gs pos="70796">
                        <a:schemeClr val="tx1"/>
                      </a:gs>
                    </a:gsLst>
                    <a:lin ang="5400000" scaled="0"/>
                  </a:gradFill>
                  <a:cs typeface="Segoe UI" pitchFamily="34" charset="0"/>
                </a:rPr>
                <a:t>of 10,000+ packages</a:t>
              </a:r>
            </a:p>
          </p:txBody>
        </p:sp>
        <p:sp>
          <p:nvSpPr>
            <p:cNvPr id="57" name="Rectangle 56"/>
            <p:cNvSpPr/>
            <p:nvPr/>
          </p:nvSpPr>
          <p:spPr bwMode="auto">
            <a:xfrm>
              <a:off x="6246384" y="4873419"/>
              <a:ext cx="2908932" cy="6001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a:gradFill>
                    <a:gsLst>
                      <a:gs pos="86726">
                        <a:schemeClr val="tx1"/>
                      </a:gs>
                      <a:gs pos="70796">
                        <a:schemeClr val="tx1"/>
                      </a:gs>
                    </a:gsLst>
                    <a:lin ang="5400000" scaled="0"/>
                  </a:gradFill>
                  <a:cs typeface="Segoe UI" pitchFamily="34" charset="0"/>
                </a:rPr>
                <a:t>Scalable algorithms and Microsoft Machine Learning Libraries</a:t>
              </a:r>
            </a:p>
          </p:txBody>
        </p:sp>
        <p:pic>
          <p:nvPicPr>
            <p:cNvPr id="227" name="Picture 226"/>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077626" y="4333462"/>
              <a:ext cx="1246448" cy="458498"/>
            </a:xfrm>
            <a:prstGeom prst="rect">
              <a:avLst/>
            </a:prstGeom>
          </p:spPr>
        </p:pic>
        <p:sp>
          <p:nvSpPr>
            <p:cNvPr id="154" name="Oval 153"/>
            <p:cNvSpPr/>
            <p:nvPr/>
          </p:nvSpPr>
          <p:spPr bwMode="auto">
            <a:xfrm>
              <a:off x="7397643" y="3664523"/>
              <a:ext cx="587482" cy="587482"/>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17699">
                        <a:schemeClr val="tx1"/>
                      </a:gs>
                      <a:gs pos="51000">
                        <a:schemeClr val="tx1"/>
                      </a:gs>
                    </a:gsLst>
                    <a:lin ang="5400000" scaled="0"/>
                  </a:gradFill>
                  <a:ea typeface="Segoe UI" pitchFamily="34" charset="0"/>
                  <a:cs typeface="Segoe UI" pitchFamily="34" charset="0"/>
                </a:rPr>
                <a:t>+</a:t>
              </a:r>
            </a:p>
          </p:txBody>
        </p:sp>
      </p:grpSp>
      <p:sp>
        <p:nvSpPr>
          <p:cNvPr id="232" name="Oval 231"/>
          <p:cNvSpPr/>
          <p:nvPr/>
        </p:nvSpPr>
        <p:spPr bwMode="auto">
          <a:xfrm>
            <a:off x="5921268" y="5293094"/>
            <a:ext cx="587482" cy="587482"/>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17699">
                      <a:schemeClr val="tx1"/>
                    </a:gs>
                    <a:gs pos="51000">
                      <a:schemeClr val="tx1"/>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4153683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32"/>
                                        </p:tgtEl>
                                        <p:attrNameLst>
                                          <p:attrName>style.visibility</p:attrName>
                                        </p:attrNameLst>
                                      </p:cBhvr>
                                      <p:to>
                                        <p:strVal val="visible"/>
                                      </p:to>
                                    </p:set>
                                    <p:anim calcmode="lin" valueType="num">
                                      <p:cBhvr>
                                        <p:cTn id="14" dur="500" fill="hold"/>
                                        <p:tgtEl>
                                          <p:spTgt spid="232"/>
                                        </p:tgtEl>
                                        <p:attrNameLst>
                                          <p:attrName>ppt_w</p:attrName>
                                        </p:attrNameLst>
                                      </p:cBhvr>
                                      <p:tavLst>
                                        <p:tav tm="0">
                                          <p:val>
                                            <p:fltVal val="0"/>
                                          </p:val>
                                        </p:tav>
                                        <p:tav tm="100000">
                                          <p:val>
                                            <p:strVal val="#ppt_w"/>
                                          </p:val>
                                        </p:tav>
                                      </p:tavLst>
                                    </p:anim>
                                    <p:anim calcmode="lin" valueType="num">
                                      <p:cBhvr>
                                        <p:cTn id="15" dur="500" fill="hold"/>
                                        <p:tgtEl>
                                          <p:spTgt spid="232"/>
                                        </p:tgtEl>
                                        <p:attrNameLst>
                                          <p:attrName>ppt_h</p:attrName>
                                        </p:attrNameLst>
                                      </p:cBhvr>
                                      <p:tavLst>
                                        <p:tav tm="0">
                                          <p:val>
                                            <p:fltVal val="0"/>
                                          </p:val>
                                        </p:tav>
                                        <p:tav tm="100000">
                                          <p:val>
                                            <p:strVal val="#ppt_h"/>
                                          </p:val>
                                        </p:tav>
                                      </p:tavLst>
                                    </p:anim>
                                    <p:animEffect transition="in" filter="fade">
                                      <p:cBhvr>
                                        <p:cTn id="16" dur="500"/>
                                        <p:tgtEl>
                                          <p:spTgt spid="2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5"/>
                                        </p:tgtEl>
                                        <p:attrNameLst>
                                          <p:attrName>style.visibility</p:attrName>
                                        </p:attrNameLst>
                                      </p:cBhvr>
                                      <p:to>
                                        <p:strVal val="visible"/>
                                      </p:to>
                                    </p:set>
                                    <p:animEffect transition="in" filter="fade">
                                      <p:cBhvr>
                                        <p:cTn id="21" dur="500"/>
                                        <p:tgtEl>
                                          <p:spTgt spid="2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A1578F-8DE7-476E-A535-26B80ED6E812}"/>
              </a:ext>
            </a:extLst>
          </p:cNvPr>
          <p:cNvSpPr>
            <a:spLocks noGrp="1"/>
          </p:cNvSpPr>
          <p:nvPr>
            <p:ph type="body" sz="quarter" idx="10"/>
          </p:nvPr>
        </p:nvSpPr>
        <p:spPr>
          <a:xfrm>
            <a:off x="274639" y="1212850"/>
            <a:ext cx="11887200" cy="738664"/>
          </a:xfrm>
        </p:spPr>
        <p:txBody>
          <a:bodyPr/>
          <a:lstStyle/>
          <a:p>
            <a:r>
              <a:rPr lang="en-US"/>
              <a:t>Easily create web services from R scripts &amp; models</a:t>
            </a:r>
          </a:p>
        </p:txBody>
      </p:sp>
      <p:sp>
        <p:nvSpPr>
          <p:cNvPr id="2" name="Title 1"/>
          <p:cNvSpPr>
            <a:spLocks noGrp="1"/>
          </p:cNvSpPr>
          <p:nvPr>
            <p:ph type="title"/>
          </p:nvPr>
        </p:nvSpPr>
        <p:spPr/>
        <p:txBody>
          <a:bodyPr/>
          <a:lstStyle/>
          <a:p>
            <a:r>
              <a:rPr lang="en-US"/>
              <a:t>Easy Deployment:  One line deployment </a:t>
            </a:r>
          </a:p>
        </p:txBody>
      </p:sp>
      <p:pic>
        <p:nvPicPr>
          <p:cNvPr id="12" name="Picture 11"/>
          <p:cNvPicPr>
            <a:picLocks noChangeAspect="1"/>
          </p:cNvPicPr>
          <p:nvPr/>
        </p:nvPicPr>
        <p:blipFill>
          <a:blip r:embed="rId3"/>
          <a:stretch>
            <a:fillRect/>
          </a:stretch>
        </p:blipFill>
        <p:spPr>
          <a:xfrm>
            <a:off x="6559433" y="2607287"/>
            <a:ext cx="5032172" cy="35846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a:blip r:embed="rId3"/>
          <a:stretch>
            <a:fillRect/>
          </a:stretch>
        </p:blipFill>
        <p:spPr>
          <a:xfrm>
            <a:off x="614087" y="2607287"/>
            <a:ext cx="5032172" cy="35846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TextBox 20"/>
          <p:cNvSpPr txBox="1"/>
          <p:nvPr/>
        </p:nvSpPr>
        <p:spPr>
          <a:xfrm>
            <a:off x="1024417" y="2023426"/>
            <a:ext cx="3894495" cy="689147"/>
          </a:xfrm>
          <a:prstGeom prst="rect">
            <a:avLst/>
          </a:prstGeom>
          <a:noFill/>
        </p:spPr>
        <p:txBody>
          <a:bodyPr wrap="square" lIns="186521" tIns="149217" rIns="186521" bIns="149217" rtlCol="0">
            <a:spAutoFit/>
          </a:bodyPr>
          <a:lstStyle/>
          <a:p>
            <a:pPr algn="ctr">
              <a:lnSpc>
                <a:spcPct val="90000"/>
              </a:lnSpc>
              <a:spcAft>
                <a:spcPts val="612"/>
              </a:spcAft>
            </a:pPr>
            <a:r>
              <a:rPr lang="en-US" sz="2800"/>
              <a:t>Build the model first</a:t>
            </a:r>
          </a:p>
        </p:txBody>
      </p:sp>
      <p:sp>
        <p:nvSpPr>
          <p:cNvPr id="23" name="TextBox 22"/>
          <p:cNvSpPr txBox="1"/>
          <p:nvPr/>
        </p:nvSpPr>
        <p:spPr>
          <a:xfrm>
            <a:off x="5848234" y="2023426"/>
            <a:ext cx="6424351" cy="689147"/>
          </a:xfrm>
          <a:prstGeom prst="rect">
            <a:avLst/>
          </a:prstGeom>
          <a:noFill/>
        </p:spPr>
        <p:txBody>
          <a:bodyPr wrap="square" lIns="186521" tIns="149217" rIns="186521" bIns="149217" rtlCol="0">
            <a:spAutoFit/>
          </a:bodyPr>
          <a:lstStyle/>
          <a:p>
            <a:pPr algn="ctr">
              <a:lnSpc>
                <a:spcPct val="90000"/>
              </a:lnSpc>
              <a:spcAft>
                <a:spcPts val="612"/>
              </a:spcAft>
            </a:pPr>
            <a:r>
              <a:rPr lang="en-US" sz="2800">
                <a:solidFill>
                  <a:srgbClr val="00B0F0"/>
                </a:solidFill>
              </a:rPr>
              <a:t>Deploy as a web service instantly</a:t>
            </a:r>
          </a:p>
        </p:txBody>
      </p:sp>
      <p:pic>
        <p:nvPicPr>
          <p:cNvPr id="7" name="Picture 6"/>
          <p:cNvPicPr>
            <a:picLocks noChangeAspect="1"/>
          </p:cNvPicPr>
          <p:nvPr/>
        </p:nvPicPr>
        <p:blipFill>
          <a:blip r:embed="rId4"/>
          <a:stretch>
            <a:fillRect/>
          </a:stretch>
        </p:blipFill>
        <p:spPr>
          <a:xfrm>
            <a:off x="6673068" y="2695220"/>
            <a:ext cx="4774684" cy="3387387"/>
          </a:xfrm>
          <a:prstGeom prst="rect">
            <a:avLst/>
          </a:prstGeom>
        </p:spPr>
      </p:pic>
      <p:pic>
        <p:nvPicPr>
          <p:cNvPr id="8" name="Picture 7"/>
          <p:cNvPicPr>
            <a:picLocks noChangeAspect="1"/>
          </p:cNvPicPr>
          <p:nvPr/>
        </p:nvPicPr>
        <p:blipFill>
          <a:blip r:embed="rId5"/>
          <a:stretch>
            <a:fillRect/>
          </a:stretch>
        </p:blipFill>
        <p:spPr>
          <a:xfrm>
            <a:off x="703938" y="2695219"/>
            <a:ext cx="4829167" cy="3289571"/>
          </a:xfrm>
          <a:prstGeom prst="rect">
            <a:avLst/>
          </a:prstGeom>
        </p:spPr>
      </p:pic>
    </p:spTree>
    <p:extLst>
      <p:ext uri="{BB962C8B-B14F-4D97-AF65-F5344CB8AC3E}">
        <p14:creationId xmlns:p14="http://schemas.microsoft.com/office/powerpoint/2010/main" val="30223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Web Service Functions Cheat Sheet</a:t>
            </a:r>
          </a:p>
        </p:txBody>
      </p:sp>
      <p:graphicFrame>
        <p:nvGraphicFramePr>
          <p:cNvPr id="2" name="Table 4"/>
          <p:cNvGraphicFramePr>
            <a:graphicFrameLocks noGrp="1"/>
          </p:cNvGraphicFramePr>
          <p:nvPr>
            <p:extLst/>
          </p:nvPr>
        </p:nvGraphicFramePr>
        <p:xfrm>
          <a:off x="549871" y="1694476"/>
          <a:ext cx="5213824" cy="4313785"/>
        </p:xfrm>
        <a:graphic>
          <a:graphicData uri="http://schemas.openxmlformats.org/drawingml/2006/table">
            <a:tbl>
              <a:tblPr firstRow="1">
                <a:tableStyleId>{5C22544A-7EE6-4342-B048-85BDC9FD1C3A}</a:tableStyleId>
              </a:tblPr>
              <a:tblGrid>
                <a:gridCol w="1521800">
                  <a:extLst>
                    <a:ext uri="{9D8B030D-6E8A-4147-A177-3AD203B41FA5}">
                      <a16:colId xmlns:a16="http://schemas.microsoft.com/office/drawing/2014/main" val="219148843"/>
                    </a:ext>
                  </a:extLst>
                </a:gridCol>
                <a:gridCol w="3692024">
                  <a:extLst>
                    <a:ext uri="{9D8B030D-6E8A-4147-A177-3AD203B41FA5}">
                      <a16:colId xmlns:a16="http://schemas.microsoft.com/office/drawing/2014/main" val="1567595790"/>
                    </a:ext>
                  </a:extLst>
                </a:gridCol>
              </a:tblGrid>
              <a:tr h="373711">
                <a:tc>
                  <a:txBody>
                    <a:bodyPr/>
                    <a:lstStyle/>
                    <a:p>
                      <a:pPr algn="l">
                        <a:spcBef>
                          <a:spcPts val="0"/>
                        </a:spcBef>
                        <a:spcAft>
                          <a:spcPts val="0"/>
                        </a:spcAft>
                      </a:pPr>
                      <a:r>
                        <a:rPr lang="en-US" sz="1400">
                          <a:effectLst/>
                        </a:rPr>
                        <a:t>Function</a:t>
                      </a:r>
                    </a:p>
                  </a:txBody>
                  <a:tcPr marL="75874" marR="75874" marT="37937" marB="37937" anchor="ctr"/>
                </a:tc>
                <a:tc>
                  <a:txBody>
                    <a:bodyPr/>
                    <a:lstStyle/>
                    <a:p>
                      <a:pPr algn="l">
                        <a:spcBef>
                          <a:spcPts val="0"/>
                        </a:spcBef>
                        <a:spcAft>
                          <a:spcPts val="0"/>
                        </a:spcAft>
                      </a:pPr>
                      <a:r>
                        <a:rPr lang="en-US" sz="1400">
                          <a:effectLst/>
                        </a:rPr>
                        <a:t>Description</a:t>
                      </a:r>
                    </a:p>
                  </a:txBody>
                  <a:tcPr marL="75874" marR="75874" marT="37937" marB="37937" anchor="ctr"/>
                </a:tc>
                <a:extLst>
                  <a:ext uri="{0D108BD9-81ED-4DB2-BD59-A6C34878D82A}">
                    <a16:rowId xmlns:a16="http://schemas.microsoft.com/office/drawing/2014/main" val="1283006039"/>
                  </a:ext>
                </a:extLst>
              </a:tr>
              <a:tr h="656679">
                <a:tc>
                  <a:txBody>
                    <a:bodyPr/>
                    <a:lstStyle/>
                    <a:p>
                      <a:pPr algn="l">
                        <a:spcBef>
                          <a:spcPts val="0"/>
                        </a:spcBef>
                        <a:spcAft>
                          <a:spcPts val="0"/>
                        </a:spcAft>
                      </a:pPr>
                      <a:r>
                        <a:rPr lang="en-US" sz="1400" b="1" err="1">
                          <a:effectLst/>
                        </a:rPr>
                        <a:t>publishService</a:t>
                      </a:r>
                      <a:endParaRPr lang="en-US" sz="1400" b="1">
                        <a:effectLst/>
                      </a:endParaRPr>
                    </a:p>
                  </a:txBody>
                  <a:tcPr marL="75874" marR="75874" marT="37937" marB="37937" anchor="ctr"/>
                </a:tc>
                <a:tc>
                  <a:txBody>
                    <a:bodyPr/>
                    <a:lstStyle/>
                    <a:p>
                      <a:pPr algn="l">
                        <a:spcBef>
                          <a:spcPts val="0"/>
                        </a:spcBef>
                        <a:spcAft>
                          <a:spcPts val="0"/>
                        </a:spcAft>
                      </a:pPr>
                      <a:r>
                        <a:rPr lang="en-US" sz="1400">
                          <a:effectLst/>
                        </a:rPr>
                        <a:t>Publish a predictive function as a Web Service</a:t>
                      </a:r>
                    </a:p>
                  </a:txBody>
                  <a:tcPr marL="75874" marR="75874" marT="37937" marB="37937" anchor="ctr"/>
                </a:tc>
                <a:extLst>
                  <a:ext uri="{0D108BD9-81ED-4DB2-BD59-A6C34878D82A}">
                    <a16:rowId xmlns:a16="http://schemas.microsoft.com/office/drawing/2014/main" val="2280260782"/>
                  </a:ext>
                </a:extLst>
              </a:tr>
              <a:tr h="656679">
                <a:tc>
                  <a:txBody>
                    <a:bodyPr/>
                    <a:lstStyle/>
                    <a:p>
                      <a:pPr algn="l">
                        <a:spcBef>
                          <a:spcPts val="0"/>
                        </a:spcBef>
                        <a:spcAft>
                          <a:spcPts val="0"/>
                        </a:spcAft>
                      </a:pPr>
                      <a:r>
                        <a:rPr lang="en-US" sz="1400" b="1" err="1">
                          <a:effectLst/>
                        </a:rPr>
                        <a:t>deleteService</a:t>
                      </a:r>
                      <a:endParaRPr lang="en-US" sz="1400" b="1">
                        <a:effectLst/>
                      </a:endParaRPr>
                    </a:p>
                  </a:txBody>
                  <a:tcPr marL="75874" marR="75874" marT="37937" marB="37937" anchor="ctr"/>
                </a:tc>
                <a:tc>
                  <a:txBody>
                    <a:bodyPr/>
                    <a:lstStyle/>
                    <a:p>
                      <a:pPr algn="l">
                        <a:spcBef>
                          <a:spcPts val="0"/>
                        </a:spcBef>
                        <a:spcAft>
                          <a:spcPts val="0"/>
                        </a:spcAft>
                      </a:pPr>
                      <a:r>
                        <a:rPr lang="en-US" sz="1400">
                          <a:effectLst/>
                        </a:rPr>
                        <a:t>Delete a Web Service</a:t>
                      </a:r>
                    </a:p>
                  </a:txBody>
                  <a:tcPr marL="75874" marR="75874" marT="37937" marB="37937" anchor="ctr"/>
                </a:tc>
                <a:extLst>
                  <a:ext uri="{0D108BD9-81ED-4DB2-BD59-A6C34878D82A}">
                    <a16:rowId xmlns:a16="http://schemas.microsoft.com/office/drawing/2014/main" val="2594733699"/>
                  </a:ext>
                </a:extLst>
              </a:tr>
              <a:tr h="656679">
                <a:tc>
                  <a:txBody>
                    <a:bodyPr/>
                    <a:lstStyle/>
                    <a:p>
                      <a:pPr algn="l">
                        <a:spcBef>
                          <a:spcPts val="0"/>
                        </a:spcBef>
                        <a:spcAft>
                          <a:spcPts val="0"/>
                        </a:spcAft>
                      </a:pPr>
                      <a:r>
                        <a:rPr lang="en-US" sz="1400" b="1" err="1">
                          <a:effectLst/>
                        </a:rPr>
                        <a:t>getService</a:t>
                      </a:r>
                      <a:endParaRPr lang="en-US" sz="1400" b="1">
                        <a:effectLst/>
                      </a:endParaRPr>
                    </a:p>
                  </a:txBody>
                  <a:tcPr marL="75874" marR="75874" marT="37937" marB="37937" anchor="ctr"/>
                </a:tc>
                <a:tc>
                  <a:txBody>
                    <a:bodyPr/>
                    <a:lstStyle/>
                    <a:p>
                      <a:pPr algn="l">
                        <a:spcBef>
                          <a:spcPts val="0"/>
                        </a:spcBef>
                        <a:spcAft>
                          <a:spcPts val="0"/>
                        </a:spcAft>
                      </a:pPr>
                      <a:r>
                        <a:rPr lang="en-US" sz="1400">
                          <a:effectLst/>
                        </a:rPr>
                        <a:t>Get a Web Service</a:t>
                      </a:r>
                    </a:p>
                  </a:txBody>
                  <a:tcPr marL="75874" marR="75874" marT="37937" marB="37937" anchor="ctr"/>
                </a:tc>
                <a:extLst>
                  <a:ext uri="{0D108BD9-81ED-4DB2-BD59-A6C34878D82A}">
                    <a16:rowId xmlns:a16="http://schemas.microsoft.com/office/drawing/2014/main" val="304930078"/>
                  </a:ext>
                </a:extLst>
              </a:tr>
              <a:tr h="656679">
                <a:tc>
                  <a:txBody>
                    <a:bodyPr/>
                    <a:lstStyle/>
                    <a:p>
                      <a:pPr algn="l">
                        <a:spcBef>
                          <a:spcPts val="0"/>
                        </a:spcBef>
                        <a:spcAft>
                          <a:spcPts val="0"/>
                        </a:spcAft>
                      </a:pPr>
                      <a:r>
                        <a:rPr lang="en-US" sz="1400" b="1" err="1">
                          <a:effectLst/>
                        </a:rPr>
                        <a:t>ListServices</a:t>
                      </a:r>
                      <a:endParaRPr lang="en-US" sz="1400" b="1">
                        <a:effectLst/>
                      </a:endParaRPr>
                    </a:p>
                  </a:txBody>
                  <a:tcPr marL="75874" marR="75874" marT="37937" marB="37937" anchor="ctr"/>
                </a:tc>
                <a:tc>
                  <a:txBody>
                    <a:bodyPr/>
                    <a:lstStyle/>
                    <a:p>
                      <a:pPr algn="l">
                        <a:spcBef>
                          <a:spcPts val="0"/>
                        </a:spcBef>
                        <a:spcAft>
                          <a:spcPts val="0"/>
                        </a:spcAft>
                      </a:pPr>
                      <a:r>
                        <a:rPr lang="en-US" sz="1400">
                          <a:effectLst/>
                        </a:rPr>
                        <a:t>List the different published web services</a:t>
                      </a:r>
                    </a:p>
                  </a:txBody>
                  <a:tcPr marL="75874" marR="75874" marT="37937" marB="37937" anchor="ctr"/>
                </a:tc>
                <a:extLst>
                  <a:ext uri="{0D108BD9-81ED-4DB2-BD59-A6C34878D82A}">
                    <a16:rowId xmlns:a16="http://schemas.microsoft.com/office/drawing/2014/main" val="3784818288"/>
                  </a:ext>
                </a:extLst>
              </a:tr>
              <a:tr h="656679">
                <a:tc>
                  <a:txBody>
                    <a:bodyPr/>
                    <a:lstStyle/>
                    <a:p>
                      <a:pPr algn="l">
                        <a:spcBef>
                          <a:spcPts val="0"/>
                        </a:spcBef>
                        <a:spcAft>
                          <a:spcPts val="0"/>
                        </a:spcAft>
                      </a:pPr>
                      <a:r>
                        <a:rPr lang="en-US" sz="1400" b="1" err="1">
                          <a:effectLst/>
                        </a:rPr>
                        <a:t>serviceOption</a:t>
                      </a:r>
                      <a:endParaRPr lang="en-US" sz="1400" b="1">
                        <a:effectLst/>
                      </a:endParaRPr>
                    </a:p>
                  </a:txBody>
                  <a:tcPr marL="75874" marR="75874" marT="37937" marB="37937" anchor="ctr"/>
                </a:tc>
                <a:tc>
                  <a:txBody>
                    <a:bodyPr/>
                    <a:lstStyle/>
                    <a:p>
                      <a:pPr algn="l">
                        <a:spcBef>
                          <a:spcPts val="0"/>
                        </a:spcBef>
                        <a:spcAft>
                          <a:spcPts val="0"/>
                        </a:spcAft>
                      </a:pPr>
                      <a:r>
                        <a:rPr lang="en-US" sz="1400">
                          <a:effectLst/>
                        </a:rPr>
                        <a:t>Retrieve, set, and list the different service options</a:t>
                      </a:r>
                    </a:p>
                  </a:txBody>
                  <a:tcPr marL="75874" marR="75874" marT="37937" marB="37937" anchor="ctr"/>
                </a:tc>
                <a:extLst>
                  <a:ext uri="{0D108BD9-81ED-4DB2-BD59-A6C34878D82A}">
                    <a16:rowId xmlns:a16="http://schemas.microsoft.com/office/drawing/2014/main" val="555804860"/>
                  </a:ext>
                </a:extLst>
              </a:tr>
              <a:tr h="656679">
                <a:tc>
                  <a:txBody>
                    <a:bodyPr/>
                    <a:lstStyle/>
                    <a:p>
                      <a:pPr algn="l">
                        <a:spcBef>
                          <a:spcPts val="0"/>
                        </a:spcBef>
                        <a:spcAft>
                          <a:spcPts val="0"/>
                        </a:spcAft>
                      </a:pPr>
                      <a:r>
                        <a:rPr lang="en-US" sz="1400" b="1" err="1">
                          <a:effectLst/>
                        </a:rPr>
                        <a:t>updateService</a:t>
                      </a:r>
                      <a:endParaRPr lang="en-US" sz="1400" b="1">
                        <a:effectLst/>
                      </a:endParaRPr>
                    </a:p>
                  </a:txBody>
                  <a:tcPr marL="75874" marR="75874" marT="37937" marB="37937" anchor="ctr"/>
                </a:tc>
                <a:tc>
                  <a:txBody>
                    <a:bodyPr/>
                    <a:lstStyle/>
                    <a:p>
                      <a:pPr algn="l">
                        <a:spcBef>
                          <a:spcPts val="0"/>
                        </a:spcBef>
                        <a:spcAft>
                          <a:spcPts val="0"/>
                        </a:spcAft>
                      </a:pPr>
                      <a:r>
                        <a:rPr lang="en-US" sz="1400">
                          <a:effectLst/>
                        </a:rPr>
                        <a:t>Updates a Web Service</a:t>
                      </a:r>
                    </a:p>
                  </a:txBody>
                  <a:tcPr marL="75874" marR="75874" marT="37937" marB="37937" anchor="ctr"/>
                </a:tc>
                <a:extLst>
                  <a:ext uri="{0D108BD9-81ED-4DB2-BD59-A6C34878D82A}">
                    <a16:rowId xmlns:a16="http://schemas.microsoft.com/office/drawing/2014/main" val="3717788962"/>
                  </a:ext>
                </a:extLst>
              </a:tr>
            </a:tbl>
          </a:graphicData>
        </a:graphic>
      </p:graphicFrame>
      <p:pic>
        <p:nvPicPr>
          <p:cNvPr id="4" name="Picture 3"/>
          <p:cNvPicPr>
            <a:picLocks noChangeAspect="1"/>
          </p:cNvPicPr>
          <p:nvPr/>
        </p:nvPicPr>
        <p:blipFill>
          <a:blip r:embed="rId2"/>
          <a:stretch>
            <a:fillRect/>
          </a:stretch>
        </p:blipFill>
        <p:spPr>
          <a:xfrm>
            <a:off x="6568987" y="1212849"/>
            <a:ext cx="5595216" cy="5529735"/>
          </a:xfrm>
          <a:prstGeom prst="rect">
            <a:avLst/>
          </a:prstGeom>
          <a:ln w="28575">
            <a:solidFill>
              <a:srgbClr val="0070C0"/>
            </a:solidFill>
          </a:ln>
        </p:spPr>
      </p:pic>
    </p:spTree>
    <p:extLst>
      <p:ext uri="{BB962C8B-B14F-4D97-AF65-F5344CB8AC3E}">
        <p14:creationId xmlns:p14="http://schemas.microsoft.com/office/powerpoint/2010/main" val="10786642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8723" y="9001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488"/>
          </a:p>
        </p:txBody>
      </p:sp>
      <p:pic>
        <p:nvPicPr>
          <p:cNvPr id="29" name="Picture 28"/>
          <p:cNvPicPr>
            <a:picLocks noChangeAspect="1"/>
          </p:cNvPicPr>
          <p:nvPr/>
        </p:nvPicPr>
        <p:blipFill>
          <a:blip r:embed="rId3"/>
          <a:stretch>
            <a:fillRect/>
          </a:stretch>
        </p:blipFill>
        <p:spPr>
          <a:xfrm>
            <a:off x="858869" y="3896971"/>
            <a:ext cx="3584909" cy="25537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Box 3"/>
          <p:cNvSpPr txBox="1"/>
          <p:nvPr/>
        </p:nvSpPr>
        <p:spPr>
          <a:xfrm>
            <a:off x="855620" y="4078306"/>
            <a:ext cx="3499497" cy="1646032"/>
          </a:xfrm>
          <a:prstGeom prst="rect">
            <a:avLst/>
          </a:prstGeom>
          <a:noFill/>
        </p:spPr>
        <p:txBody>
          <a:bodyPr wrap="square" lIns="186521" tIns="149217" rIns="186521" bIns="149217" rtlCol="0">
            <a:spAutoFit/>
          </a:bodyPr>
          <a:lstStyle/>
          <a:p>
            <a:r>
              <a:rPr lang="en-US" sz="1428">
                <a:solidFill>
                  <a:srgbClr val="00B050"/>
                </a:solidFill>
              </a:rPr>
              <a:t># Run the following code in R</a:t>
            </a:r>
          </a:p>
          <a:p>
            <a:endParaRPr lang="en-US" sz="1428"/>
          </a:p>
          <a:p>
            <a:r>
              <a:rPr lang="en-US" sz="1428">
                <a:solidFill>
                  <a:schemeClr val="bg1">
                    <a:lumMod val="85000"/>
                  </a:schemeClr>
                </a:solidFill>
              </a:rPr>
              <a:t>swagger &lt;- </a:t>
            </a:r>
            <a:r>
              <a:rPr lang="en-US" sz="1428" err="1">
                <a:solidFill>
                  <a:schemeClr val="bg1">
                    <a:lumMod val="85000"/>
                  </a:schemeClr>
                </a:solidFill>
              </a:rPr>
              <a:t>api$swagger</a:t>
            </a:r>
            <a:r>
              <a:rPr lang="en-US" sz="1428">
                <a:solidFill>
                  <a:schemeClr val="bg1">
                    <a:lumMod val="85000"/>
                  </a:schemeClr>
                </a:solidFill>
              </a:rPr>
              <a:t>()</a:t>
            </a:r>
          </a:p>
          <a:p>
            <a:endParaRPr lang="en-US" sz="1428">
              <a:solidFill>
                <a:schemeClr val="bg1">
                  <a:lumMod val="85000"/>
                </a:schemeClr>
              </a:solidFill>
            </a:endParaRPr>
          </a:p>
          <a:p>
            <a:r>
              <a:rPr lang="en-US" sz="1428">
                <a:solidFill>
                  <a:schemeClr val="bg1">
                    <a:lumMod val="85000"/>
                  </a:schemeClr>
                </a:solidFill>
              </a:rPr>
              <a:t>cat(swagger, file = "</a:t>
            </a:r>
            <a:r>
              <a:rPr lang="en-US" sz="1428" b="1" err="1">
                <a:solidFill>
                  <a:schemeClr val="bg1">
                    <a:lumMod val="85000"/>
                  </a:schemeClr>
                </a:solidFill>
              </a:rPr>
              <a:t>swagger.json</a:t>
            </a:r>
            <a:r>
              <a:rPr lang="en-US" sz="1428">
                <a:solidFill>
                  <a:schemeClr val="bg1">
                    <a:lumMod val="85000"/>
                  </a:schemeClr>
                </a:solidFill>
              </a:rPr>
              <a:t>", append = FALSE)</a:t>
            </a:r>
            <a:endParaRPr lang="en-US" sz="1836">
              <a:solidFill>
                <a:schemeClr val="bg1">
                  <a:lumMod val="85000"/>
                </a:schemeClr>
              </a:solidFill>
            </a:endParaRPr>
          </a:p>
        </p:txBody>
      </p:sp>
      <p:grpSp>
        <p:nvGrpSpPr>
          <p:cNvPr id="40" name="Group 39"/>
          <p:cNvGrpSpPr/>
          <p:nvPr/>
        </p:nvGrpSpPr>
        <p:grpSpPr>
          <a:xfrm>
            <a:off x="736179" y="2724774"/>
            <a:ext cx="3967506" cy="913174"/>
            <a:chOff x="0" y="0"/>
            <a:chExt cx="3890065" cy="895350"/>
          </a:xfrm>
        </p:grpSpPr>
        <p:sp>
          <p:nvSpPr>
            <p:cNvPr id="41" name="Chevron 40"/>
            <p:cNvSpPr/>
            <p:nvPr/>
          </p:nvSpPr>
          <p:spPr>
            <a:xfrm>
              <a:off x="0" y="0"/>
              <a:ext cx="3890065" cy="895350"/>
            </a:xfrm>
            <a:prstGeom prst="chevron">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2" name="Chevron 4"/>
            <p:cNvSpPr txBox="1"/>
            <p:nvPr/>
          </p:nvSpPr>
          <p:spPr>
            <a:xfrm>
              <a:off x="447675" y="0"/>
              <a:ext cx="2994715" cy="8953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763" tIns="29921" rIns="29921" bIns="29921" numCol="1" spcCol="1270" anchor="ctr" anchorCtr="0">
              <a:noAutofit/>
            </a:bodyPr>
            <a:lstStyle/>
            <a:p>
              <a:pPr algn="ctr" defTabSz="997360">
                <a:lnSpc>
                  <a:spcPct val="90000"/>
                </a:lnSpc>
                <a:spcBef>
                  <a:spcPct val="0"/>
                </a:spcBef>
                <a:spcAft>
                  <a:spcPct val="35000"/>
                </a:spcAft>
              </a:pPr>
              <a:r>
                <a:rPr lang="en-US" sz="2244"/>
                <a:t>Generate Swagger Docs for Web Services</a:t>
              </a:r>
            </a:p>
          </p:txBody>
        </p:sp>
      </p:grpSp>
      <p:sp>
        <p:nvSpPr>
          <p:cNvPr id="31" name="Rectangle 30"/>
          <p:cNvSpPr/>
          <p:nvPr/>
        </p:nvSpPr>
        <p:spPr>
          <a:xfrm>
            <a:off x="4696371" y="3896971"/>
            <a:ext cx="3287227" cy="670445"/>
          </a:xfrm>
          <a:prstGeom prst="rect">
            <a:avLst/>
          </a:prstGeom>
        </p:spPr>
        <p:txBody>
          <a:bodyPr wrap="square">
            <a:spAutoFit/>
          </a:bodyPr>
          <a:lstStyle/>
          <a:p>
            <a:r>
              <a:rPr lang="en-US" sz="1836"/>
              <a:t>Popular Swagger Tools: </a:t>
            </a:r>
            <a:r>
              <a:rPr lang="en-US" sz="1836" err="1">
                <a:hlinkClick r:id="rId4"/>
              </a:rPr>
              <a:t>AutoRest</a:t>
            </a:r>
            <a:r>
              <a:rPr lang="en-US" sz="1836"/>
              <a:t> or </a:t>
            </a:r>
            <a:r>
              <a:rPr lang="en-US" sz="1836">
                <a:hlinkClick r:id="rId5"/>
              </a:rPr>
              <a:t>Code Generator</a:t>
            </a:r>
            <a:endParaRPr lang="en-US" sz="1836"/>
          </a:p>
        </p:txBody>
      </p:sp>
      <p:sp>
        <p:nvSpPr>
          <p:cNvPr id="35" name="Rectangle 34"/>
          <p:cNvSpPr/>
          <p:nvPr/>
        </p:nvSpPr>
        <p:spPr>
          <a:xfrm>
            <a:off x="4764374" y="4984297"/>
            <a:ext cx="2982389" cy="1118805"/>
          </a:xfrm>
          <a:prstGeom prst="rect">
            <a:avLst/>
          </a:prstGeom>
          <a:solidFill>
            <a:schemeClr val="bg1">
              <a:lumMod val="75000"/>
            </a:schemeClr>
          </a:solidFill>
          <a:ln>
            <a:noFill/>
          </a:ln>
        </p:spPr>
        <p:txBody>
          <a:bodyPr wrap="square">
            <a:spAutoFit/>
          </a:bodyPr>
          <a:lstStyle/>
          <a:p>
            <a:r>
              <a:rPr lang="en-US" sz="1632" i="1">
                <a:solidFill>
                  <a:srgbClr val="00B050"/>
                </a:solidFill>
              </a:rPr>
              <a:t>AutoRest.exe</a:t>
            </a:r>
            <a:r>
              <a:rPr lang="en-US" sz="1632" i="1"/>
              <a:t> -CodeGenerator CSharp -Modeler Swagger -Input </a:t>
            </a:r>
            <a:r>
              <a:rPr lang="en-US" sz="1632" b="1" i="1">
                <a:solidFill>
                  <a:srgbClr val="00B0F0"/>
                </a:solidFill>
              </a:rPr>
              <a:t>swagger.json</a:t>
            </a:r>
            <a:r>
              <a:rPr lang="en-US" sz="1632" i="1"/>
              <a:t> -Namespace </a:t>
            </a:r>
            <a:r>
              <a:rPr lang="en-US" sz="1632" i="1" err="1"/>
              <a:t>Mynamespace</a:t>
            </a:r>
            <a:endParaRPr lang="en-US" sz="1632" i="1"/>
          </a:p>
        </p:txBody>
      </p:sp>
      <p:grpSp>
        <p:nvGrpSpPr>
          <p:cNvPr id="43" name="Group 42"/>
          <p:cNvGrpSpPr/>
          <p:nvPr/>
        </p:nvGrpSpPr>
        <p:grpSpPr>
          <a:xfrm>
            <a:off x="4346072" y="2728055"/>
            <a:ext cx="3967506" cy="913174"/>
            <a:chOff x="3504251" y="0"/>
            <a:chExt cx="3890065" cy="895350"/>
          </a:xfrm>
        </p:grpSpPr>
        <p:sp>
          <p:nvSpPr>
            <p:cNvPr id="44" name="Chevron 43"/>
            <p:cNvSpPr/>
            <p:nvPr/>
          </p:nvSpPr>
          <p:spPr>
            <a:xfrm>
              <a:off x="3504251" y="0"/>
              <a:ext cx="3890065" cy="895350"/>
            </a:xfrm>
            <a:prstGeom prst="chevron">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5" name="Chevron 4"/>
            <p:cNvSpPr txBox="1"/>
            <p:nvPr/>
          </p:nvSpPr>
          <p:spPr>
            <a:xfrm>
              <a:off x="3951926" y="0"/>
              <a:ext cx="2994715" cy="8953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763" tIns="29921" rIns="29921" bIns="29921" numCol="1" spcCol="1270" anchor="ctr" anchorCtr="0">
              <a:noAutofit/>
            </a:bodyPr>
            <a:lstStyle/>
            <a:p>
              <a:pPr algn="ctr" defTabSz="997360">
                <a:lnSpc>
                  <a:spcPct val="90000"/>
                </a:lnSpc>
                <a:spcBef>
                  <a:spcPct val="0"/>
                </a:spcBef>
                <a:spcAft>
                  <a:spcPct val="35000"/>
                </a:spcAft>
              </a:pPr>
              <a:r>
                <a:rPr lang="en-US" sz="2244"/>
                <a:t>Run Swagger tools to generate code</a:t>
              </a:r>
            </a:p>
          </p:txBody>
        </p:sp>
      </p:grpSp>
      <p:pic>
        <p:nvPicPr>
          <p:cNvPr id="34" name="Picture 33"/>
          <p:cNvPicPr>
            <a:picLocks noChangeAspect="1"/>
          </p:cNvPicPr>
          <p:nvPr/>
        </p:nvPicPr>
        <p:blipFill>
          <a:blip r:embed="rId3"/>
          <a:stretch>
            <a:fillRect/>
          </a:stretch>
        </p:blipFill>
        <p:spPr>
          <a:xfrm>
            <a:off x="8156018" y="3906358"/>
            <a:ext cx="3571730" cy="25443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3" name="Picture 32"/>
          <p:cNvPicPr>
            <a:picLocks noChangeAspect="1"/>
          </p:cNvPicPr>
          <p:nvPr/>
        </p:nvPicPr>
        <p:blipFill>
          <a:blip r:embed="rId6"/>
          <a:stretch>
            <a:fillRect/>
          </a:stretch>
        </p:blipFill>
        <p:spPr>
          <a:xfrm>
            <a:off x="8249279" y="4039701"/>
            <a:ext cx="3416482" cy="2277654"/>
          </a:xfrm>
          <a:prstGeom prst="rect">
            <a:avLst/>
          </a:prstGeom>
        </p:spPr>
      </p:pic>
      <p:grpSp>
        <p:nvGrpSpPr>
          <p:cNvPr id="46" name="Group 45"/>
          <p:cNvGrpSpPr/>
          <p:nvPr/>
        </p:nvGrpSpPr>
        <p:grpSpPr>
          <a:xfrm>
            <a:off x="7940436" y="2731336"/>
            <a:ext cx="3967506" cy="913174"/>
            <a:chOff x="7005310" y="0"/>
            <a:chExt cx="3890065" cy="895350"/>
          </a:xfrm>
        </p:grpSpPr>
        <p:sp>
          <p:nvSpPr>
            <p:cNvPr id="47" name="Chevron 46"/>
            <p:cNvSpPr/>
            <p:nvPr/>
          </p:nvSpPr>
          <p:spPr>
            <a:xfrm>
              <a:off x="7005310" y="0"/>
              <a:ext cx="3890065" cy="895350"/>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8" name="Chevron 4"/>
            <p:cNvSpPr txBox="1"/>
            <p:nvPr/>
          </p:nvSpPr>
          <p:spPr>
            <a:xfrm>
              <a:off x="7452985" y="0"/>
              <a:ext cx="2994715" cy="8953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9763" tIns="29921" rIns="29921" bIns="29921" numCol="1" spcCol="1270" anchor="ctr" anchorCtr="0">
              <a:noAutofit/>
            </a:bodyPr>
            <a:lstStyle/>
            <a:p>
              <a:pPr algn="ctr" defTabSz="997360">
                <a:lnSpc>
                  <a:spcPct val="90000"/>
                </a:lnSpc>
                <a:spcBef>
                  <a:spcPct val="0"/>
                </a:spcBef>
                <a:spcAft>
                  <a:spcPct val="35000"/>
                </a:spcAft>
              </a:pPr>
              <a:r>
                <a:rPr lang="en-US" sz="2244"/>
                <a:t>Write a few code to consume the service</a:t>
              </a:r>
            </a:p>
          </p:txBody>
        </p:sp>
      </p:grpSp>
      <p:sp>
        <p:nvSpPr>
          <p:cNvPr id="32" name="Title 31">
            <a:extLst>
              <a:ext uri="{FF2B5EF4-FFF2-40B4-BE49-F238E27FC236}">
                <a16:creationId xmlns:a16="http://schemas.microsoft.com/office/drawing/2014/main" id="{49C748EA-B52A-479F-A35F-ACFE9A4F0D25}"/>
              </a:ext>
            </a:extLst>
          </p:cNvPr>
          <p:cNvSpPr>
            <a:spLocks noGrp="1"/>
          </p:cNvSpPr>
          <p:nvPr>
            <p:ph type="title"/>
          </p:nvPr>
        </p:nvSpPr>
        <p:spPr/>
        <p:txBody>
          <a:bodyPr/>
          <a:lstStyle/>
          <a:p>
            <a:r>
              <a:rPr lang="en-US"/>
              <a:t>Integration with Apps</a:t>
            </a:r>
            <a:br>
              <a:rPr lang="en-US"/>
            </a:br>
            <a:r>
              <a:rPr lang="en-US" sz="3600"/>
              <a:t>Swagger APIs simplify consumption of web services</a:t>
            </a:r>
            <a:br>
              <a:rPr lang="en-US"/>
            </a:br>
            <a:endParaRPr lang="en-US"/>
          </a:p>
        </p:txBody>
      </p:sp>
      <p:grpSp>
        <p:nvGrpSpPr>
          <p:cNvPr id="49" name="Group 48">
            <a:extLst>
              <a:ext uri="{FF2B5EF4-FFF2-40B4-BE49-F238E27FC236}">
                <a16:creationId xmlns:a16="http://schemas.microsoft.com/office/drawing/2014/main" id="{26839420-6F32-45AB-BD15-24C87B4D0193}"/>
              </a:ext>
            </a:extLst>
          </p:cNvPr>
          <p:cNvGrpSpPr/>
          <p:nvPr/>
        </p:nvGrpSpPr>
        <p:grpSpPr>
          <a:xfrm>
            <a:off x="2040711" y="1844183"/>
            <a:ext cx="1160897" cy="934782"/>
            <a:chOff x="1" y="770872"/>
            <a:chExt cx="1219200" cy="981728"/>
          </a:xfrm>
          <a:solidFill>
            <a:schemeClr val="bg2"/>
          </a:solidFill>
        </p:grpSpPr>
        <p:sp>
          <p:nvSpPr>
            <p:cNvPr id="50" name="TextBox 49">
              <a:extLst>
                <a:ext uri="{FF2B5EF4-FFF2-40B4-BE49-F238E27FC236}">
                  <a16:creationId xmlns:a16="http://schemas.microsoft.com/office/drawing/2014/main" id="{A10FCE9B-CE5A-4684-A45B-294EE894D39F}"/>
                </a:ext>
              </a:extLst>
            </p:cNvPr>
            <p:cNvSpPr txBox="1"/>
            <p:nvPr/>
          </p:nvSpPr>
          <p:spPr>
            <a:xfrm>
              <a:off x="1" y="1404235"/>
              <a:ext cx="1219200" cy="348365"/>
            </a:xfrm>
            <a:prstGeom prst="rect">
              <a:avLst/>
            </a:prstGeom>
            <a:noFill/>
          </p:spPr>
          <p:txBody>
            <a:bodyPr wrap="square" lIns="0" tIns="0" rIns="0" bIns="0" rtlCol="0">
              <a:noAutofit/>
            </a:bodyPr>
            <a:lstStyle/>
            <a:p>
              <a:pPr algn="ctr" defTabSz="950425"/>
              <a:r>
                <a:rPr lang="en-US" sz="1428" b="1">
                  <a:latin typeface="Segoe UI Light" panose="020B0502040204020203" pitchFamily="34" charset="0"/>
                  <a:cs typeface="Segoe UI Light" panose="020B0502040204020203" pitchFamily="34" charset="0"/>
                </a:rPr>
                <a:t>Data Scientist</a:t>
              </a:r>
            </a:p>
          </p:txBody>
        </p:sp>
        <p:grpSp>
          <p:nvGrpSpPr>
            <p:cNvPr id="51" name="Group 50">
              <a:extLst>
                <a:ext uri="{FF2B5EF4-FFF2-40B4-BE49-F238E27FC236}">
                  <a16:creationId xmlns:a16="http://schemas.microsoft.com/office/drawing/2014/main" id="{15FAC1D3-20FD-4902-825D-002092098F0E}"/>
                </a:ext>
              </a:extLst>
            </p:cNvPr>
            <p:cNvGrpSpPr>
              <a:grpSpLocks noChangeAspect="1"/>
            </p:cNvGrpSpPr>
            <p:nvPr/>
          </p:nvGrpSpPr>
          <p:grpSpPr>
            <a:xfrm>
              <a:off x="243002" y="770872"/>
              <a:ext cx="564718" cy="522569"/>
              <a:chOff x="5809310" y="1674658"/>
              <a:chExt cx="4585732" cy="4226967"/>
            </a:xfrm>
            <a:grpFill/>
          </p:grpSpPr>
          <p:sp>
            <p:nvSpPr>
              <p:cNvPr id="52" name="Oval 51">
                <a:extLst>
                  <a:ext uri="{FF2B5EF4-FFF2-40B4-BE49-F238E27FC236}">
                    <a16:creationId xmlns:a16="http://schemas.microsoft.com/office/drawing/2014/main" id="{D4F9E0CA-BA24-4260-A115-4667EF7A1D67}"/>
                  </a:ext>
                </a:extLst>
              </p:cNvPr>
              <p:cNvSpPr/>
              <p:nvPr/>
            </p:nvSpPr>
            <p:spPr>
              <a:xfrm>
                <a:off x="6881217" y="1674658"/>
                <a:ext cx="2210082" cy="2210082"/>
              </a:xfrm>
              <a:prstGeom prst="ellipse">
                <a:avLst/>
              </a:pr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53" name="Freeform 48">
                <a:extLst>
                  <a:ext uri="{FF2B5EF4-FFF2-40B4-BE49-F238E27FC236}">
                    <a16:creationId xmlns:a16="http://schemas.microsoft.com/office/drawing/2014/main" id="{23C10B2F-1CE0-4474-879A-F22D04762D0F}"/>
                  </a:ext>
                </a:extLst>
              </p:cNvPr>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54" name="Freeform 49">
                <a:extLst>
                  <a:ext uri="{FF2B5EF4-FFF2-40B4-BE49-F238E27FC236}">
                    <a16:creationId xmlns:a16="http://schemas.microsoft.com/office/drawing/2014/main" id="{6F7D1005-62F1-4729-B9A4-D1663EB56794}"/>
                  </a:ext>
                </a:extLst>
              </p:cNvPr>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55" name="Freeform 50">
                <a:extLst>
                  <a:ext uri="{FF2B5EF4-FFF2-40B4-BE49-F238E27FC236}">
                    <a16:creationId xmlns:a16="http://schemas.microsoft.com/office/drawing/2014/main" id="{0CD76454-48C9-46F8-B132-44BC0F2C75C6}"/>
                  </a:ext>
                </a:extLst>
              </p:cNvPr>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56" name="Rounded Rectangle 51">
                <a:extLst>
                  <a:ext uri="{FF2B5EF4-FFF2-40B4-BE49-F238E27FC236}">
                    <a16:creationId xmlns:a16="http://schemas.microsoft.com/office/drawing/2014/main" id="{CB1FABAF-CEB6-47F2-8657-ED666B87895A}"/>
                  </a:ext>
                </a:extLst>
              </p:cNvPr>
              <p:cNvSpPr/>
              <p:nvPr/>
            </p:nvSpPr>
            <p:spPr>
              <a:xfrm>
                <a:off x="9157704" y="3537266"/>
                <a:ext cx="946824" cy="263525"/>
              </a:xfrm>
              <a:prstGeom prst="roundRect">
                <a:avLst>
                  <a:gd name="adj" fmla="val 21666"/>
                </a:avLst>
              </a:pr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sp>
            <p:nvSpPr>
              <p:cNvPr id="57" name="Freeform 52">
                <a:extLst>
                  <a:ext uri="{FF2B5EF4-FFF2-40B4-BE49-F238E27FC236}">
                    <a16:creationId xmlns:a16="http://schemas.microsoft.com/office/drawing/2014/main" id="{3E81502F-6707-4F68-946B-BCE4E1DA6357}"/>
                  </a:ext>
                </a:extLst>
              </p:cNvPr>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grpFill/>
              <a:ln w="10795" cap="flat" cmpd="sng" algn="ctr">
                <a:noFill/>
                <a:prstDash val="solid"/>
              </a:ln>
              <a:effectLst/>
            </p:spPr>
            <p:txBody>
              <a:bodyPr rtlCol="0" anchor="ctr"/>
              <a:lstStyle/>
              <a:p>
                <a:pPr algn="ctr" defTabSz="950425">
                  <a:defRPr/>
                </a:pPr>
                <a:endParaRPr lang="en-IN" sz="1836" kern="0">
                  <a:solidFill>
                    <a:prstClr val="white"/>
                  </a:solidFill>
                  <a:latin typeface="Segoe UI Light" panose="020B0502040204020203" pitchFamily="34" charset="0"/>
                  <a:cs typeface="Segoe UI Light" panose="020B0502040204020203" pitchFamily="34" charset="0"/>
                </a:endParaRPr>
              </a:p>
            </p:txBody>
          </p:sp>
        </p:grpSp>
      </p:grpSp>
      <p:grpSp>
        <p:nvGrpSpPr>
          <p:cNvPr id="58" name="Group 57">
            <a:extLst>
              <a:ext uri="{FF2B5EF4-FFF2-40B4-BE49-F238E27FC236}">
                <a16:creationId xmlns:a16="http://schemas.microsoft.com/office/drawing/2014/main" id="{B2735256-AE94-4BD4-A588-24F751658587}"/>
              </a:ext>
            </a:extLst>
          </p:cNvPr>
          <p:cNvGrpSpPr/>
          <p:nvPr/>
        </p:nvGrpSpPr>
        <p:grpSpPr>
          <a:xfrm>
            <a:off x="8931137" y="1842796"/>
            <a:ext cx="1832341" cy="1026109"/>
            <a:chOff x="5004633" y="4648754"/>
            <a:chExt cx="2331508" cy="1134424"/>
          </a:xfrm>
          <a:solidFill>
            <a:schemeClr val="accent4">
              <a:lumMod val="20000"/>
              <a:lumOff val="80000"/>
            </a:schemeClr>
          </a:solidFill>
        </p:grpSpPr>
        <p:sp>
          <p:nvSpPr>
            <p:cNvPr id="59" name="TextBox 58">
              <a:extLst>
                <a:ext uri="{FF2B5EF4-FFF2-40B4-BE49-F238E27FC236}">
                  <a16:creationId xmlns:a16="http://schemas.microsoft.com/office/drawing/2014/main" id="{8D110E2A-3F9A-400C-82A3-DC05CF507543}"/>
                </a:ext>
              </a:extLst>
            </p:cNvPr>
            <p:cNvSpPr txBox="1"/>
            <p:nvPr/>
          </p:nvSpPr>
          <p:spPr>
            <a:xfrm>
              <a:off x="5004633" y="5316876"/>
              <a:ext cx="2331508" cy="466302"/>
            </a:xfrm>
            <a:prstGeom prst="rect">
              <a:avLst/>
            </a:prstGeom>
            <a:noFill/>
          </p:spPr>
          <p:txBody>
            <a:bodyPr wrap="square" lIns="0" tIns="0" rIns="0" bIns="0" rtlCol="0">
              <a:noAutofit/>
            </a:bodyPr>
            <a:lstStyle/>
            <a:p>
              <a:pPr algn="ctr" defTabSz="950425">
                <a:defRPr/>
              </a:pPr>
              <a:r>
                <a:rPr lang="en-US" sz="1428" b="1" kern="0">
                  <a:latin typeface="Segoe UI Light" panose="020B0502040204020203" pitchFamily="34" charset="0"/>
                  <a:cs typeface="Segoe UI Light" panose="020B0502040204020203" pitchFamily="34" charset="0"/>
                </a:rPr>
                <a:t>Developer</a:t>
              </a:r>
            </a:p>
          </p:txBody>
        </p:sp>
        <p:grpSp>
          <p:nvGrpSpPr>
            <p:cNvPr id="60" name="Group 59">
              <a:extLst>
                <a:ext uri="{FF2B5EF4-FFF2-40B4-BE49-F238E27FC236}">
                  <a16:creationId xmlns:a16="http://schemas.microsoft.com/office/drawing/2014/main" id="{ED89A815-B9DA-4D7C-BEC6-968433DF323F}"/>
                </a:ext>
              </a:extLst>
            </p:cNvPr>
            <p:cNvGrpSpPr>
              <a:grpSpLocks noChangeAspect="1"/>
            </p:cNvGrpSpPr>
            <p:nvPr/>
          </p:nvGrpSpPr>
          <p:grpSpPr>
            <a:xfrm>
              <a:off x="5847038" y="4648754"/>
              <a:ext cx="573865" cy="594357"/>
              <a:chOff x="3666777" y="2914650"/>
              <a:chExt cx="637627" cy="660397"/>
            </a:xfrm>
            <a:grpFill/>
          </p:grpSpPr>
          <p:sp>
            <p:nvSpPr>
              <p:cNvPr id="61" name="Oval 60">
                <a:extLst>
                  <a:ext uri="{FF2B5EF4-FFF2-40B4-BE49-F238E27FC236}">
                    <a16:creationId xmlns:a16="http://schemas.microsoft.com/office/drawing/2014/main" id="{07C7B641-663B-4FB3-8C7C-0464F542098B}"/>
                  </a:ext>
                </a:extLst>
              </p:cNvPr>
              <p:cNvSpPr/>
              <p:nvPr/>
            </p:nvSpPr>
            <p:spPr>
              <a:xfrm>
                <a:off x="3913881" y="2914650"/>
                <a:ext cx="273051" cy="273050"/>
              </a:xfrm>
              <a:prstGeom prst="ellipse">
                <a:avLst/>
              </a:prstGeom>
              <a:grpFill/>
              <a:ln w="10795" cap="flat" cmpd="sng" algn="ctr">
                <a:noFill/>
                <a:prstDash val="solid"/>
              </a:ln>
              <a:effectLst/>
            </p:spPr>
            <p:txBody>
              <a:bodyPr rtlCol="0" anchor="ctr"/>
              <a:lstStyle/>
              <a:p>
                <a:pPr algn="ctr" defTabSz="950425">
                  <a:defRPr/>
                </a:pPr>
                <a:endParaRPr lang="en-IN" sz="1873" kern="0">
                  <a:latin typeface="Segoe UI Light" panose="020B0502040204020203" pitchFamily="34" charset="0"/>
                  <a:cs typeface="Segoe UI Light" panose="020B0502040204020203" pitchFamily="34" charset="0"/>
                </a:endParaRPr>
              </a:p>
            </p:txBody>
          </p:sp>
          <p:sp>
            <p:nvSpPr>
              <p:cNvPr id="62" name="Freeform 65">
                <a:extLst>
                  <a:ext uri="{FF2B5EF4-FFF2-40B4-BE49-F238E27FC236}">
                    <a16:creationId xmlns:a16="http://schemas.microsoft.com/office/drawing/2014/main" id="{4C0A8F8E-76C5-4DBF-AEBE-AE21D79EB815}"/>
                  </a:ext>
                </a:extLst>
              </p:cNvPr>
              <p:cNvSpPr/>
              <p:nvPr/>
            </p:nvSpPr>
            <p:spPr>
              <a:xfrm>
                <a:off x="3747717"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w="10795" cap="flat" cmpd="sng" algn="ctr">
                <a:noFill/>
                <a:prstDash val="solid"/>
              </a:ln>
              <a:effectLst/>
            </p:spPr>
            <p:txBody>
              <a:bodyPr rtlCol="0" anchor="ctr"/>
              <a:lstStyle/>
              <a:p>
                <a:pPr algn="ctr" defTabSz="950425">
                  <a:defRPr/>
                </a:pPr>
                <a:endParaRPr lang="en-IN" sz="1873" kern="0">
                  <a:latin typeface="Segoe UI Light" panose="020B0502040204020203" pitchFamily="34" charset="0"/>
                  <a:cs typeface="Segoe UI Light" panose="020B0502040204020203" pitchFamily="34" charset="0"/>
                </a:endParaRPr>
              </a:p>
            </p:txBody>
          </p:sp>
          <p:sp>
            <p:nvSpPr>
              <p:cNvPr id="63" name="Freeform 66">
                <a:extLst>
                  <a:ext uri="{FF2B5EF4-FFF2-40B4-BE49-F238E27FC236}">
                    <a16:creationId xmlns:a16="http://schemas.microsoft.com/office/drawing/2014/main" id="{308184D4-E48E-465E-9DEB-794869664E5B}"/>
                  </a:ext>
                </a:extLst>
              </p:cNvPr>
              <p:cNvSpPr/>
              <p:nvPr/>
            </p:nvSpPr>
            <p:spPr>
              <a:xfrm rot="20245202">
                <a:off x="3666777"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w="10795" cap="flat" cmpd="sng" algn="ctr">
                <a:noFill/>
                <a:prstDash val="solid"/>
              </a:ln>
              <a:effectLst/>
            </p:spPr>
            <p:txBody>
              <a:bodyPr rtlCol="0" anchor="ctr"/>
              <a:lstStyle/>
              <a:p>
                <a:pPr algn="ctr" defTabSz="950425">
                  <a:defRPr/>
                </a:pPr>
                <a:endParaRPr lang="en-IN" sz="1873" kern="0">
                  <a:latin typeface="Segoe UI Light" panose="020B0502040204020203" pitchFamily="34" charset="0"/>
                  <a:cs typeface="Segoe UI Light" panose="020B0502040204020203" pitchFamily="34" charset="0"/>
                </a:endParaRPr>
              </a:p>
            </p:txBody>
          </p:sp>
        </p:grpSp>
      </p:grpSp>
      <p:grpSp>
        <p:nvGrpSpPr>
          <p:cNvPr id="64" name="Group 63">
            <a:extLst>
              <a:ext uri="{FF2B5EF4-FFF2-40B4-BE49-F238E27FC236}">
                <a16:creationId xmlns:a16="http://schemas.microsoft.com/office/drawing/2014/main" id="{3AFB8AA7-722F-4B62-B71F-38B0291D7CD8}"/>
              </a:ext>
            </a:extLst>
          </p:cNvPr>
          <p:cNvGrpSpPr/>
          <p:nvPr/>
        </p:nvGrpSpPr>
        <p:grpSpPr>
          <a:xfrm>
            <a:off x="5315058" y="1842796"/>
            <a:ext cx="1832341" cy="1026109"/>
            <a:chOff x="5004633" y="4648754"/>
            <a:chExt cx="2331508" cy="1134424"/>
          </a:xfrm>
          <a:solidFill>
            <a:schemeClr val="accent4">
              <a:lumMod val="20000"/>
              <a:lumOff val="80000"/>
            </a:schemeClr>
          </a:solidFill>
        </p:grpSpPr>
        <p:sp>
          <p:nvSpPr>
            <p:cNvPr id="65" name="TextBox 64">
              <a:extLst>
                <a:ext uri="{FF2B5EF4-FFF2-40B4-BE49-F238E27FC236}">
                  <a16:creationId xmlns:a16="http://schemas.microsoft.com/office/drawing/2014/main" id="{12D917C1-AFD9-4EAB-A343-DE910F072CC5}"/>
                </a:ext>
              </a:extLst>
            </p:cNvPr>
            <p:cNvSpPr txBox="1"/>
            <p:nvPr/>
          </p:nvSpPr>
          <p:spPr>
            <a:xfrm>
              <a:off x="5004633" y="5316876"/>
              <a:ext cx="2331508" cy="466302"/>
            </a:xfrm>
            <a:prstGeom prst="rect">
              <a:avLst/>
            </a:prstGeom>
            <a:noFill/>
          </p:spPr>
          <p:txBody>
            <a:bodyPr wrap="square" lIns="0" tIns="0" rIns="0" bIns="0" rtlCol="0">
              <a:noAutofit/>
            </a:bodyPr>
            <a:lstStyle/>
            <a:p>
              <a:pPr algn="ctr" defTabSz="950425">
                <a:defRPr/>
              </a:pPr>
              <a:r>
                <a:rPr lang="en-US" sz="1428" b="1" kern="0">
                  <a:latin typeface="Segoe UI Light" panose="020B0502040204020203" pitchFamily="34" charset="0"/>
                  <a:cs typeface="Segoe UI Light" panose="020B0502040204020203" pitchFamily="34" charset="0"/>
                </a:rPr>
                <a:t>Developer</a:t>
              </a:r>
            </a:p>
          </p:txBody>
        </p:sp>
        <p:grpSp>
          <p:nvGrpSpPr>
            <p:cNvPr id="66" name="Group 65">
              <a:extLst>
                <a:ext uri="{FF2B5EF4-FFF2-40B4-BE49-F238E27FC236}">
                  <a16:creationId xmlns:a16="http://schemas.microsoft.com/office/drawing/2014/main" id="{D015808B-21D1-4F03-AA72-2EE3E7691C46}"/>
                </a:ext>
              </a:extLst>
            </p:cNvPr>
            <p:cNvGrpSpPr>
              <a:grpSpLocks noChangeAspect="1"/>
            </p:cNvGrpSpPr>
            <p:nvPr/>
          </p:nvGrpSpPr>
          <p:grpSpPr>
            <a:xfrm>
              <a:off x="5847038" y="4648754"/>
              <a:ext cx="573865" cy="594357"/>
              <a:chOff x="3666777" y="2914650"/>
              <a:chExt cx="637627" cy="660397"/>
            </a:xfrm>
            <a:grpFill/>
          </p:grpSpPr>
          <p:sp>
            <p:nvSpPr>
              <p:cNvPr id="67" name="Oval 66">
                <a:extLst>
                  <a:ext uri="{FF2B5EF4-FFF2-40B4-BE49-F238E27FC236}">
                    <a16:creationId xmlns:a16="http://schemas.microsoft.com/office/drawing/2014/main" id="{9B1AC3B9-C986-4234-81E0-7D1A5743F9E3}"/>
                  </a:ext>
                </a:extLst>
              </p:cNvPr>
              <p:cNvSpPr/>
              <p:nvPr/>
            </p:nvSpPr>
            <p:spPr>
              <a:xfrm>
                <a:off x="3913881" y="2914650"/>
                <a:ext cx="273051" cy="273050"/>
              </a:xfrm>
              <a:prstGeom prst="ellipse">
                <a:avLst/>
              </a:prstGeom>
              <a:grpFill/>
              <a:ln w="10795" cap="flat" cmpd="sng" algn="ctr">
                <a:noFill/>
                <a:prstDash val="solid"/>
              </a:ln>
              <a:effectLst/>
            </p:spPr>
            <p:txBody>
              <a:bodyPr rtlCol="0" anchor="ctr"/>
              <a:lstStyle/>
              <a:p>
                <a:pPr algn="ctr" defTabSz="950425">
                  <a:defRPr/>
                </a:pPr>
                <a:endParaRPr lang="en-IN" sz="1873" kern="0">
                  <a:latin typeface="Segoe UI Light" panose="020B0502040204020203" pitchFamily="34" charset="0"/>
                  <a:cs typeface="Segoe UI Light" panose="020B0502040204020203" pitchFamily="34" charset="0"/>
                </a:endParaRPr>
              </a:p>
            </p:txBody>
          </p:sp>
          <p:sp>
            <p:nvSpPr>
              <p:cNvPr id="68" name="Freeform 65">
                <a:extLst>
                  <a:ext uri="{FF2B5EF4-FFF2-40B4-BE49-F238E27FC236}">
                    <a16:creationId xmlns:a16="http://schemas.microsoft.com/office/drawing/2014/main" id="{40715BBD-C8D5-4BB6-8B81-34C79DCCA728}"/>
                  </a:ext>
                </a:extLst>
              </p:cNvPr>
              <p:cNvSpPr/>
              <p:nvPr/>
            </p:nvSpPr>
            <p:spPr>
              <a:xfrm>
                <a:off x="3747717"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w="10795" cap="flat" cmpd="sng" algn="ctr">
                <a:noFill/>
                <a:prstDash val="solid"/>
              </a:ln>
              <a:effectLst/>
            </p:spPr>
            <p:txBody>
              <a:bodyPr rtlCol="0" anchor="ctr"/>
              <a:lstStyle/>
              <a:p>
                <a:pPr algn="ctr" defTabSz="950425">
                  <a:defRPr/>
                </a:pPr>
                <a:endParaRPr lang="en-IN" sz="1873" kern="0">
                  <a:latin typeface="Segoe UI Light" panose="020B0502040204020203" pitchFamily="34" charset="0"/>
                  <a:cs typeface="Segoe UI Light" panose="020B0502040204020203" pitchFamily="34" charset="0"/>
                </a:endParaRPr>
              </a:p>
            </p:txBody>
          </p:sp>
          <p:sp>
            <p:nvSpPr>
              <p:cNvPr id="69" name="Freeform 66">
                <a:extLst>
                  <a:ext uri="{FF2B5EF4-FFF2-40B4-BE49-F238E27FC236}">
                    <a16:creationId xmlns:a16="http://schemas.microsoft.com/office/drawing/2014/main" id="{F660936E-B842-4402-B70D-AA078BBC1234}"/>
                  </a:ext>
                </a:extLst>
              </p:cNvPr>
              <p:cNvSpPr/>
              <p:nvPr/>
            </p:nvSpPr>
            <p:spPr>
              <a:xfrm rot="20245202">
                <a:off x="3666777"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w="10795" cap="flat" cmpd="sng" algn="ctr">
                <a:noFill/>
                <a:prstDash val="solid"/>
              </a:ln>
              <a:effectLst/>
            </p:spPr>
            <p:txBody>
              <a:bodyPr rtlCol="0" anchor="ctr"/>
              <a:lstStyle/>
              <a:p>
                <a:pPr algn="ctr" defTabSz="950425">
                  <a:defRPr/>
                </a:pPr>
                <a:endParaRPr lang="en-IN" sz="1873" kern="0">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9723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c3412893.r93.cf0.rackcdn.com/Fullscreen/qlikview/qlikview.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19852" y="2897454"/>
            <a:ext cx="5358215" cy="401866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a:t>App</a:t>
            </a:r>
            <a:br>
              <a:rPr lang="en-US"/>
            </a:br>
            <a:r>
              <a:rPr lang="en-US"/>
              <a:t>Integration</a:t>
            </a:r>
          </a:p>
        </p:txBody>
      </p:sp>
      <p:pic>
        <p:nvPicPr>
          <p:cNvPr id="8" name="Picture 2" descr="http://www.tableausoftware.com/mkt/img/proserv.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54274" y="1984828"/>
            <a:ext cx="5043648" cy="3690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DD86BC-6D5F-4A9A-A770-195310D798EC}"/>
              </a:ext>
            </a:extLst>
          </p:cNvPr>
          <p:cNvPicPr>
            <a:picLocks noChangeAspect="1"/>
          </p:cNvPicPr>
          <p:nvPr/>
        </p:nvPicPr>
        <p:blipFill>
          <a:blip r:embed="rId5"/>
          <a:stretch>
            <a:fillRect/>
          </a:stretch>
        </p:blipFill>
        <p:spPr>
          <a:xfrm>
            <a:off x="274639" y="2125476"/>
            <a:ext cx="5479635" cy="3580632"/>
          </a:xfrm>
          <a:prstGeom prst="rect">
            <a:avLst/>
          </a:prstGeom>
        </p:spPr>
      </p:pic>
      <p:pic>
        <p:nvPicPr>
          <p:cNvPr id="2056" name="Picture 8" descr="http://pubpages.unh.edu/~mem266/microsoft-excel1.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50698" y="292640"/>
            <a:ext cx="5413505" cy="408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06011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4790" y="-577415"/>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br>
              <a:rPr lang="en-US" sz="4799"/>
            </a:br>
            <a:endParaRPr lang="en-US" sz="4488"/>
          </a:p>
        </p:txBody>
      </p:sp>
      <p:sp>
        <p:nvSpPr>
          <p:cNvPr id="79" name="TextBox 78"/>
          <p:cNvSpPr txBox="1"/>
          <p:nvPr/>
        </p:nvSpPr>
        <p:spPr>
          <a:xfrm>
            <a:off x="8859979" y="2182108"/>
            <a:ext cx="3527919" cy="3994667"/>
          </a:xfrm>
          <a:prstGeom prst="rect">
            <a:avLst/>
          </a:prstGeom>
          <a:noFill/>
        </p:spPr>
        <p:txBody>
          <a:bodyPr wrap="square" lIns="186521" tIns="149217" rIns="186521" bIns="149217" rtlCol="0">
            <a:spAutoFit/>
          </a:bodyPr>
          <a:lstStyle/>
          <a:p>
            <a:pPr marL="285695" indent="-285695">
              <a:buSzPts val="1400"/>
              <a:buFont typeface="Arial" panose="020B0604020202020204" pitchFamily="34" charset="0"/>
              <a:buChar char="•"/>
            </a:pPr>
            <a:r>
              <a:rPr lang="en-US" sz="2400">
                <a:latin typeface="+mj-lt"/>
              </a:rPr>
              <a:t>Easily scale up a single server to a </a:t>
            </a:r>
            <a:r>
              <a:rPr lang="en-US" sz="2400" b="1">
                <a:latin typeface="+mj-lt"/>
              </a:rPr>
              <a:t>grid</a:t>
            </a:r>
            <a:r>
              <a:rPr lang="en-US" sz="2400">
                <a:latin typeface="+mj-lt"/>
              </a:rPr>
              <a:t> to handle </a:t>
            </a:r>
            <a:r>
              <a:rPr lang="en-US" sz="2400">
                <a:solidFill>
                  <a:schemeClr val="accent2"/>
                </a:solidFill>
                <a:latin typeface="Segoe UI Light"/>
              </a:rPr>
              <a:t>more concurrent requests</a:t>
            </a:r>
          </a:p>
          <a:p>
            <a:pPr marL="285695" indent="-285695">
              <a:buSzPts val="1400"/>
              <a:buFont typeface="Arial" panose="020B0604020202020204" pitchFamily="34" charset="0"/>
              <a:buChar char="•"/>
            </a:pPr>
            <a:r>
              <a:rPr lang="en-US" sz="2400">
                <a:solidFill>
                  <a:schemeClr val="accent2"/>
                </a:solidFill>
                <a:latin typeface="Segoe UI Light"/>
              </a:rPr>
              <a:t>Load balancing cross </a:t>
            </a:r>
            <a:r>
              <a:rPr lang="en-US" sz="2400">
                <a:solidFill>
                  <a:srgbClr val="FFFFFF"/>
                </a:solidFill>
                <a:latin typeface="Segoe UI Light"/>
              </a:rPr>
              <a:t>compute nodes</a:t>
            </a:r>
            <a:endParaRPr lang="en-US" sz="2400">
              <a:latin typeface="+mj-lt"/>
            </a:endParaRPr>
          </a:p>
          <a:p>
            <a:pPr marL="285695" indent="-285695">
              <a:buSzPts val="1400"/>
              <a:buFont typeface="Arial" panose="020B0604020202020204" pitchFamily="34" charset="0"/>
              <a:buChar char="•"/>
            </a:pPr>
            <a:r>
              <a:rPr lang="en-US" sz="2400">
                <a:latin typeface="+mj-lt"/>
              </a:rPr>
              <a:t>Scale overall performance with</a:t>
            </a:r>
            <a:r>
              <a:rPr lang="en-US" sz="2400">
                <a:solidFill>
                  <a:schemeClr val="accent2"/>
                </a:solidFill>
                <a:latin typeface="+mj-lt"/>
              </a:rPr>
              <a:t> </a:t>
            </a:r>
            <a:r>
              <a:rPr lang="en-US" sz="2400" b="1">
                <a:latin typeface="+mj-lt"/>
              </a:rPr>
              <a:t>shared pools </a:t>
            </a:r>
            <a:r>
              <a:rPr lang="en-US" sz="2400">
                <a:solidFill>
                  <a:schemeClr val="accent2"/>
                </a:solidFill>
                <a:latin typeface="+mj-lt"/>
              </a:rPr>
              <a:t>of warmed up R shells.</a:t>
            </a:r>
            <a:endParaRPr lang="en-US" sz="2400">
              <a:latin typeface="+mj-lt"/>
            </a:endParaRPr>
          </a:p>
        </p:txBody>
      </p:sp>
      <p:grpSp>
        <p:nvGrpSpPr>
          <p:cNvPr id="10" name="Group 9"/>
          <p:cNvGrpSpPr/>
          <p:nvPr/>
        </p:nvGrpSpPr>
        <p:grpSpPr>
          <a:xfrm>
            <a:off x="160148" y="1718410"/>
            <a:ext cx="8539337" cy="5171953"/>
            <a:chOff x="161741" y="1538106"/>
            <a:chExt cx="8372659" cy="5071002"/>
          </a:xfrm>
        </p:grpSpPr>
        <p:sp>
          <p:nvSpPr>
            <p:cNvPr id="42" name="Rectangle 41"/>
            <p:cNvSpPr/>
            <p:nvPr/>
          </p:nvSpPr>
          <p:spPr bwMode="auto">
            <a:xfrm>
              <a:off x="2438395" y="2868510"/>
              <a:ext cx="6096005" cy="3575596"/>
            </a:xfrm>
            <a:prstGeom prst="rect">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879152" y="3011212"/>
              <a:ext cx="1933398" cy="107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a:gradFill>
                    <a:gsLst>
                      <a:gs pos="0">
                        <a:srgbClr val="FFFFFF"/>
                      </a:gs>
                      <a:gs pos="100000">
                        <a:srgbClr val="FFFFFF"/>
                      </a:gs>
                    </a:gsLst>
                    <a:lin ang="5400000" scaled="0"/>
                  </a:gradFill>
                  <a:ea typeface="Segoe UI" pitchFamily="34" charset="0"/>
                  <a:cs typeface="Segoe UI" pitchFamily="34" charset="0"/>
                </a:rPr>
                <a:t>Web Node</a:t>
              </a:r>
            </a:p>
            <a:p>
              <a:pPr algn="ctr" defTabSz="951028" fontAlgn="base">
                <a:lnSpc>
                  <a:spcPct val="90000"/>
                </a:lnSpc>
                <a:spcBef>
                  <a:spcPct val="0"/>
                </a:spcBef>
                <a:spcAft>
                  <a:spcPct val="0"/>
                </a:spcAft>
              </a:pPr>
              <a:r>
                <a:rPr lang="en-US" sz="1428">
                  <a:gradFill>
                    <a:gsLst>
                      <a:gs pos="0">
                        <a:srgbClr val="FFFFFF"/>
                      </a:gs>
                      <a:gs pos="100000">
                        <a:srgbClr val="FFFFFF"/>
                      </a:gs>
                    </a:gsLst>
                    <a:lin ang="5400000" scaled="0"/>
                  </a:gradFill>
                  <a:ea typeface="Segoe UI" pitchFamily="34" charset="0"/>
                  <a:cs typeface="Segoe UI" pitchFamily="34" charset="0"/>
                </a:rPr>
                <a:t>API/Authentication</a:t>
              </a:r>
            </a:p>
          </p:txBody>
        </p:sp>
        <p:sp>
          <p:nvSpPr>
            <p:cNvPr id="8" name="Rectangle 7"/>
            <p:cNvSpPr/>
            <p:nvPr/>
          </p:nvSpPr>
          <p:spPr bwMode="auto">
            <a:xfrm>
              <a:off x="6289768" y="3011212"/>
              <a:ext cx="1933398" cy="107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309192" y="4617494"/>
              <a:ext cx="1933398" cy="107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Compute Node</a:t>
              </a:r>
            </a:p>
          </p:txBody>
        </p:sp>
        <p:sp>
          <p:nvSpPr>
            <p:cNvPr id="3" name="Flowchart: Magnetic Disk 2"/>
            <p:cNvSpPr/>
            <p:nvPr/>
          </p:nvSpPr>
          <p:spPr bwMode="auto">
            <a:xfrm>
              <a:off x="3660695" y="4590100"/>
              <a:ext cx="1151855" cy="896264"/>
            </a:xfrm>
            <a:prstGeom prst="flowChartMagneticDisk">
              <a:avLst/>
            </a:prstGeom>
            <a:solidFill>
              <a:schemeClr val="accent5"/>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a:gradFill>
                    <a:gsLst>
                      <a:gs pos="0">
                        <a:srgbClr val="FFFFFF"/>
                      </a:gs>
                      <a:gs pos="100000">
                        <a:srgbClr val="FFFFFF"/>
                      </a:gs>
                    </a:gsLst>
                    <a:lin ang="5400000" scaled="0"/>
                  </a:gradFill>
                  <a:ea typeface="Segoe UI" pitchFamily="34" charset="0"/>
                  <a:cs typeface="Segoe UI" pitchFamily="34" charset="0"/>
                </a:rPr>
                <a:t>Sessions/</a:t>
              </a:r>
              <a:br>
                <a:rPr lang="en-US" sz="1632">
                  <a:gradFill>
                    <a:gsLst>
                      <a:gs pos="0">
                        <a:srgbClr val="FFFFFF"/>
                      </a:gs>
                      <a:gs pos="100000">
                        <a:srgbClr val="FFFFFF"/>
                      </a:gs>
                    </a:gsLst>
                    <a:lin ang="5400000" scaled="0"/>
                  </a:gradFill>
                  <a:ea typeface="Segoe UI" pitchFamily="34" charset="0"/>
                  <a:cs typeface="Segoe UI" pitchFamily="34" charset="0"/>
                </a:rPr>
              </a:br>
              <a:r>
                <a:rPr lang="en-US" sz="1632">
                  <a:gradFill>
                    <a:gsLst>
                      <a:gs pos="0">
                        <a:srgbClr val="FFFFFF"/>
                      </a:gs>
                      <a:gs pos="100000">
                        <a:srgbClr val="FFFFFF"/>
                      </a:gs>
                    </a:gsLst>
                    <a:lin ang="5400000" scaled="0"/>
                  </a:gradFill>
                  <a:ea typeface="Segoe UI" pitchFamily="34" charset="0"/>
                  <a:cs typeface="Segoe UI" pitchFamily="34" charset="0"/>
                </a:rPr>
                <a:t>Services</a:t>
              </a:r>
            </a:p>
          </p:txBody>
        </p:sp>
        <p:cxnSp>
          <p:nvCxnSpPr>
            <p:cNvPr id="21" name="Straight Arrow Connector 20"/>
            <p:cNvCxnSpPr>
              <a:cxnSpLocks/>
              <a:endCxn id="3" idx="1"/>
            </p:cNvCxnSpPr>
            <p:nvPr/>
          </p:nvCxnSpPr>
          <p:spPr>
            <a:xfrm>
              <a:off x="4236622" y="4043940"/>
              <a:ext cx="1" cy="5461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 idx="3"/>
              <a:endCxn id="9" idx="1"/>
            </p:cNvCxnSpPr>
            <p:nvPr/>
          </p:nvCxnSpPr>
          <p:spPr>
            <a:xfrm>
              <a:off x="4812550" y="3549143"/>
              <a:ext cx="1496642" cy="160628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 idx="3"/>
              <a:endCxn id="8" idx="1"/>
            </p:cNvCxnSpPr>
            <p:nvPr/>
          </p:nvCxnSpPr>
          <p:spPr>
            <a:xfrm>
              <a:off x="4812550" y="3549143"/>
              <a:ext cx="14772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438396" y="5906509"/>
              <a:ext cx="5983709" cy="634533"/>
            </a:xfrm>
            <a:prstGeom prst="rect">
              <a:avLst/>
            </a:prstGeom>
            <a:noFill/>
          </p:spPr>
          <p:txBody>
            <a:bodyPr wrap="square" lIns="186521" tIns="149217" rIns="186521" bIns="149217" rtlCol="0">
              <a:spAutoFit/>
            </a:bodyPr>
            <a:lstStyle/>
            <a:p>
              <a:pPr>
                <a:lnSpc>
                  <a:spcPct val="90000"/>
                </a:lnSpc>
                <a:spcAft>
                  <a:spcPts val="612"/>
                </a:spcAft>
              </a:pPr>
              <a:r>
                <a:rPr lang="en-US" sz="2448" b="1">
                  <a:gradFill>
                    <a:gsLst>
                      <a:gs pos="2917">
                        <a:schemeClr val="tx1"/>
                      </a:gs>
                      <a:gs pos="30000">
                        <a:schemeClr val="tx1"/>
                      </a:gs>
                    </a:gsLst>
                    <a:lin ang="5400000" scaled="0"/>
                  </a:gradFill>
                </a:rPr>
                <a:t>Set up a grid </a:t>
              </a:r>
              <a:r>
                <a:rPr lang="en-US" sz="2448">
                  <a:gradFill>
                    <a:gsLst>
                      <a:gs pos="2917">
                        <a:schemeClr val="tx1"/>
                      </a:gs>
                      <a:gs pos="30000">
                        <a:schemeClr val="tx1"/>
                      </a:gs>
                    </a:gsLst>
                    <a:lin ang="5400000" scaled="0"/>
                  </a:gradFill>
                </a:rPr>
                <a:t>to scale computing power</a:t>
              </a:r>
            </a:p>
          </p:txBody>
        </p:sp>
        <p:grpSp>
          <p:nvGrpSpPr>
            <p:cNvPr id="45" name="Group 44"/>
            <p:cNvGrpSpPr/>
            <p:nvPr/>
          </p:nvGrpSpPr>
          <p:grpSpPr>
            <a:xfrm>
              <a:off x="3395605" y="1538106"/>
              <a:ext cx="900489" cy="900255"/>
              <a:chOff x="698865" y="3671052"/>
              <a:chExt cx="900489" cy="900255"/>
            </a:xfrm>
          </p:grpSpPr>
          <p:sp>
            <p:nvSpPr>
              <p:cNvPr id="46" name="Oval 2"/>
              <p:cNvSpPr>
                <a:spLocks noChangeAspect="1"/>
              </p:cNvSpPr>
              <p:nvPr/>
            </p:nvSpPr>
            <p:spPr bwMode="auto">
              <a:xfrm>
                <a:off x="698865" y="3671052"/>
                <a:ext cx="900489" cy="90025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2081" spc="-52">
                  <a:solidFill>
                    <a:schemeClr val="tx1"/>
                  </a:solidFill>
                  <a:latin typeface="Segoe UI"/>
                  <a:ea typeface="Segoe UI" pitchFamily="34" charset="0"/>
                  <a:cs typeface="Segoe UI" pitchFamily="34" charset="0"/>
                </a:endParaRPr>
              </a:p>
            </p:txBody>
          </p:sp>
          <p:sp>
            <p:nvSpPr>
              <p:cNvPr id="47" name="Freeform 53"/>
              <p:cNvSpPr>
                <a:spLocks noEditPoints="1"/>
              </p:cNvSpPr>
              <p:nvPr/>
            </p:nvSpPr>
            <p:spPr bwMode="auto">
              <a:xfrm>
                <a:off x="957633" y="3785198"/>
                <a:ext cx="382952" cy="64495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3234" tIns="46616" rIns="93234" bIns="46616" numCol="1" anchor="t" anchorCtr="0" compatLnSpc="1">
                <a:prstTxWarp prst="textNoShape">
                  <a:avLst/>
                </a:prstTxWarp>
              </a:bodyPr>
              <a:lstStyle/>
              <a:p>
                <a:pPr defTabSz="950938">
                  <a:defRPr/>
                </a:pPr>
                <a:endParaRPr lang="en-US" sz="1836">
                  <a:latin typeface="Segoe UI"/>
                </a:endParaRPr>
              </a:p>
            </p:txBody>
          </p:sp>
        </p:grpSp>
        <p:sp>
          <p:nvSpPr>
            <p:cNvPr id="48" name="TextBox 47"/>
            <p:cNvSpPr txBox="1"/>
            <p:nvPr/>
          </p:nvSpPr>
          <p:spPr>
            <a:xfrm>
              <a:off x="4296092" y="1735846"/>
              <a:ext cx="1469725" cy="544765"/>
            </a:xfrm>
            <a:prstGeom prst="rect">
              <a:avLst/>
            </a:prstGeom>
            <a:noFill/>
          </p:spPr>
          <p:txBody>
            <a:bodyPr wrap="square" lIns="186521" tIns="149217" rIns="186521" bIns="149217" rtlCol="0">
              <a:spAutoFit/>
            </a:bodyPr>
            <a:lstStyle/>
            <a:p>
              <a:pPr>
                <a:lnSpc>
                  <a:spcPct val="90000"/>
                </a:lnSpc>
                <a:spcAft>
                  <a:spcPts val="612"/>
                </a:spcAft>
              </a:pPr>
              <a:r>
                <a:rPr lang="en-US" sz="1836">
                  <a:gradFill>
                    <a:gsLst>
                      <a:gs pos="2917">
                        <a:schemeClr val="tx1"/>
                      </a:gs>
                      <a:gs pos="30000">
                        <a:schemeClr val="tx1"/>
                      </a:gs>
                    </a:gsLst>
                    <a:lin ang="5400000" scaled="0"/>
                  </a:gradFill>
                </a:rPr>
                <a:t>Apps</a:t>
              </a:r>
            </a:p>
          </p:txBody>
        </p:sp>
        <p:cxnSp>
          <p:nvCxnSpPr>
            <p:cNvPr id="49" name="Straight Arrow Connector 48"/>
            <p:cNvCxnSpPr>
              <a:cxnSpLocks/>
              <a:stCxn id="46" idx="4"/>
              <a:endCxn id="2" idx="0"/>
            </p:cNvCxnSpPr>
            <p:nvPr/>
          </p:nvCxnSpPr>
          <p:spPr>
            <a:xfrm>
              <a:off x="3845850" y="2438361"/>
              <a:ext cx="2" cy="5728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active directory icons"/>
            <p:cNvPicPr>
              <a:picLocks noChangeAspect="1" noChangeArrowheads="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971" y="4747410"/>
              <a:ext cx="1105267" cy="110526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161741" y="5805170"/>
              <a:ext cx="1469725" cy="803938"/>
            </a:xfrm>
            <a:prstGeom prst="rect">
              <a:avLst/>
            </a:prstGeom>
            <a:noFill/>
          </p:spPr>
          <p:txBody>
            <a:bodyPr wrap="square" lIns="186521" tIns="149217" rIns="186521" bIns="149217" rtlCol="0">
              <a:spAutoFit/>
            </a:bodyPr>
            <a:lstStyle/>
            <a:p>
              <a:pPr algn="ctr">
                <a:lnSpc>
                  <a:spcPct val="90000"/>
                </a:lnSpc>
                <a:spcAft>
                  <a:spcPts val="612"/>
                </a:spcAft>
              </a:pPr>
              <a:r>
                <a:rPr lang="en-US" sz="1836">
                  <a:gradFill>
                    <a:gsLst>
                      <a:gs pos="2917">
                        <a:schemeClr val="tx1"/>
                      </a:gs>
                      <a:gs pos="30000">
                        <a:schemeClr val="tx1"/>
                      </a:gs>
                    </a:gsLst>
                    <a:lin ang="5400000" scaled="0"/>
                  </a:gradFill>
                </a:rPr>
                <a:t>Active Directory</a:t>
              </a:r>
            </a:p>
          </p:txBody>
        </p:sp>
        <p:cxnSp>
          <p:nvCxnSpPr>
            <p:cNvPr id="56" name="Straight Arrow Connector 55"/>
            <p:cNvCxnSpPr>
              <a:stCxn id="64" idx="6"/>
              <a:endCxn id="2" idx="1"/>
            </p:cNvCxnSpPr>
            <p:nvPr/>
          </p:nvCxnSpPr>
          <p:spPr>
            <a:xfrm flipV="1">
              <a:off x="1441251" y="3549143"/>
              <a:ext cx="1437901" cy="105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77676" y="2402625"/>
              <a:ext cx="1311806" cy="517065"/>
            </a:xfrm>
            <a:prstGeom prst="rect">
              <a:avLst/>
            </a:prstGeom>
            <a:noFill/>
          </p:spPr>
          <p:txBody>
            <a:bodyPr wrap="square" lIns="186521" tIns="149217" rIns="186521" bIns="149217" rtlCol="0">
              <a:spAutoFit/>
            </a:bodyPr>
            <a:lstStyle/>
            <a:p>
              <a:pPr>
                <a:lnSpc>
                  <a:spcPct val="90000"/>
                </a:lnSpc>
                <a:spcAft>
                  <a:spcPts val="612"/>
                </a:spcAft>
              </a:pPr>
              <a:r>
                <a:rPr lang="en-US" sz="1632" i="1">
                  <a:gradFill>
                    <a:gsLst>
                      <a:gs pos="2917">
                        <a:schemeClr val="tx1"/>
                      </a:gs>
                      <a:gs pos="30000">
                        <a:schemeClr val="tx1"/>
                      </a:gs>
                    </a:gsLst>
                    <a:lin ang="5400000" scaled="0"/>
                  </a:gradFill>
                </a:rPr>
                <a:t>REST API </a:t>
              </a:r>
            </a:p>
          </p:txBody>
        </p:sp>
        <p:sp>
          <p:nvSpPr>
            <p:cNvPr id="64" name="Oval 2"/>
            <p:cNvSpPr>
              <a:spLocks noChangeAspect="1"/>
            </p:cNvSpPr>
            <p:nvPr/>
          </p:nvSpPr>
          <p:spPr bwMode="auto">
            <a:xfrm>
              <a:off x="343971" y="3011212"/>
              <a:ext cx="1097280" cy="1096995"/>
            </a:xfrm>
            <a:prstGeom prst="ellipse">
              <a:avLst/>
            </a:prstGeom>
            <a:solidFill>
              <a:srgbClr val="0070C0"/>
            </a:solid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r>
                <a:rPr lang="en-US" sz="2081" spc="-52">
                  <a:solidFill>
                    <a:schemeClr val="bg1">
                      <a:lumMod val="85000"/>
                    </a:schemeClr>
                  </a:solidFill>
                  <a:latin typeface="Segoe UI"/>
                  <a:ea typeface="Segoe UI" pitchFamily="34" charset="0"/>
                  <a:cs typeface="Segoe UI" pitchFamily="34" charset="0"/>
                </a:rPr>
                <a:t>R Client</a:t>
              </a:r>
            </a:p>
          </p:txBody>
        </p:sp>
        <p:sp>
          <p:nvSpPr>
            <p:cNvPr id="71" name="TextBox 70"/>
            <p:cNvSpPr txBox="1"/>
            <p:nvPr/>
          </p:nvSpPr>
          <p:spPr>
            <a:xfrm>
              <a:off x="1409985" y="3108002"/>
              <a:ext cx="1311806" cy="517065"/>
            </a:xfrm>
            <a:prstGeom prst="rect">
              <a:avLst/>
            </a:prstGeom>
            <a:noFill/>
          </p:spPr>
          <p:txBody>
            <a:bodyPr wrap="square" lIns="186521" tIns="149217" rIns="186521" bIns="149217" rtlCol="0">
              <a:spAutoFit/>
            </a:bodyPr>
            <a:lstStyle/>
            <a:p>
              <a:pPr>
                <a:lnSpc>
                  <a:spcPct val="90000"/>
                </a:lnSpc>
                <a:spcAft>
                  <a:spcPts val="612"/>
                </a:spcAft>
              </a:pPr>
              <a:r>
                <a:rPr lang="en-US" sz="1632" i="1">
                  <a:gradFill>
                    <a:gsLst>
                      <a:gs pos="2917">
                        <a:schemeClr val="tx1"/>
                      </a:gs>
                      <a:gs pos="30000">
                        <a:schemeClr val="tx1"/>
                      </a:gs>
                    </a:gsLst>
                    <a:lin ang="5400000" scaled="0"/>
                  </a:gradFill>
                </a:rPr>
                <a:t>Deploy</a:t>
              </a:r>
            </a:p>
          </p:txBody>
        </p:sp>
        <p:sp>
          <p:nvSpPr>
            <p:cNvPr id="72" name="TextBox 71"/>
            <p:cNvSpPr txBox="1"/>
            <p:nvPr/>
          </p:nvSpPr>
          <p:spPr>
            <a:xfrm>
              <a:off x="1328640" y="4836963"/>
              <a:ext cx="1311806" cy="517065"/>
            </a:xfrm>
            <a:prstGeom prst="rect">
              <a:avLst/>
            </a:prstGeom>
            <a:noFill/>
          </p:spPr>
          <p:txBody>
            <a:bodyPr wrap="square" lIns="186521" tIns="149217" rIns="186521" bIns="149217" rtlCol="0">
              <a:spAutoFit/>
            </a:bodyPr>
            <a:lstStyle/>
            <a:p>
              <a:pPr>
                <a:lnSpc>
                  <a:spcPct val="90000"/>
                </a:lnSpc>
                <a:spcAft>
                  <a:spcPts val="612"/>
                </a:spcAft>
              </a:pPr>
              <a:r>
                <a:rPr lang="en-US" sz="1632" i="1">
                  <a:gradFill>
                    <a:gsLst>
                      <a:gs pos="2917">
                        <a:schemeClr val="tx1"/>
                      </a:gs>
                      <a:gs pos="30000">
                        <a:schemeClr val="tx1"/>
                      </a:gs>
                    </a:gsLst>
                    <a:lin ang="5400000" scaled="0"/>
                  </a:gradFill>
                </a:rPr>
                <a:t>Auth.</a:t>
              </a:r>
            </a:p>
          </p:txBody>
        </p:sp>
        <p:cxnSp>
          <p:nvCxnSpPr>
            <p:cNvPr id="77" name="Elbow Connector 76"/>
            <p:cNvCxnSpPr>
              <a:endCxn id="1026" idx="3"/>
            </p:cNvCxnSpPr>
            <p:nvPr/>
          </p:nvCxnSpPr>
          <p:spPr>
            <a:xfrm rot="10800000" flipV="1">
              <a:off x="1449238" y="4043940"/>
              <a:ext cx="1770700" cy="1256104"/>
            </a:xfrm>
            <a:prstGeom prst="bentConnector3">
              <a:avLst>
                <a:gd name="adj1" fmla="val -7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879152" y="5525741"/>
              <a:ext cx="2883256" cy="517065"/>
            </a:xfrm>
            <a:prstGeom prst="rect">
              <a:avLst/>
            </a:prstGeom>
            <a:noFill/>
          </p:spPr>
          <p:txBody>
            <a:bodyPr wrap="square" lIns="186521" tIns="149217" rIns="186521" bIns="149217" rtlCol="0">
              <a:spAutoFit/>
            </a:bodyPr>
            <a:lstStyle/>
            <a:p>
              <a:pPr>
                <a:lnSpc>
                  <a:spcPct val="90000"/>
                </a:lnSpc>
                <a:spcAft>
                  <a:spcPts val="612"/>
                </a:spcAft>
              </a:pPr>
              <a:r>
                <a:rPr lang="en-US" sz="1632" i="1">
                  <a:gradFill>
                    <a:gsLst>
                      <a:gs pos="2917">
                        <a:schemeClr val="tx1"/>
                      </a:gs>
                      <a:gs pos="30000">
                        <a:schemeClr val="tx1"/>
                      </a:gs>
                    </a:gsLst>
                    <a:lin ang="5400000" scaled="0"/>
                  </a:gradFill>
                </a:rPr>
                <a:t>SQL Server / PostgreSQL DB </a:t>
              </a:r>
            </a:p>
          </p:txBody>
        </p:sp>
      </p:grpSp>
      <p:sp>
        <p:nvSpPr>
          <p:cNvPr id="7" name="Title 6">
            <a:extLst>
              <a:ext uri="{FF2B5EF4-FFF2-40B4-BE49-F238E27FC236}">
                <a16:creationId xmlns:a16="http://schemas.microsoft.com/office/drawing/2014/main" id="{9DA1A44D-519D-43CC-B64F-C8971A3FEF29}"/>
              </a:ext>
            </a:extLst>
          </p:cNvPr>
          <p:cNvSpPr>
            <a:spLocks noGrp="1"/>
          </p:cNvSpPr>
          <p:nvPr>
            <p:ph type="title"/>
          </p:nvPr>
        </p:nvSpPr>
        <p:spPr/>
        <p:txBody>
          <a:bodyPr/>
          <a:lstStyle/>
          <a:p>
            <a:r>
              <a:rPr lang="en-US" sz="4799"/>
              <a:t>Scalable deployments:</a:t>
            </a:r>
            <a:br>
              <a:rPr lang="en-US" sz="4799"/>
            </a:br>
            <a:r>
              <a:rPr lang="en-US" sz="4000" err="1"/>
              <a:t>MRSDeploy</a:t>
            </a:r>
            <a:r>
              <a:rPr lang="en-US" sz="4000"/>
              <a:t> Grids</a:t>
            </a:r>
            <a:endParaRPr lang="en-US"/>
          </a:p>
        </p:txBody>
      </p:sp>
    </p:spTree>
    <p:extLst>
      <p:ext uri="{BB962C8B-B14F-4D97-AF65-F5344CB8AC3E}">
        <p14:creationId xmlns:p14="http://schemas.microsoft.com/office/powerpoint/2010/main" val="37918742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232935" y="1776411"/>
            <a:ext cx="3377198" cy="5102663"/>
          </a:xfrm>
          <a:prstGeom prst="rect">
            <a:avLst/>
          </a:prstGeom>
          <a:noFill/>
        </p:spPr>
        <p:txBody>
          <a:bodyPr wrap="square" lIns="186521" tIns="149217" rIns="186521" bIns="149217" rtlCol="0">
            <a:spAutoFit/>
          </a:bodyPr>
          <a:lstStyle/>
          <a:p>
            <a:pPr marL="285695" indent="-285695">
              <a:buSzPts val="1400"/>
              <a:buFont typeface="Arial" panose="020B0604020202020204" pitchFamily="34" charset="0"/>
              <a:buChar char="•"/>
            </a:pPr>
            <a:r>
              <a:rPr lang="en-US" sz="2400">
                <a:latin typeface="+mj-lt"/>
              </a:rPr>
              <a:t>Seamless integration with authentication solution: </a:t>
            </a:r>
            <a:r>
              <a:rPr lang="en-US" sz="2400">
                <a:solidFill>
                  <a:schemeClr val="accent2"/>
                </a:solidFill>
                <a:latin typeface="+mj-lt"/>
              </a:rPr>
              <a:t>LDAP/AD/AAD</a:t>
            </a:r>
            <a:br>
              <a:rPr lang="en-US" sz="2400">
                <a:solidFill>
                  <a:schemeClr val="accent2"/>
                </a:solidFill>
                <a:latin typeface="+mj-lt"/>
              </a:rPr>
            </a:br>
            <a:endParaRPr lang="en-US" sz="2400">
              <a:solidFill>
                <a:schemeClr val="accent2"/>
              </a:solidFill>
              <a:latin typeface="+mj-lt"/>
            </a:endParaRPr>
          </a:p>
          <a:p>
            <a:pPr marL="285695" indent="-285695">
              <a:buSzPts val="1400"/>
              <a:buFont typeface="Arial" panose="020B0604020202020204" pitchFamily="34" charset="0"/>
              <a:buChar char="•"/>
            </a:pPr>
            <a:r>
              <a:rPr lang="en-US" sz="2400">
                <a:latin typeface="+mj-lt"/>
              </a:rPr>
              <a:t>Secure connection: </a:t>
            </a:r>
            <a:r>
              <a:rPr lang="en-US" sz="2400">
                <a:solidFill>
                  <a:schemeClr val="accent2"/>
                </a:solidFill>
                <a:latin typeface="+mj-lt"/>
              </a:rPr>
              <a:t>HTTPS encrypted by TLS 1.2/SSL</a:t>
            </a:r>
            <a:br>
              <a:rPr lang="en-US" sz="2400">
                <a:solidFill>
                  <a:schemeClr val="accent2"/>
                </a:solidFill>
                <a:latin typeface="+mj-lt"/>
              </a:rPr>
            </a:br>
            <a:endParaRPr lang="en-US" sz="2400">
              <a:solidFill>
                <a:schemeClr val="accent2"/>
              </a:solidFill>
              <a:latin typeface="+mj-lt"/>
            </a:endParaRPr>
          </a:p>
          <a:p>
            <a:pPr marL="285695" indent="-285695">
              <a:buSzPts val="1400"/>
              <a:buFont typeface="Arial" panose="020B0604020202020204" pitchFamily="34" charset="0"/>
              <a:buChar char="•"/>
            </a:pPr>
            <a:r>
              <a:rPr lang="en-US" sz="2400">
                <a:latin typeface="+mj-lt"/>
              </a:rPr>
              <a:t>Compliance with Microsoft </a:t>
            </a:r>
            <a:r>
              <a:rPr lang="en-US" sz="2400">
                <a:solidFill>
                  <a:schemeClr val="accent2"/>
                </a:solidFill>
                <a:latin typeface="+mj-lt"/>
              </a:rPr>
              <a:t>Security Development Lifecycle</a:t>
            </a:r>
          </a:p>
        </p:txBody>
      </p:sp>
      <p:sp>
        <p:nvSpPr>
          <p:cNvPr id="4" name="Title 3">
            <a:extLst>
              <a:ext uri="{FF2B5EF4-FFF2-40B4-BE49-F238E27FC236}">
                <a16:creationId xmlns:a16="http://schemas.microsoft.com/office/drawing/2014/main" id="{C38FCE5D-94AE-4ED7-8DAA-EB788D356754}"/>
              </a:ext>
            </a:extLst>
          </p:cNvPr>
          <p:cNvSpPr>
            <a:spLocks noGrp="1"/>
          </p:cNvSpPr>
          <p:nvPr>
            <p:ph type="title"/>
          </p:nvPr>
        </p:nvSpPr>
        <p:spPr/>
        <p:txBody>
          <a:bodyPr/>
          <a:lstStyle/>
          <a:p>
            <a:r>
              <a:rPr lang="en-US" sz="4799"/>
              <a:t>Secure large-scale deployments:</a:t>
            </a:r>
            <a:br>
              <a:rPr lang="en-US" sz="4799"/>
            </a:br>
            <a:r>
              <a:rPr lang="en-US" sz="4000"/>
              <a:t>Authentication &amp; Encryption</a:t>
            </a:r>
            <a:endParaRPr lang="en-US"/>
          </a:p>
        </p:txBody>
      </p:sp>
      <p:grpSp>
        <p:nvGrpSpPr>
          <p:cNvPr id="32" name="Group 31">
            <a:extLst>
              <a:ext uri="{FF2B5EF4-FFF2-40B4-BE49-F238E27FC236}">
                <a16:creationId xmlns:a16="http://schemas.microsoft.com/office/drawing/2014/main" id="{65542944-D198-4765-852C-F4972E344E3B}"/>
              </a:ext>
            </a:extLst>
          </p:cNvPr>
          <p:cNvGrpSpPr/>
          <p:nvPr/>
        </p:nvGrpSpPr>
        <p:grpSpPr>
          <a:xfrm>
            <a:off x="3621701" y="1718410"/>
            <a:ext cx="8539337" cy="5171953"/>
            <a:chOff x="161741" y="1538106"/>
            <a:chExt cx="8372659" cy="5071002"/>
          </a:xfrm>
        </p:grpSpPr>
        <p:sp>
          <p:nvSpPr>
            <p:cNvPr id="33" name="Rectangle 32">
              <a:extLst>
                <a:ext uri="{FF2B5EF4-FFF2-40B4-BE49-F238E27FC236}">
                  <a16:creationId xmlns:a16="http://schemas.microsoft.com/office/drawing/2014/main" id="{3BFE48B2-5262-4FE0-A9C1-3ED2697E26BA}"/>
                </a:ext>
              </a:extLst>
            </p:cNvPr>
            <p:cNvSpPr/>
            <p:nvPr/>
          </p:nvSpPr>
          <p:spPr bwMode="auto">
            <a:xfrm>
              <a:off x="2438395" y="2868510"/>
              <a:ext cx="6096005" cy="3575596"/>
            </a:xfrm>
            <a:prstGeom prst="rect">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25A17B4-79BB-40C7-8FD5-F2E2AAA9304C}"/>
                </a:ext>
              </a:extLst>
            </p:cNvPr>
            <p:cNvSpPr/>
            <p:nvPr/>
          </p:nvSpPr>
          <p:spPr bwMode="auto">
            <a:xfrm>
              <a:off x="2879152" y="3011212"/>
              <a:ext cx="1933398" cy="107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a:gradFill>
                    <a:gsLst>
                      <a:gs pos="0">
                        <a:srgbClr val="FFFFFF"/>
                      </a:gs>
                      <a:gs pos="100000">
                        <a:srgbClr val="FFFFFF"/>
                      </a:gs>
                    </a:gsLst>
                    <a:lin ang="5400000" scaled="0"/>
                  </a:gradFill>
                  <a:ea typeface="Segoe UI" pitchFamily="34" charset="0"/>
                  <a:cs typeface="Segoe UI" pitchFamily="34" charset="0"/>
                </a:rPr>
                <a:t>Web Node</a:t>
              </a:r>
            </a:p>
            <a:p>
              <a:pPr algn="ctr" defTabSz="951028" fontAlgn="base">
                <a:lnSpc>
                  <a:spcPct val="90000"/>
                </a:lnSpc>
                <a:spcBef>
                  <a:spcPct val="0"/>
                </a:spcBef>
                <a:spcAft>
                  <a:spcPct val="0"/>
                </a:spcAft>
              </a:pPr>
              <a:r>
                <a:rPr lang="en-US" sz="1428">
                  <a:gradFill>
                    <a:gsLst>
                      <a:gs pos="0">
                        <a:srgbClr val="FFFFFF"/>
                      </a:gs>
                      <a:gs pos="100000">
                        <a:srgbClr val="FFFFFF"/>
                      </a:gs>
                    </a:gsLst>
                    <a:lin ang="5400000" scaled="0"/>
                  </a:gradFill>
                  <a:ea typeface="Segoe UI" pitchFamily="34" charset="0"/>
                  <a:cs typeface="Segoe UI" pitchFamily="34" charset="0"/>
                </a:rPr>
                <a:t>API/Authentication</a:t>
              </a:r>
            </a:p>
          </p:txBody>
        </p:sp>
        <p:sp>
          <p:nvSpPr>
            <p:cNvPr id="35" name="Rectangle 34">
              <a:extLst>
                <a:ext uri="{FF2B5EF4-FFF2-40B4-BE49-F238E27FC236}">
                  <a16:creationId xmlns:a16="http://schemas.microsoft.com/office/drawing/2014/main" id="{4617DA66-4569-40B5-8345-333C0F4F9318}"/>
                </a:ext>
              </a:extLst>
            </p:cNvPr>
            <p:cNvSpPr/>
            <p:nvPr/>
          </p:nvSpPr>
          <p:spPr bwMode="auto">
            <a:xfrm>
              <a:off x="6289768" y="3011212"/>
              <a:ext cx="1933398" cy="107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Compute Node</a:t>
              </a:r>
            </a:p>
          </p:txBody>
        </p:sp>
        <p:sp>
          <p:nvSpPr>
            <p:cNvPr id="36" name="Rectangle 35">
              <a:extLst>
                <a:ext uri="{FF2B5EF4-FFF2-40B4-BE49-F238E27FC236}">
                  <a16:creationId xmlns:a16="http://schemas.microsoft.com/office/drawing/2014/main" id="{0DE31CE8-B319-47E6-9560-C3F972C2CE91}"/>
                </a:ext>
              </a:extLst>
            </p:cNvPr>
            <p:cNvSpPr/>
            <p:nvPr/>
          </p:nvSpPr>
          <p:spPr bwMode="auto">
            <a:xfrm>
              <a:off x="6309192" y="4617494"/>
              <a:ext cx="1933398" cy="107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Compute Node</a:t>
              </a:r>
            </a:p>
          </p:txBody>
        </p:sp>
        <p:sp>
          <p:nvSpPr>
            <p:cNvPr id="37" name="Flowchart: Magnetic Disk 36">
              <a:extLst>
                <a:ext uri="{FF2B5EF4-FFF2-40B4-BE49-F238E27FC236}">
                  <a16:creationId xmlns:a16="http://schemas.microsoft.com/office/drawing/2014/main" id="{AA06B1B5-6A69-4999-A3F9-E96536B33CF2}"/>
                </a:ext>
              </a:extLst>
            </p:cNvPr>
            <p:cNvSpPr/>
            <p:nvPr/>
          </p:nvSpPr>
          <p:spPr bwMode="auto">
            <a:xfrm>
              <a:off x="3660695" y="4590100"/>
              <a:ext cx="1151855" cy="896264"/>
            </a:xfrm>
            <a:prstGeom prst="flowChartMagneticDisk">
              <a:avLst/>
            </a:prstGeom>
            <a:solidFill>
              <a:schemeClr val="accent5"/>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a:gradFill>
                    <a:gsLst>
                      <a:gs pos="0">
                        <a:srgbClr val="FFFFFF"/>
                      </a:gs>
                      <a:gs pos="100000">
                        <a:srgbClr val="FFFFFF"/>
                      </a:gs>
                    </a:gsLst>
                    <a:lin ang="5400000" scaled="0"/>
                  </a:gradFill>
                  <a:ea typeface="Segoe UI" pitchFamily="34" charset="0"/>
                  <a:cs typeface="Segoe UI" pitchFamily="34" charset="0"/>
                </a:rPr>
                <a:t>Sessions/</a:t>
              </a:r>
              <a:br>
                <a:rPr lang="en-US" sz="1632">
                  <a:gradFill>
                    <a:gsLst>
                      <a:gs pos="0">
                        <a:srgbClr val="FFFFFF"/>
                      </a:gs>
                      <a:gs pos="100000">
                        <a:srgbClr val="FFFFFF"/>
                      </a:gs>
                    </a:gsLst>
                    <a:lin ang="5400000" scaled="0"/>
                  </a:gradFill>
                  <a:ea typeface="Segoe UI" pitchFamily="34" charset="0"/>
                  <a:cs typeface="Segoe UI" pitchFamily="34" charset="0"/>
                </a:rPr>
              </a:br>
              <a:r>
                <a:rPr lang="en-US" sz="1632">
                  <a:gradFill>
                    <a:gsLst>
                      <a:gs pos="0">
                        <a:srgbClr val="FFFFFF"/>
                      </a:gs>
                      <a:gs pos="100000">
                        <a:srgbClr val="FFFFFF"/>
                      </a:gs>
                    </a:gsLst>
                    <a:lin ang="5400000" scaled="0"/>
                  </a:gradFill>
                  <a:ea typeface="Segoe UI" pitchFamily="34" charset="0"/>
                  <a:cs typeface="Segoe UI" pitchFamily="34" charset="0"/>
                </a:rPr>
                <a:t>Services</a:t>
              </a:r>
            </a:p>
          </p:txBody>
        </p:sp>
        <p:cxnSp>
          <p:nvCxnSpPr>
            <p:cNvPr id="38" name="Straight Arrow Connector 37">
              <a:extLst>
                <a:ext uri="{FF2B5EF4-FFF2-40B4-BE49-F238E27FC236}">
                  <a16:creationId xmlns:a16="http://schemas.microsoft.com/office/drawing/2014/main" id="{31844507-AFCA-48D0-8DFB-0ECEC6BB09F2}"/>
                </a:ext>
              </a:extLst>
            </p:cNvPr>
            <p:cNvCxnSpPr>
              <a:cxnSpLocks/>
              <a:endCxn id="37" idx="1"/>
            </p:cNvCxnSpPr>
            <p:nvPr/>
          </p:nvCxnSpPr>
          <p:spPr>
            <a:xfrm>
              <a:off x="4236622" y="4043940"/>
              <a:ext cx="1" cy="5461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26">
              <a:extLst>
                <a:ext uri="{FF2B5EF4-FFF2-40B4-BE49-F238E27FC236}">
                  <a16:creationId xmlns:a16="http://schemas.microsoft.com/office/drawing/2014/main" id="{6032D5F8-A672-4B7A-A82D-140A34FDF88E}"/>
                </a:ext>
              </a:extLst>
            </p:cNvPr>
            <p:cNvCxnSpPr>
              <a:stCxn id="34" idx="3"/>
              <a:endCxn id="36" idx="1"/>
            </p:cNvCxnSpPr>
            <p:nvPr/>
          </p:nvCxnSpPr>
          <p:spPr>
            <a:xfrm>
              <a:off x="4812550" y="3549143"/>
              <a:ext cx="1496642" cy="160628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91AB493-F5BF-4477-99A1-6375E9E57F74}"/>
                </a:ext>
              </a:extLst>
            </p:cNvPr>
            <p:cNvCxnSpPr>
              <a:stCxn id="34" idx="3"/>
              <a:endCxn id="35" idx="1"/>
            </p:cNvCxnSpPr>
            <p:nvPr/>
          </p:nvCxnSpPr>
          <p:spPr>
            <a:xfrm>
              <a:off x="4812550" y="3549143"/>
              <a:ext cx="14772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BEB1284-9D03-4B99-99F8-80C63704A06B}"/>
                </a:ext>
              </a:extLst>
            </p:cNvPr>
            <p:cNvSpPr txBox="1"/>
            <p:nvPr/>
          </p:nvSpPr>
          <p:spPr>
            <a:xfrm>
              <a:off x="2438396" y="5906509"/>
              <a:ext cx="5983709" cy="634533"/>
            </a:xfrm>
            <a:prstGeom prst="rect">
              <a:avLst/>
            </a:prstGeom>
            <a:noFill/>
          </p:spPr>
          <p:txBody>
            <a:bodyPr wrap="square" lIns="186521" tIns="149217" rIns="186521" bIns="149217" rtlCol="0">
              <a:spAutoFit/>
            </a:bodyPr>
            <a:lstStyle/>
            <a:p>
              <a:pPr>
                <a:lnSpc>
                  <a:spcPct val="90000"/>
                </a:lnSpc>
                <a:spcAft>
                  <a:spcPts val="612"/>
                </a:spcAft>
              </a:pPr>
              <a:r>
                <a:rPr lang="en-US" sz="2448" b="1">
                  <a:gradFill>
                    <a:gsLst>
                      <a:gs pos="2917">
                        <a:schemeClr val="tx1"/>
                      </a:gs>
                      <a:gs pos="30000">
                        <a:schemeClr val="tx1"/>
                      </a:gs>
                    </a:gsLst>
                    <a:lin ang="5400000" scaled="0"/>
                  </a:gradFill>
                </a:rPr>
                <a:t>Set up a grid </a:t>
              </a:r>
              <a:r>
                <a:rPr lang="en-US" sz="2448">
                  <a:gradFill>
                    <a:gsLst>
                      <a:gs pos="2917">
                        <a:schemeClr val="tx1"/>
                      </a:gs>
                      <a:gs pos="30000">
                        <a:schemeClr val="tx1"/>
                      </a:gs>
                    </a:gsLst>
                    <a:lin ang="5400000" scaled="0"/>
                  </a:gradFill>
                </a:rPr>
                <a:t>to scale computing power</a:t>
              </a:r>
            </a:p>
          </p:txBody>
        </p:sp>
        <p:grpSp>
          <p:nvGrpSpPr>
            <p:cNvPr id="50" name="Group 49">
              <a:extLst>
                <a:ext uri="{FF2B5EF4-FFF2-40B4-BE49-F238E27FC236}">
                  <a16:creationId xmlns:a16="http://schemas.microsoft.com/office/drawing/2014/main" id="{20C61E3C-2908-4094-B640-C29EA650C8BB}"/>
                </a:ext>
              </a:extLst>
            </p:cNvPr>
            <p:cNvGrpSpPr/>
            <p:nvPr/>
          </p:nvGrpSpPr>
          <p:grpSpPr>
            <a:xfrm>
              <a:off x="3395605" y="1538106"/>
              <a:ext cx="900489" cy="900255"/>
              <a:chOff x="698865" y="3671052"/>
              <a:chExt cx="900489" cy="900255"/>
            </a:xfrm>
          </p:grpSpPr>
          <p:sp>
            <p:nvSpPr>
              <p:cNvPr id="66" name="Oval 2">
                <a:extLst>
                  <a:ext uri="{FF2B5EF4-FFF2-40B4-BE49-F238E27FC236}">
                    <a16:creationId xmlns:a16="http://schemas.microsoft.com/office/drawing/2014/main" id="{5D52671D-7580-424C-BAEB-2ADD5FF279F0}"/>
                  </a:ext>
                </a:extLst>
              </p:cNvPr>
              <p:cNvSpPr>
                <a:spLocks noChangeAspect="1"/>
              </p:cNvSpPr>
              <p:nvPr/>
            </p:nvSpPr>
            <p:spPr bwMode="auto">
              <a:xfrm>
                <a:off x="698865" y="3671052"/>
                <a:ext cx="900489" cy="90025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2081" spc="-52">
                  <a:solidFill>
                    <a:schemeClr val="tx1"/>
                  </a:solidFill>
                  <a:latin typeface="Segoe UI"/>
                  <a:ea typeface="Segoe UI" pitchFamily="34" charset="0"/>
                  <a:cs typeface="Segoe UI" pitchFamily="34" charset="0"/>
                </a:endParaRPr>
              </a:p>
            </p:txBody>
          </p:sp>
          <p:sp>
            <p:nvSpPr>
              <p:cNvPr id="67" name="Freeform 53">
                <a:extLst>
                  <a:ext uri="{FF2B5EF4-FFF2-40B4-BE49-F238E27FC236}">
                    <a16:creationId xmlns:a16="http://schemas.microsoft.com/office/drawing/2014/main" id="{596E57E4-B1BD-4E60-9308-58935CDCC54A}"/>
                  </a:ext>
                </a:extLst>
              </p:cNvPr>
              <p:cNvSpPr>
                <a:spLocks noEditPoints="1"/>
              </p:cNvSpPr>
              <p:nvPr/>
            </p:nvSpPr>
            <p:spPr bwMode="auto">
              <a:xfrm>
                <a:off x="957633" y="3785198"/>
                <a:ext cx="382952" cy="64495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3234" tIns="46616" rIns="93234" bIns="46616" numCol="1" anchor="t" anchorCtr="0" compatLnSpc="1">
                <a:prstTxWarp prst="textNoShape">
                  <a:avLst/>
                </a:prstTxWarp>
              </a:bodyPr>
              <a:lstStyle/>
              <a:p>
                <a:pPr defTabSz="950938">
                  <a:defRPr/>
                </a:pPr>
                <a:endParaRPr lang="en-US" sz="1836">
                  <a:latin typeface="Segoe UI"/>
                </a:endParaRPr>
              </a:p>
            </p:txBody>
          </p:sp>
        </p:grpSp>
        <p:sp>
          <p:nvSpPr>
            <p:cNvPr id="51" name="TextBox 50">
              <a:extLst>
                <a:ext uri="{FF2B5EF4-FFF2-40B4-BE49-F238E27FC236}">
                  <a16:creationId xmlns:a16="http://schemas.microsoft.com/office/drawing/2014/main" id="{1570C1C3-D4FD-4E82-9EAC-E296105941D8}"/>
                </a:ext>
              </a:extLst>
            </p:cNvPr>
            <p:cNvSpPr txBox="1"/>
            <p:nvPr/>
          </p:nvSpPr>
          <p:spPr>
            <a:xfrm>
              <a:off x="4296092" y="1735846"/>
              <a:ext cx="1469725" cy="544765"/>
            </a:xfrm>
            <a:prstGeom prst="rect">
              <a:avLst/>
            </a:prstGeom>
            <a:noFill/>
          </p:spPr>
          <p:txBody>
            <a:bodyPr wrap="square" lIns="186521" tIns="149217" rIns="186521" bIns="149217" rtlCol="0">
              <a:spAutoFit/>
            </a:bodyPr>
            <a:lstStyle/>
            <a:p>
              <a:pPr>
                <a:lnSpc>
                  <a:spcPct val="90000"/>
                </a:lnSpc>
                <a:spcAft>
                  <a:spcPts val="612"/>
                </a:spcAft>
              </a:pPr>
              <a:r>
                <a:rPr lang="en-US" sz="1836">
                  <a:gradFill>
                    <a:gsLst>
                      <a:gs pos="2917">
                        <a:schemeClr val="tx1"/>
                      </a:gs>
                      <a:gs pos="30000">
                        <a:schemeClr val="tx1"/>
                      </a:gs>
                    </a:gsLst>
                    <a:lin ang="5400000" scaled="0"/>
                  </a:gradFill>
                </a:rPr>
                <a:t>Apps</a:t>
              </a:r>
            </a:p>
          </p:txBody>
        </p:sp>
        <p:cxnSp>
          <p:nvCxnSpPr>
            <p:cNvPr id="52" name="Straight Arrow Connector 51">
              <a:extLst>
                <a:ext uri="{FF2B5EF4-FFF2-40B4-BE49-F238E27FC236}">
                  <a16:creationId xmlns:a16="http://schemas.microsoft.com/office/drawing/2014/main" id="{4AEEC727-2E9D-4347-9CD3-34DB74CCF0C7}"/>
                </a:ext>
              </a:extLst>
            </p:cNvPr>
            <p:cNvCxnSpPr>
              <a:cxnSpLocks/>
              <a:stCxn id="66" idx="4"/>
              <a:endCxn id="34" idx="0"/>
            </p:cNvCxnSpPr>
            <p:nvPr/>
          </p:nvCxnSpPr>
          <p:spPr>
            <a:xfrm>
              <a:off x="3845850" y="2438361"/>
              <a:ext cx="2" cy="5728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3" name="Picture 2" descr="Image result for active directory icons">
              <a:extLst>
                <a:ext uri="{FF2B5EF4-FFF2-40B4-BE49-F238E27FC236}">
                  <a16:creationId xmlns:a16="http://schemas.microsoft.com/office/drawing/2014/main" id="{247F8136-10DE-423D-B326-A2922B30E2AB}"/>
                </a:ext>
              </a:extLst>
            </p:cNvPr>
            <p:cNvPicPr>
              <a:picLocks noChangeAspect="1" noChangeArrowheads="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971" y="4747410"/>
              <a:ext cx="1105267" cy="110526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7DDB6177-6D58-4185-9CC9-0F11D740038D}"/>
                </a:ext>
              </a:extLst>
            </p:cNvPr>
            <p:cNvSpPr txBox="1"/>
            <p:nvPr/>
          </p:nvSpPr>
          <p:spPr>
            <a:xfrm>
              <a:off x="161741" y="5805170"/>
              <a:ext cx="1469725" cy="803938"/>
            </a:xfrm>
            <a:prstGeom prst="rect">
              <a:avLst/>
            </a:prstGeom>
            <a:noFill/>
          </p:spPr>
          <p:txBody>
            <a:bodyPr wrap="square" lIns="186521" tIns="149217" rIns="186521" bIns="149217" rtlCol="0">
              <a:spAutoFit/>
            </a:bodyPr>
            <a:lstStyle/>
            <a:p>
              <a:pPr algn="ctr">
                <a:lnSpc>
                  <a:spcPct val="90000"/>
                </a:lnSpc>
                <a:spcAft>
                  <a:spcPts val="612"/>
                </a:spcAft>
              </a:pPr>
              <a:r>
                <a:rPr lang="en-US" sz="1836">
                  <a:gradFill>
                    <a:gsLst>
                      <a:gs pos="2917">
                        <a:schemeClr val="tx1"/>
                      </a:gs>
                      <a:gs pos="30000">
                        <a:schemeClr val="tx1"/>
                      </a:gs>
                    </a:gsLst>
                    <a:lin ang="5400000" scaled="0"/>
                  </a:gradFill>
                </a:rPr>
                <a:t>Active Directory</a:t>
              </a:r>
            </a:p>
          </p:txBody>
        </p:sp>
        <p:cxnSp>
          <p:nvCxnSpPr>
            <p:cNvPr id="57" name="Straight Arrow Connector 56">
              <a:extLst>
                <a:ext uri="{FF2B5EF4-FFF2-40B4-BE49-F238E27FC236}">
                  <a16:creationId xmlns:a16="http://schemas.microsoft.com/office/drawing/2014/main" id="{8FC35BE2-9E37-4925-BDA3-665DF5559C97}"/>
                </a:ext>
              </a:extLst>
            </p:cNvPr>
            <p:cNvCxnSpPr>
              <a:stCxn id="60" idx="6"/>
              <a:endCxn id="34" idx="1"/>
            </p:cNvCxnSpPr>
            <p:nvPr/>
          </p:nvCxnSpPr>
          <p:spPr>
            <a:xfrm flipV="1">
              <a:off x="1441251" y="3549143"/>
              <a:ext cx="1437901" cy="105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B52E3AB-4AB3-4CFA-B821-CB712D915B2D}"/>
                </a:ext>
              </a:extLst>
            </p:cNvPr>
            <p:cNvSpPr txBox="1"/>
            <p:nvPr/>
          </p:nvSpPr>
          <p:spPr>
            <a:xfrm>
              <a:off x="3777676" y="2402625"/>
              <a:ext cx="3434176" cy="517078"/>
            </a:xfrm>
            <a:prstGeom prst="rect">
              <a:avLst/>
            </a:prstGeom>
            <a:noFill/>
          </p:spPr>
          <p:txBody>
            <a:bodyPr wrap="square" lIns="186521" tIns="149217" rIns="186521" bIns="149217" rtlCol="0">
              <a:spAutoFit/>
            </a:bodyPr>
            <a:lstStyle/>
            <a:p>
              <a:pPr>
                <a:lnSpc>
                  <a:spcPct val="90000"/>
                </a:lnSpc>
                <a:spcAft>
                  <a:spcPts val="612"/>
                </a:spcAft>
              </a:pPr>
              <a:r>
                <a:rPr lang="en-US" sz="1632" i="1">
                  <a:gradFill>
                    <a:gsLst>
                      <a:gs pos="2917">
                        <a:schemeClr val="tx1"/>
                      </a:gs>
                      <a:gs pos="30000">
                        <a:schemeClr val="tx1"/>
                      </a:gs>
                    </a:gsLst>
                    <a:lin ang="5400000" scaled="0"/>
                  </a:gradFill>
                </a:rPr>
                <a:t>https:// Encrypted Traffic</a:t>
              </a:r>
            </a:p>
          </p:txBody>
        </p:sp>
        <p:sp>
          <p:nvSpPr>
            <p:cNvPr id="60" name="Oval 2">
              <a:extLst>
                <a:ext uri="{FF2B5EF4-FFF2-40B4-BE49-F238E27FC236}">
                  <a16:creationId xmlns:a16="http://schemas.microsoft.com/office/drawing/2014/main" id="{94300BC8-894B-4D1A-979D-B2946DA2416A}"/>
                </a:ext>
              </a:extLst>
            </p:cNvPr>
            <p:cNvSpPr>
              <a:spLocks noChangeAspect="1"/>
            </p:cNvSpPr>
            <p:nvPr/>
          </p:nvSpPr>
          <p:spPr bwMode="auto">
            <a:xfrm>
              <a:off x="343971" y="3011212"/>
              <a:ext cx="1097280" cy="1096995"/>
            </a:xfrm>
            <a:prstGeom prst="ellipse">
              <a:avLst/>
            </a:prstGeom>
            <a:solidFill>
              <a:srgbClr val="0070C0"/>
            </a:solid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r>
                <a:rPr lang="en-US" sz="2081" spc="-52">
                  <a:solidFill>
                    <a:schemeClr val="bg1">
                      <a:lumMod val="85000"/>
                    </a:schemeClr>
                  </a:solidFill>
                  <a:latin typeface="Segoe UI"/>
                  <a:ea typeface="Segoe UI" pitchFamily="34" charset="0"/>
                  <a:cs typeface="Segoe UI" pitchFamily="34" charset="0"/>
                </a:rPr>
                <a:t>R Client</a:t>
              </a:r>
            </a:p>
          </p:txBody>
        </p:sp>
        <p:cxnSp>
          <p:nvCxnSpPr>
            <p:cNvPr id="63" name="Elbow Connector 76">
              <a:extLst>
                <a:ext uri="{FF2B5EF4-FFF2-40B4-BE49-F238E27FC236}">
                  <a16:creationId xmlns:a16="http://schemas.microsoft.com/office/drawing/2014/main" id="{E3322949-DCC2-4756-A999-540140BB6B8D}"/>
                </a:ext>
              </a:extLst>
            </p:cNvPr>
            <p:cNvCxnSpPr>
              <a:endCxn id="53" idx="3"/>
            </p:cNvCxnSpPr>
            <p:nvPr/>
          </p:nvCxnSpPr>
          <p:spPr>
            <a:xfrm rot="10800000" flipV="1">
              <a:off x="1449238" y="4043940"/>
              <a:ext cx="1770700" cy="1256104"/>
            </a:xfrm>
            <a:prstGeom prst="bentConnector3">
              <a:avLst>
                <a:gd name="adj1" fmla="val -7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1554A29-A81F-47FC-BE90-CB0EE0897358}"/>
                </a:ext>
              </a:extLst>
            </p:cNvPr>
            <p:cNvSpPr txBox="1"/>
            <p:nvPr/>
          </p:nvSpPr>
          <p:spPr>
            <a:xfrm>
              <a:off x="2879152" y="5525741"/>
              <a:ext cx="2883256" cy="517065"/>
            </a:xfrm>
            <a:prstGeom prst="rect">
              <a:avLst/>
            </a:prstGeom>
            <a:noFill/>
          </p:spPr>
          <p:txBody>
            <a:bodyPr wrap="square" lIns="186521" tIns="149217" rIns="186521" bIns="149217" rtlCol="0">
              <a:spAutoFit/>
            </a:bodyPr>
            <a:lstStyle/>
            <a:p>
              <a:pPr>
                <a:lnSpc>
                  <a:spcPct val="90000"/>
                </a:lnSpc>
                <a:spcAft>
                  <a:spcPts val="612"/>
                </a:spcAft>
              </a:pPr>
              <a:r>
                <a:rPr lang="en-US" sz="1632" i="1">
                  <a:gradFill>
                    <a:gsLst>
                      <a:gs pos="2917">
                        <a:schemeClr val="tx1"/>
                      </a:gs>
                      <a:gs pos="30000">
                        <a:schemeClr val="tx1"/>
                      </a:gs>
                    </a:gsLst>
                    <a:lin ang="5400000" scaled="0"/>
                  </a:gradFill>
                </a:rPr>
                <a:t>SQL Server / PostgreSQL DB </a:t>
              </a:r>
            </a:p>
          </p:txBody>
        </p:sp>
      </p:grpSp>
      <p:sp>
        <p:nvSpPr>
          <p:cNvPr id="68" name="TextBox 67">
            <a:extLst>
              <a:ext uri="{FF2B5EF4-FFF2-40B4-BE49-F238E27FC236}">
                <a16:creationId xmlns:a16="http://schemas.microsoft.com/office/drawing/2014/main" id="{1FB2EECD-1D74-4FCF-8CE5-D39055578E0C}"/>
              </a:ext>
            </a:extLst>
          </p:cNvPr>
          <p:cNvSpPr txBox="1"/>
          <p:nvPr/>
        </p:nvSpPr>
        <p:spPr>
          <a:xfrm>
            <a:off x="7660133" y="4226582"/>
            <a:ext cx="1585545" cy="696841"/>
          </a:xfrm>
          <a:prstGeom prst="rect">
            <a:avLst/>
          </a:prstGeom>
          <a:noFill/>
        </p:spPr>
        <p:txBody>
          <a:bodyPr wrap="square" lIns="186521" tIns="149217" rIns="186521" bIns="149217" rtlCol="0">
            <a:spAutoFit/>
          </a:bodyPr>
          <a:lstStyle/>
          <a:p>
            <a:pPr>
              <a:lnSpc>
                <a:spcPct val="90000"/>
              </a:lnSpc>
              <a:spcAft>
                <a:spcPts val="612"/>
              </a:spcAft>
            </a:pPr>
            <a:r>
              <a:rPr lang="en-US" sz="1428" i="1">
                <a:gradFill>
                  <a:gsLst>
                    <a:gs pos="2917">
                      <a:schemeClr val="tx1"/>
                    </a:gs>
                    <a:gs pos="30000">
                      <a:schemeClr val="tx1"/>
                    </a:gs>
                  </a:gsLst>
                  <a:lin ang="5400000" scaled="0"/>
                </a:gradFill>
              </a:rPr>
              <a:t>Encrypt DB connection info</a:t>
            </a:r>
          </a:p>
        </p:txBody>
      </p:sp>
      <p:sp>
        <p:nvSpPr>
          <p:cNvPr id="69" name="TextBox 68">
            <a:extLst>
              <a:ext uri="{FF2B5EF4-FFF2-40B4-BE49-F238E27FC236}">
                <a16:creationId xmlns:a16="http://schemas.microsoft.com/office/drawing/2014/main" id="{E3F59A86-59F0-490B-8627-7B34C1C7D36F}"/>
              </a:ext>
            </a:extLst>
          </p:cNvPr>
          <p:cNvSpPr txBox="1"/>
          <p:nvPr/>
        </p:nvSpPr>
        <p:spPr>
          <a:xfrm>
            <a:off x="4558463" y="3350163"/>
            <a:ext cx="1337921" cy="499107"/>
          </a:xfrm>
          <a:prstGeom prst="rect">
            <a:avLst/>
          </a:prstGeom>
          <a:noFill/>
        </p:spPr>
        <p:txBody>
          <a:bodyPr wrap="square" lIns="186521" tIns="149217" rIns="186521" bIns="149217" rtlCol="0">
            <a:spAutoFit/>
          </a:bodyPr>
          <a:lstStyle/>
          <a:p>
            <a:pPr algn="r">
              <a:lnSpc>
                <a:spcPct val="90000"/>
              </a:lnSpc>
              <a:spcAft>
                <a:spcPts val="612"/>
              </a:spcAft>
            </a:pPr>
            <a:r>
              <a:rPr lang="en-US" sz="1428" i="1">
                <a:gradFill>
                  <a:gsLst>
                    <a:gs pos="2917">
                      <a:schemeClr val="tx1"/>
                    </a:gs>
                    <a:gs pos="30000">
                      <a:schemeClr val="tx1"/>
                    </a:gs>
                  </a:gsLst>
                  <a:lin ang="5400000" scaled="0"/>
                </a:gradFill>
              </a:rPr>
              <a:t>https://</a:t>
            </a:r>
          </a:p>
        </p:txBody>
      </p:sp>
      <p:sp>
        <p:nvSpPr>
          <p:cNvPr id="70" name="TextBox 69">
            <a:extLst>
              <a:ext uri="{FF2B5EF4-FFF2-40B4-BE49-F238E27FC236}">
                <a16:creationId xmlns:a16="http://schemas.microsoft.com/office/drawing/2014/main" id="{25B46F62-4CBB-4E03-8A66-63C07DA74D13}"/>
              </a:ext>
            </a:extLst>
          </p:cNvPr>
          <p:cNvSpPr txBox="1"/>
          <p:nvPr/>
        </p:nvSpPr>
        <p:spPr>
          <a:xfrm>
            <a:off x="4458167" y="3924251"/>
            <a:ext cx="1538514" cy="696841"/>
          </a:xfrm>
          <a:prstGeom prst="rect">
            <a:avLst/>
          </a:prstGeom>
          <a:noFill/>
        </p:spPr>
        <p:txBody>
          <a:bodyPr wrap="square" lIns="186521" tIns="149217" rIns="186521" bIns="149217" rtlCol="0">
            <a:spAutoFit/>
          </a:bodyPr>
          <a:lstStyle/>
          <a:p>
            <a:pPr algn="r">
              <a:lnSpc>
                <a:spcPct val="90000"/>
              </a:lnSpc>
              <a:spcAft>
                <a:spcPts val="612"/>
              </a:spcAft>
            </a:pPr>
            <a:r>
              <a:rPr lang="en-US" sz="1428" i="1">
                <a:gradFill>
                  <a:gsLst>
                    <a:gs pos="2917">
                      <a:schemeClr val="tx1"/>
                    </a:gs>
                    <a:gs pos="30000">
                      <a:schemeClr val="tx1"/>
                    </a:gs>
                  </a:gsLst>
                  <a:lin ang="5400000" scaled="0"/>
                </a:gradFill>
              </a:rPr>
              <a:t>AD/AAD Authentication</a:t>
            </a:r>
          </a:p>
        </p:txBody>
      </p:sp>
      <p:sp>
        <p:nvSpPr>
          <p:cNvPr id="73" name="TextBox 72">
            <a:extLst>
              <a:ext uri="{FF2B5EF4-FFF2-40B4-BE49-F238E27FC236}">
                <a16:creationId xmlns:a16="http://schemas.microsoft.com/office/drawing/2014/main" id="{972DBF64-2CE3-4D32-8DE1-A73379A8C819}"/>
              </a:ext>
            </a:extLst>
          </p:cNvPr>
          <p:cNvSpPr txBox="1"/>
          <p:nvPr/>
        </p:nvSpPr>
        <p:spPr>
          <a:xfrm>
            <a:off x="4424137" y="4904654"/>
            <a:ext cx="1527686" cy="704713"/>
          </a:xfrm>
          <a:prstGeom prst="rect">
            <a:avLst/>
          </a:prstGeom>
          <a:noFill/>
        </p:spPr>
        <p:txBody>
          <a:bodyPr wrap="square" lIns="186521" tIns="149217" rIns="186521" bIns="149217" rtlCol="0">
            <a:spAutoFit/>
          </a:bodyPr>
          <a:lstStyle/>
          <a:p>
            <a:pPr algn="r">
              <a:lnSpc>
                <a:spcPct val="90000"/>
              </a:lnSpc>
              <a:spcAft>
                <a:spcPts val="612"/>
              </a:spcAft>
            </a:pPr>
            <a:r>
              <a:rPr lang="en-US" sz="1428" i="1">
                <a:gradFill>
                  <a:gsLst>
                    <a:gs pos="2917">
                      <a:schemeClr val="tx1"/>
                    </a:gs>
                    <a:gs pos="30000">
                      <a:schemeClr val="tx1"/>
                    </a:gs>
                  </a:gsLst>
                  <a:lin ang="5400000" scaled="0"/>
                </a:gradFill>
              </a:rPr>
              <a:t>Encrypt with LDAP-S</a:t>
            </a:r>
          </a:p>
        </p:txBody>
      </p:sp>
    </p:spTree>
    <p:extLst>
      <p:ext uri="{BB962C8B-B14F-4D97-AF65-F5344CB8AC3E}">
        <p14:creationId xmlns:p14="http://schemas.microsoft.com/office/powerpoint/2010/main" val="39817989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77543" y="1864888"/>
            <a:ext cx="8717259" cy="4690613"/>
            <a:chOff x="3513912" y="1544567"/>
            <a:chExt cx="8547108" cy="4599058"/>
          </a:xfrm>
        </p:grpSpPr>
        <p:sp>
          <p:nvSpPr>
            <p:cNvPr id="2" name="Rectangle 1"/>
            <p:cNvSpPr/>
            <p:nvPr/>
          </p:nvSpPr>
          <p:spPr bwMode="auto">
            <a:xfrm>
              <a:off x="6859872" y="1756344"/>
              <a:ext cx="1933398" cy="11538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a:gradFill>
                    <a:gsLst>
                      <a:gs pos="0">
                        <a:srgbClr val="FFFFFF"/>
                      </a:gs>
                      <a:gs pos="100000">
                        <a:srgbClr val="FFFFFF"/>
                      </a:gs>
                    </a:gsLst>
                    <a:lin ang="5400000" scaled="0"/>
                  </a:gradFill>
                  <a:ea typeface="Segoe UI" pitchFamily="34" charset="0"/>
                  <a:cs typeface="Segoe UI" pitchFamily="34" charset="0"/>
                </a:rPr>
                <a:t>Web</a:t>
              </a:r>
              <a:r>
                <a:rPr lang="en-US" sz="1836">
                  <a:gradFill>
                    <a:gsLst>
                      <a:gs pos="0">
                        <a:srgbClr val="FFFFFF"/>
                      </a:gs>
                      <a:gs pos="100000">
                        <a:srgbClr val="FFFFFF"/>
                      </a:gs>
                    </a:gsLst>
                    <a:lin ang="5400000" scaled="0"/>
                  </a:gradFill>
                  <a:ea typeface="Segoe UI" pitchFamily="34" charset="0"/>
                  <a:cs typeface="Segoe UI" pitchFamily="34" charset="0"/>
                </a:rPr>
                <a:t> Node 1</a:t>
              </a:r>
            </a:p>
          </p:txBody>
        </p:sp>
        <p:sp>
          <p:nvSpPr>
            <p:cNvPr id="7" name="Rectangle 6"/>
            <p:cNvSpPr/>
            <p:nvPr/>
          </p:nvSpPr>
          <p:spPr bwMode="auto">
            <a:xfrm>
              <a:off x="6859872" y="4757691"/>
              <a:ext cx="1933398" cy="11538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a:gradFill>
                    <a:gsLst>
                      <a:gs pos="0">
                        <a:srgbClr val="FFFFFF"/>
                      </a:gs>
                      <a:gs pos="100000">
                        <a:srgbClr val="FFFFFF"/>
                      </a:gs>
                    </a:gsLst>
                    <a:lin ang="5400000" scaled="0"/>
                  </a:gradFill>
                  <a:ea typeface="Segoe UI" pitchFamily="34" charset="0"/>
                  <a:cs typeface="Segoe UI" pitchFamily="34" charset="0"/>
                </a:rPr>
                <a:t>Web</a:t>
              </a:r>
              <a:r>
                <a:rPr lang="en-US" sz="1836">
                  <a:gradFill>
                    <a:gsLst>
                      <a:gs pos="0">
                        <a:srgbClr val="FFFFFF"/>
                      </a:gs>
                      <a:gs pos="100000">
                        <a:srgbClr val="FFFFFF"/>
                      </a:gs>
                    </a:gsLst>
                    <a:lin ang="5400000" scaled="0"/>
                  </a:gradFill>
                  <a:ea typeface="Segoe UI" pitchFamily="34" charset="0"/>
                  <a:cs typeface="Segoe UI" pitchFamily="34" charset="0"/>
                </a:rPr>
                <a:t> Node 2</a:t>
              </a:r>
            </a:p>
          </p:txBody>
        </p:sp>
        <p:sp>
          <p:nvSpPr>
            <p:cNvPr id="8" name="Rectangle 7"/>
            <p:cNvSpPr/>
            <p:nvPr/>
          </p:nvSpPr>
          <p:spPr bwMode="auto">
            <a:xfrm>
              <a:off x="9910982" y="1756344"/>
              <a:ext cx="1933398" cy="11538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Compute Node 1</a:t>
              </a:r>
            </a:p>
          </p:txBody>
        </p:sp>
        <p:sp>
          <p:nvSpPr>
            <p:cNvPr id="9" name="Rectangle 8"/>
            <p:cNvSpPr/>
            <p:nvPr/>
          </p:nvSpPr>
          <p:spPr bwMode="auto">
            <a:xfrm>
              <a:off x="9910982" y="4757691"/>
              <a:ext cx="1933398" cy="11538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Compute Node N</a:t>
              </a:r>
            </a:p>
          </p:txBody>
        </p:sp>
        <p:sp>
          <p:nvSpPr>
            <p:cNvPr id="3" name="Flowchart: Magnetic Disk 2"/>
            <p:cNvSpPr/>
            <p:nvPr/>
          </p:nvSpPr>
          <p:spPr bwMode="auto">
            <a:xfrm>
              <a:off x="6872312" y="3258572"/>
              <a:ext cx="1920958" cy="1150775"/>
            </a:xfrm>
            <a:prstGeom prst="flowChartMagneticDisk">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a:gradFill>
                    <a:gsLst>
                      <a:gs pos="0">
                        <a:srgbClr val="FFFFFF"/>
                      </a:gs>
                      <a:gs pos="100000">
                        <a:srgbClr val="FFFFFF"/>
                      </a:gs>
                    </a:gsLst>
                    <a:lin ang="5400000" scaled="0"/>
                  </a:gradFill>
                  <a:ea typeface="Segoe UI" pitchFamily="34" charset="0"/>
                  <a:cs typeface="Segoe UI" pitchFamily="34" charset="0"/>
                </a:rPr>
                <a:t>Data Store for Sessions / Services</a:t>
              </a:r>
            </a:p>
          </p:txBody>
        </p:sp>
        <p:sp>
          <p:nvSpPr>
            <p:cNvPr id="4" name="Oval 3"/>
            <p:cNvSpPr/>
            <p:nvPr/>
          </p:nvSpPr>
          <p:spPr bwMode="auto">
            <a:xfrm>
              <a:off x="5180360" y="3258572"/>
              <a:ext cx="1138337" cy="1138337"/>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5180360" y="3467739"/>
              <a:ext cx="1138337" cy="747512"/>
            </a:xfrm>
            <a:prstGeom prst="rect">
              <a:avLst/>
            </a:prstGeom>
            <a:noFill/>
          </p:spPr>
          <p:txBody>
            <a:bodyPr wrap="square" lIns="186521" tIns="149217" rIns="186521" bIns="149217" rtlCol="0">
              <a:spAutoFit/>
            </a:bodyPr>
            <a:lstStyle/>
            <a:p>
              <a:pPr algn="ctr">
                <a:lnSpc>
                  <a:spcPct val="90000"/>
                </a:lnSpc>
                <a:spcAft>
                  <a:spcPts val="612"/>
                </a:spcAft>
              </a:pPr>
              <a:r>
                <a:rPr lang="en-US" sz="1632"/>
                <a:t>Load Balancer</a:t>
              </a:r>
            </a:p>
          </p:txBody>
        </p:sp>
        <p:cxnSp>
          <p:nvCxnSpPr>
            <p:cNvPr id="21" name="Straight Arrow Connector 20"/>
            <p:cNvCxnSpPr>
              <a:stCxn id="2" idx="2"/>
              <a:endCxn id="3" idx="1"/>
            </p:cNvCxnSpPr>
            <p:nvPr/>
          </p:nvCxnSpPr>
          <p:spPr>
            <a:xfrm>
              <a:off x="7826571" y="2910229"/>
              <a:ext cx="6220" cy="34834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0"/>
              <a:endCxn id="3" idx="3"/>
            </p:cNvCxnSpPr>
            <p:nvPr/>
          </p:nvCxnSpPr>
          <p:spPr>
            <a:xfrm flipV="1">
              <a:off x="7826571" y="4409347"/>
              <a:ext cx="6220" cy="34834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9" idx="6"/>
              <a:endCxn id="11" idx="1"/>
            </p:cNvCxnSpPr>
            <p:nvPr/>
          </p:nvCxnSpPr>
          <p:spPr>
            <a:xfrm>
              <a:off x="4611192" y="3837071"/>
              <a:ext cx="569168" cy="44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3513912" y="3288573"/>
              <a:ext cx="1097280" cy="1096995"/>
              <a:chOff x="600470" y="3265152"/>
              <a:chExt cx="1097280" cy="1096995"/>
            </a:xfrm>
          </p:grpSpPr>
          <p:sp>
            <p:nvSpPr>
              <p:cNvPr id="29" name="Oval 2"/>
              <p:cNvSpPr>
                <a:spLocks noChangeAspect="1"/>
              </p:cNvSpPr>
              <p:nvPr/>
            </p:nvSpPr>
            <p:spPr bwMode="auto">
              <a:xfrm>
                <a:off x="600470" y="3265152"/>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2081" spc="-52">
                  <a:solidFill>
                    <a:schemeClr val="tx1"/>
                  </a:solidFill>
                  <a:latin typeface="Segoe UI"/>
                  <a:ea typeface="Segoe UI" pitchFamily="34" charset="0"/>
                  <a:cs typeface="Segoe UI" pitchFamily="34" charset="0"/>
                </a:endParaRPr>
              </a:p>
            </p:txBody>
          </p:sp>
          <p:sp>
            <p:nvSpPr>
              <p:cNvPr id="31" name="Freeform 53"/>
              <p:cNvSpPr>
                <a:spLocks noEditPoints="1"/>
              </p:cNvSpPr>
              <p:nvPr/>
            </p:nvSpPr>
            <p:spPr bwMode="auto">
              <a:xfrm>
                <a:off x="923164" y="3520065"/>
                <a:ext cx="451892" cy="64494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3234" tIns="46616" rIns="93234" bIns="46616" numCol="1" anchor="t" anchorCtr="0" compatLnSpc="1">
                <a:prstTxWarp prst="textNoShape">
                  <a:avLst/>
                </a:prstTxWarp>
              </a:bodyPr>
              <a:lstStyle/>
              <a:p>
                <a:pPr defTabSz="950938">
                  <a:defRPr/>
                </a:pPr>
                <a:endParaRPr lang="en-US" sz="1836">
                  <a:latin typeface="Segoe UI"/>
                </a:endParaRPr>
              </a:p>
            </p:txBody>
          </p:sp>
        </p:grpSp>
        <p:sp>
          <p:nvSpPr>
            <p:cNvPr id="32" name="TextBox 31"/>
            <p:cNvSpPr txBox="1"/>
            <p:nvPr/>
          </p:nvSpPr>
          <p:spPr>
            <a:xfrm>
              <a:off x="3660400" y="2812017"/>
              <a:ext cx="1469725" cy="544765"/>
            </a:xfrm>
            <a:prstGeom prst="rect">
              <a:avLst/>
            </a:prstGeom>
            <a:noFill/>
          </p:spPr>
          <p:txBody>
            <a:bodyPr wrap="square" lIns="186521" tIns="149217" rIns="186521" bIns="149217" rtlCol="0">
              <a:spAutoFit/>
            </a:bodyPr>
            <a:lstStyle/>
            <a:p>
              <a:pPr>
                <a:lnSpc>
                  <a:spcPct val="90000"/>
                </a:lnSpc>
                <a:spcAft>
                  <a:spcPts val="612"/>
                </a:spcAft>
              </a:pPr>
              <a:r>
                <a:rPr lang="en-US" sz="1836">
                  <a:gradFill>
                    <a:gsLst>
                      <a:gs pos="2917">
                        <a:schemeClr val="tx1"/>
                      </a:gs>
                      <a:gs pos="30000">
                        <a:schemeClr val="tx1"/>
                      </a:gs>
                    </a:gsLst>
                    <a:lin ang="5400000" scaled="0"/>
                  </a:gradFill>
                </a:rPr>
                <a:t>Apps</a:t>
              </a:r>
            </a:p>
          </p:txBody>
        </p:sp>
        <p:sp>
          <p:nvSpPr>
            <p:cNvPr id="33" name="Rectangle 32"/>
            <p:cNvSpPr/>
            <p:nvPr/>
          </p:nvSpPr>
          <p:spPr bwMode="auto">
            <a:xfrm>
              <a:off x="6524625" y="1544567"/>
              <a:ext cx="5536395" cy="4599058"/>
            </a:xfrm>
            <a:prstGeom prst="rect">
              <a:avLst/>
            </a:prstGeom>
            <a:noFill/>
            <a:ln w="1905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Elbow Connector 34"/>
            <p:cNvCxnSpPr>
              <a:stCxn id="4" idx="0"/>
              <a:endCxn id="2" idx="1"/>
            </p:cNvCxnSpPr>
            <p:nvPr/>
          </p:nvCxnSpPr>
          <p:spPr>
            <a:xfrm rot="5400000" flipH="1" flipV="1">
              <a:off x="5842058" y="2240759"/>
              <a:ext cx="925285" cy="1110343"/>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4" idx="4"/>
              <a:endCxn id="7" idx="1"/>
            </p:cNvCxnSpPr>
            <p:nvPr/>
          </p:nvCxnSpPr>
          <p:spPr>
            <a:xfrm rot="16200000" flipH="1">
              <a:off x="5835838" y="4310599"/>
              <a:ext cx="937725" cy="1110343"/>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9001620" y="1734875"/>
            <a:ext cx="3461799" cy="4733331"/>
          </a:xfrm>
          <a:prstGeom prst="rect">
            <a:avLst/>
          </a:prstGeom>
          <a:noFill/>
        </p:spPr>
        <p:txBody>
          <a:bodyPr wrap="square" lIns="186521" tIns="149217" rIns="186521" bIns="149217" rtlCol="0">
            <a:spAutoFit/>
          </a:bodyPr>
          <a:lstStyle/>
          <a:p>
            <a:pPr marL="285695" indent="-285695">
              <a:buSzPts val="1400"/>
              <a:buFont typeface="Arial" panose="020B0604020202020204" pitchFamily="34" charset="0"/>
              <a:buChar char="•"/>
            </a:pPr>
            <a:r>
              <a:rPr lang="en-US" sz="2400">
                <a:solidFill>
                  <a:schemeClr val="accent2"/>
                </a:solidFill>
                <a:latin typeface="+mj-lt"/>
              </a:rPr>
              <a:t>Server level HA: </a:t>
            </a:r>
            <a:r>
              <a:rPr lang="en-US" sz="2400">
                <a:latin typeface="+mj-lt"/>
              </a:rPr>
              <a:t>Introduce multiple Web Nodes for Active-Active backup / recovery, via load balancer</a:t>
            </a:r>
            <a:br>
              <a:rPr lang="en-US" sz="2400">
                <a:latin typeface="+mj-lt"/>
              </a:rPr>
            </a:br>
            <a:endParaRPr lang="en-US" sz="2400">
              <a:latin typeface="+mj-lt"/>
            </a:endParaRPr>
          </a:p>
          <a:p>
            <a:pPr marL="285695" indent="-285695">
              <a:buSzPts val="1400"/>
              <a:buFont typeface="Arial" panose="020B0604020202020204" pitchFamily="34" charset="0"/>
              <a:buChar char="•"/>
            </a:pPr>
            <a:r>
              <a:rPr lang="en-US" sz="2400">
                <a:solidFill>
                  <a:schemeClr val="accent2"/>
                </a:solidFill>
                <a:latin typeface="+mj-lt"/>
              </a:rPr>
              <a:t>Data Store HA: </a:t>
            </a:r>
            <a:r>
              <a:rPr lang="en-US" sz="2400">
                <a:latin typeface="+mj-lt"/>
              </a:rPr>
              <a:t>leverage Enterprise grade DB, SQL Server and Postgres’ HA capabilities</a:t>
            </a:r>
          </a:p>
        </p:txBody>
      </p:sp>
      <p:cxnSp>
        <p:nvCxnSpPr>
          <p:cNvPr id="46" name="Straight Arrow Connector 45"/>
          <p:cNvCxnSpPr>
            <a:endCxn id="8" idx="1"/>
          </p:cNvCxnSpPr>
          <p:nvPr/>
        </p:nvCxnSpPr>
        <p:spPr>
          <a:xfrm>
            <a:off x="5561999" y="2669309"/>
            <a:ext cx="1139963" cy="1"/>
          </a:xfrm>
          <a:prstGeom prst="straightConnector1">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a:stCxn id="2" idx="3"/>
          </p:cNvCxnSpPr>
          <p:nvPr/>
        </p:nvCxnSpPr>
        <p:spPr>
          <a:xfrm>
            <a:off x="5561999" y="2669310"/>
            <a:ext cx="1139963" cy="2917790"/>
          </a:xfrm>
          <a:prstGeom prst="straightConnector1">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7" idx="3"/>
            <a:endCxn id="9" idx="1"/>
          </p:cNvCxnSpPr>
          <p:nvPr/>
        </p:nvCxnSpPr>
        <p:spPr>
          <a:xfrm>
            <a:off x="5561999" y="5730406"/>
            <a:ext cx="1139963" cy="0"/>
          </a:xfrm>
          <a:prstGeom prst="straightConnector1">
            <a:avLst/>
          </a:prstGeom>
          <a:ln w="2222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cxnSpLocks/>
            <a:stCxn id="7" idx="3"/>
          </p:cNvCxnSpPr>
          <p:nvPr/>
        </p:nvCxnSpPr>
        <p:spPr>
          <a:xfrm flipV="1">
            <a:off x="5561999" y="2776515"/>
            <a:ext cx="1139963" cy="2953891"/>
          </a:xfrm>
          <a:prstGeom prst="straightConnector1">
            <a:avLst/>
          </a:prstGeom>
          <a:ln w="22225">
            <a:headEnd type="none"/>
            <a:tailEnd type="triangle"/>
          </a:ln>
        </p:spPr>
        <p:style>
          <a:lnRef idx="1">
            <a:schemeClr val="accent4"/>
          </a:lnRef>
          <a:fillRef idx="0">
            <a:schemeClr val="accent4"/>
          </a:fillRef>
          <a:effectRef idx="0">
            <a:schemeClr val="accent4"/>
          </a:effectRef>
          <a:fontRef idx="minor">
            <a:schemeClr val="tx1"/>
          </a:fontRef>
        </p:style>
      </p:cxnSp>
      <p:sp>
        <p:nvSpPr>
          <p:cNvPr id="6" name="Title 5">
            <a:extLst>
              <a:ext uri="{FF2B5EF4-FFF2-40B4-BE49-F238E27FC236}">
                <a16:creationId xmlns:a16="http://schemas.microsoft.com/office/drawing/2014/main" id="{5FE6707E-37A3-4CC5-9481-A507D3FC7100}"/>
              </a:ext>
            </a:extLst>
          </p:cNvPr>
          <p:cNvSpPr>
            <a:spLocks noGrp="1"/>
          </p:cNvSpPr>
          <p:nvPr>
            <p:ph type="title"/>
          </p:nvPr>
        </p:nvSpPr>
        <p:spPr/>
        <p:txBody>
          <a:bodyPr/>
          <a:lstStyle/>
          <a:p>
            <a:r>
              <a:rPr lang="en-US"/>
              <a:t>Assure Highly-available deployments</a:t>
            </a:r>
            <a:br>
              <a:rPr lang="en-US"/>
            </a:br>
            <a:r>
              <a:rPr lang="en-US" sz="4000" err="1"/>
              <a:t>MRSDeploy</a:t>
            </a:r>
            <a:r>
              <a:rPr lang="en-US" sz="4000"/>
              <a:t> disaster recovery</a:t>
            </a:r>
            <a:br>
              <a:rPr lang="en-US"/>
            </a:br>
            <a:endParaRPr lang="en-US"/>
          </a:p>
        </p:txBody>
      </p:sp>
    </p:spTree>
    <p:extLst>
      <p:ext uri="{BB962C8B-B14F-4D97-AF65-F5344CB8AC3E}">
        <p14:creationId xmlns:p14="http://schemas.microsoft.com/office/powerpoint/2010/main" val="25303850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Also Execute R scripts remotely</a:t>
            </a:r>
            <a:br>
              <a:rPr lang="en-US"/>
            </a:br>
            <a:r>
              <a:rPr lang="en-US" sz="3600"/>
              <a:t>Configure your R Server to host remote R sessions</a:t>
            </a:r>
            <a:endParaRPr lang="en-US"/>
          </a:p>
        </p:txBody>
      </p:sp>
      <p:sp>
        <p:nvSpPr>
          <p:cNvPr id="99" name="Rectangle 98"/>
          <p:cNvSpPr/>
          <p:nvPr/>
        </p:nvSpPr>
        <p:spPr>
          <a:xfrm>
            <a:off x="383059" y="1940821"/>
            <a:ext cx="4282490" cy="4555093"/>
          </a:xfrm>
          <a:prstGeom prst="rect">
            <a:avLst/>
          </a:prstGeom>
        </p:spPr>
        <p:txBody>
          <a:bodyPr wrap="square">
            <a:spAutoFit/>
          </a:bodyPr>
          <a:lstStyle/>
          <a:p>
            <a:pPr defTabSz="932418">
              <a:spcBef>
                <a:spcPts val="1200"/>
              </a:spcBef>
              <a:buFont typeface="Wingdings" panose="05000000000000000000" pitchFamily="2" charset="2"/>
              <a:buChar char="§"/>
              <a:defRPr/>
            </a:pPr>
            <a:r>
              <a:rPr lang="en-US" sz="2400">
                <a:cs typeface="Segoe UI Semilight" panose="020B0402040204020203" pitchFamily="34" charset="0"/>
              </a:rPr>
              <a:t>Built-in remote execute functions in R Client/R Server</a:t>
            </a:r>
          </a:p>
          <a:p>
            <a:pPr defTabSz="932418">
              <a:spcBef>
                <a:spcPts val="1200"/>
              </a:spcBef>
              <a:buFont typeface="Wingdings" panose="05000000000000000000" pitchFamily="2" charset="2"/>
              <a:buChar char="§"/>
              <a:defRPr/>
            </a:pPr>
            <a:r>
              <a:rPr lang="en-US" sz="2400">
                <a:cs typeface="Segoe UI Semilight" panose="020B0402040204020203" pitchFamily="34" charset="0"/>
              </a:rPr>
              <a:t>Tools to reconcile local and remote</a:t>
            </a:r>
          </a:p>
          <a:p>
            <a:pPr defTabSz="932418">
              <a:spcBef>
                <a:spcPts val="1200"/>
              </a:spcBef>
              <a:buFont typeface="Wingdings" panose="05000000000000000000" pitchFamily="2" charset="2"/>
              <a:buChar char="§"/>
              <a:defRPr/>
            </a:pPr>
            <a:r>
              <a:rPr lang="en-US" sz="2400">
                <a:cs typeface="Segoe UI Semilight" panose="020B0402040204020203" pitchFamily="34" charset="0"/>
              </a:rPr>
              <a:t>Execute .R script or interactive R commands</a:t>
            </a:r>
          </a:p>
          <a:p>
            <a:pPr defTabSz="932418">
              <a:spcBef>
                <a:spcPts val="1200"/>
              </a:spcBef>
              <a:buFont typeface="Wingdings" panose="05000000000000000000" pitchFamily="2" charset="2"/>
              <a:buChar char="§"/>
              <a:defRPr/>
            </a:pPr>
            <a:r>
              <a:rPr lang="en-US" sz="2400">
                <a:cs typeface="Segoe UI Semilight" panose="020B0402040204020203" pitchFamily="34" charset="0"/>
              </a:rPr>
              <a:t>Return results to local</a:t>
            </a:r>
          </a:p>
          <a:p>
            <a:pPr defTabSz="932418">
              <a:spcBef>
                <a:spcPts val="1200"/>
              </a:spcBef>
              <a:buFont typeface="Wingdings" panose="05000000000000000000" pitchFamily="2" charset="2"/>
              <a:buChar char="§"/>
              <a:defRPr/>
            </a:pPr>
            <a:r>
              <a:rPr lang="en-US" sz="2400">
                <a:cs typeface="Segoe UI Semilight" panose="020B0402040204020203" pitchFamily="34" charset="0"/>
              </a:rPr>
              <a:t>Generate working </a:t>
            </a:r>
            <a:r>
              <a:rPr lang="en-US" sz="2400">
                <a:solidFill>
                  <a:schemeClr val="accent2"/>
                </a:solidFill>
                <a:latin typeface="+mj-lt"/>
              </a:rPr>
              <a:t>snapshots for resume and reuse</a:t>
            </a:r>
          </a:p>
          <a:p>
            <a:pPr defTabSz="932418">
              <a:spcBef>
                <a:spcPts val="1200"/>
              </a:spcBef>
              <a:buFont typeface="Wingdings" panose="05000000000000000000" pitchFamily="2" charset="2"/>
              <a:buChar char="§"/>
              <a:defRPr/>
            </a:pPr>
            <a:r>
              <a:rPr lang="en-US" sz="2400">
                <a:cs typeface="Segoe UI Semilight" panose="020B0402040204020203" pitchFamily="34" charset="0"/>
              </a:rPr>
              <a:t>IDE agnostic</a:t>
            </a:r>
            <a:endParaRPr lang="en-US" sz="2400">
              <a:solidFill>
                <a:srgbClr val="00B0F0"/>
              </a:solidFill>
              <a:latin typeface="+mj-lt"/>
            </a:endParaRPr>
          </a:p>
        </p:txBody>
      </p:sp>
      <p:grpSp>
        <p:nvGrpSpPr>
          <p:cNvPr id="6" name="Group 5"/>
          <p:cNvGrpSpPr/>
          <p:nvPr/>
        </p:nvGrpSpPr>
        <p:grpSpPr>
          <a:xfrm>
            <a:off x="5237049" y="2415552"/>
            <a:ext cx="6978954" cy="2854060"/>
            <a:chOff x="5219935" y="2587235"/>
            <a:chExt cx="6842733" cy="2798353"/>
          </a:xfrm>
        </p:grpSpPr>
        <p:pic>
          <p:nvPicPr>
            <p:cNvPr id="39" name="Picture 79"/>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flipH="1">
              <a:off x="5219935" y="3061612"/>
              <a:ext cx="1572073" cy="1607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
            <p:cNvGrpSpPr/>
            <p:nvPr/>
          </p:nvGrpSpPr>
          <p:grpSpPr>
            <a:xfrm>
              <a:off x="9252976" y="2587235"/>
              <a:ext cx="2809692" cy="2798353"/>
              <a:chOff x="5290697" y="3018644"/>
              <a:chExt cx="2809692" cy="2798353"/>
            </a:xfrm>
          </p:grpSpPr>
          <p:sp>
            <p:nvSpPr>
              <p:cNvPr id="56" name="Rectangle 55"/>
              <p:cNvSpPr/>
              <p:nvPr/>
            </p:nvSpPr>
            <p:spPr>
              <a:xfrm>
                <a:off x="5290698" y="3018644"/>
                <a:ext cx="2795162" cy="2639661"/>
              </a:xfrm>
              <a:prstGeom prst="rect">
                <a:avLst/>
              </a:prstGeom>
              <a:solidFill>
                <a:srgbClr val="00B0F0"/>
              </a:solidFill>
              <a:ln w="10795" cap="flat" cmpd="sng" algn="ctr">
                <a:noFill/>
                <a:prstDash val="solid"/>
              </a:ln>
              <a:effectLst/>
            </p:spPr>
            <p:txBody>
              <a:bodyPr rot="0" spcFirstLastPara="0" vertOverflow="overflow" horzOverflow="overflow" vert="horz" wrap="square" lIns="93207" tIns="46604" rIns="93207" bIns="46604" numCol="1" spcCol="0" rtlCol="0" fromWordArt="0" anchor="b" anchorCtr="0" forceAA="0" compatLnSpc="1">
                <a:prstTxWarp prst="textNoShape">
                  <a:avLst/>
                </a:prstTxWarp>
                <a:noAutofit/>
              </a:bodyPr>
              <a:lstStyle/>
              <a:p>
                <a:pPr algn="ctr" defTabSz="949677">
                  <a:defRPr/>
                </a:pPr>
                <a:endParaRPr lang="en-US" sz="1224" b="1" kern="0">
                  <a:solidFill>
                    <a:prstClr val="white"/>
                  </a:solidFill>
                  <a:latin typeface="Segoe UI Light" panose="020B0502040204020203" pitchFamily="34" charset="0"/>
                  <a:cs typeface="Segoe UI Light" panose="020B0502040204020203" pitchFamily="34" charset="0"/>
                </a:endParaRPr>
              </a:p>
            </p:txBody>
          </p:sp>
          <p:sp>
            <p:nvSpPr>
              <p:cNvPr id="54" name="TextBox 53"/>
              <p:cNvSpPr txBox="1"/>
              <p:nvPr/>
            </p:nvSpPr>
            <p:spPr>
              <a:xfrm>
                <a:off x="5290697" y="4341408"/>
                <a:ext cx="2795162" cy="1475589"/>
              </a:xfrm>
              <a:prstGeom prst="rect">
                <a:avLst/>
              </a:prstGeom>
              <a:noFill/>
            </p:spPr>
            <p:txBody>
              <a:bodyPr wrap="square" rtlCol="0">
                <a:spAutoFit/>
              </a:bodyPr>
              <a:lstStyle/>
              <a:p>
                <a:pPr algn="ctr" defTabSz="949677">
                  <a:defRPr/>
                </a:pPr>
                <a:r>
                  <a:rPr lang="en-US" sz="2040" b="1" kern="0">
                    <a:solidFill>
                      <a:prstClr val="white"/>
                    </a:solidFill>
                    <a:latin typeface="Segoe UI Light" panose="020B0502040204020203" pitchFamily="34" charset="0"/>
                    <a:cs typeface="Segoe UI Light" panose="020B0502040204020203" pitchFamily="34" charset="0"/>
                  </a:rPr>
                  <a:t>R Server</a:t>
                </a:r>
              </a:p>
              <a:p>
                <a:pPr algn="ctr" defTabSz="949677">
                  <a:defRPr/>
                </a:pPr>
                <a:r>
                  <a:rPr lang="en-US" sz="1428" b="1" kern="0">
                    <a:solidFill>
                      <a:prstClr val="white"/>
                    </a:solidFill>
                    <a:latin typeface="Segoe UI Light" panose="020B0502040204020203" pitchFamily="34" charset="0"/>
                    <a:cs typeface="Segoe UI Light" panose="020B0502040204020203" pitchFamily="34" charset="0"/>
                  </a:rPr>
                  <a:t>configured to</a:t>
                </a:r>
              </a:p>
              <a:p>
                <a:pPr algn="ctr" defTabSz="949677">
                  <a:defRPr/>
                </a:pPr>
                <a:r>
                  <a:rPr lang="en-US" sz="1428" b="1" kern="0">
                    <a:latin typeface="Segoe UI Light" panose="020B0502040204020203" pitchFamily="34" charset="0"/>
                    <a:cs typeface="Segoe UI Light" panose="020B0502040204020203" pitchFamily="34" charset="0"/>
                  </a:rPr>
                  <a:t>(</a:t>
                </a:r>
                <a:r>
                  <a:rPr lang="en-US" sz="1428">
                    <a:cs typeface="Segoe UI Semilight" panose="020B0402040204020203" pitchFamily="34" charset="0"/>
                  </a:rPr>
                  <a:t>Support Window Server, Linux Server, Hadoop )</a:t>
                </a:r>
                <a:endParaRPr lang="en-US" sz="1428" b="1" kern="0">
                  <a:latin typeface="Segoe UI Light" panose="020B0502040204020203" pitchFamily="34" charset="0"/>
                  <a:cs typeface="Segoe UI Light" panose="020B0502040204020203" pitchFamily="34" charset="0"/>
                </a:endParaRPr>
              </a:p>
              <a:p>
                <a:pPr algn="ctr" defTabSz="949677">
                  <a:defRPr/>
                </a:pPr>
                <a:r>
                  <a:rPr lang="en-US" sz="1428" b="1" kern="0">
                    <a:solidFill>
                      <a:prstClr val="white"/>
                    </a:solidFill>
                    <a:latin typeface="Segoe UI Light" panose="020B0502040204020203" pitchFamily="34" charset="0"/>
                    <a:cs typeface="Segoe UI Light" panose="020B0502040204020203" pitchFamily="34" charset="0"/>
                  </a:rPr>
                  <a:t>Remote Execute R Scripts</a:t>
                </a:r>
              </a:p>
              <a:p>
                <a:pPr algn="ctr" defTabSz="949677">
                  <a:defRPr/>
                </a:pPr>
                <a:endParaRPr lang="en-US" sz="1428" b="1" kern="0">
                  <a:solidFill>
                    <a:prstClr val="white"/>
                  </a:soli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5763960" y="3205422"/>
                <a:ext cx="996196" cy="1138510"/>
              </a:xfrm>
              <a:prstGeom prst="rect">
                <a:avLst/>
              </a:prstGeom>
            </p:spPr>
          </p:pic>
          <p:sp>
            <p:nvSpPr>
              <p:cNvPr id="11" name="TextBox 10"/>
              <p:cNvSpPr txBox="1"/>
              <p:nvPr/>
            </p:nvSpPr>
            <p:spPr>
              <a:xfrm>
                <a:off x="6690333" y="3539331"/>
                <a:ext cx="1410056" cy="517065"/>
              </a:xfrm>
              <a:prstGeom prst="rect">
                <a:avLst/>
              </a:prstGeom>
              <a:noFill/>
            </p:spPr>
            <p:txBody>
              <a:bodyPr wrap="square" lIns="186521" tIns="149217" rIns="186521" bIns="149217" rtlCol="0">
                <a:spAutoFit/>
              </a:bodyPr>
              <a:lstStyle/>
              <a:p>
                <a:pPr>
                  <a:lnSpc>
                    <a:spcPct val="90000"/>
                  </a:lnSpc>
                  <a:spcAft>
                    <a:spcPts val="612"/>
                  </a:spcAft>
                </a:pPr>
                <a:r>
                  <a:rPr lang="en-US" sz="1632">
                    <a:gradFill>
                      <a:gsLst>
                        <a:gs pos="2917">
                          <a:schemeClr val="tx1"/>
                        </a:gs>
                        <a:gs pos="30000">
                          <a:schemeClr val="tx1"/>
                        </a:gs>
                      </a:gsLst>
                      <a:lin ang="5400000" scaled="0"/>
                    </a:gradFill>
                  </a:rPr>
                  <a:t>R Sessions</a:t>
                </a:r>
              </a:p>
            </p:txBody>
          </p:sp>
        </p:grpSp>
        <p:sp>
          <p:nvSpPr>
            <p:cNvPr id="3" name="Left-Right Arrow 2"/>
            <p:cNvSpPr/>
            <p:nvPr/>
          </p:nvSpPr>
          <p:spPr bwMode="auto">
            <a:xfrm>
              <a:off x="6902895" y="3521235"/>
              <a:ext cx="2211754" cy="549563"/>
            </a:xfrm>
            <a:prstGeom prst="leftRightArrow">
              <a:avLst/>
            </a:prstGeom>
            <a:noFill/>
            <a:ln>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a:xfrm>
              <a:off x="6848931" y="4255741"/>
              <a:ext cx="2382071" cy="1075556"/>
            </a:xfrm>
            <a:prstGeom prst="rect">
              <a:avLst/>
            </a:prstGeom>
          </p:spPr>
          <p:txBody>
            <a:bodyPr wrap="square">
              <a:spAutoFit/>
            </a:bodyPr>
            <a:lstStyle/>
            <a:p>
              <a:pPr marL="291436" indent="-291436" defTabSz="932418">
                <a:buFont typeface="Wingdings" panose="05000000000000000000" pitchFamily="2" charset="2"/>
                <a:buChar char="§"/>
                <a:defRPr/>
              </a:pPr>
              <a:r>
                <a:rPr lang="en-US" sz="1632" i="1">
                  <a:cs typeface="Segoe UI Semilight" panose="020B0402040204020203" pitchFamily="34" charset="0"/>
                </a:rPr>
                <a:t>Execute R Scripts</a:t>
              </a:r>
            </a:p>
            <a:p>
              <a:pPr marL="291436" indent="-291436" defTabSz="932418">
                <a:buFont typeface="Wingdings" panose="05000000000000000000" pitchFamily="2" charset="2"/>
                <a:buChar char="§"/>
                <a:defRPr/>
              </a:pPr>
              <a:r>
                <a:rPr lang="en-US" sz="1632" i="1">
                  <a:cs typeface="Segoe UI Semilight" panose="020B0402040204020203" pitchFamily="34" charset="0"/>
                </a:rPr>
                <a:t>Snapshot remote </a:t>
              </a:r>
              <a:r>
                <a:rPr lang="en-US" sz="1632" i="1" err="1">
                  <a:cs typeface="Segoe UI Semilight" panose="020B0402040204020203" pitchFamily="34" charset="0"/>
                </a:rPr>
                <a:t>env</a:t>
              </a:r>
              <a:r>
                <a:rPr lang="en-US" sz="1632" i="1">
                  <a:cs typeface="Segoe UI Semilight" panose="020B0402040204020203" pitchFamily="34" charset="0"/>
                </a:rPr>
                <a:t>.</a:t>
              </a:r>
            </a:p>
            <a:p>
              <a:pPr marL="291436" indent="-291436" defTabSz="932418">
                <a:buFont typeface="Wingdings" panose="05000000000000000000" pitchFamily="2" charset="2"/>
                <a:buChar char="§"/>
                <a:defRPr/>
              </a:pPr>
              <a:r>
                <a:rPr lang="en-US" sz="1632" i="1">
                  <a:cs typeface="Segoe UI Semilight" panose="020B0402040204020203" pitchFamily="34" charset="0"/>
                </a:rPr>
                <a:t>Logout remote server</a:t>
              </a:r>
            </a:p>
            <a:p>
              <a:pPr marL="291436" indent="-291436" defTabSz="932418">
                <a:buFont typeface="Wingdings" panose="05000000000000000000" pitchFamily="2" charset="2"/>
                <a:buChar char="§"/>
                <a:defRPr/>
              </a:pPr>
              <a:endParaRPr lang="en-US" sz="1632" i="1">
                <a:cs typeface="Segoe UI Semilight" panose="020B0402040204020203" pitchFamily="34" charset="0"/>
              </a:endParaRPr>
            </a:p>
          </p:txBody>
        </p:sp>
        <p:sp>
          <p:nvSpPr>
            <p:cNvPr id="26" name="Rectangle 25"/>
            <p:cNvSpPr/>
            <p:nvPr/>
          </p:nvSpPr>
          <p:spPr>
            <a:xfrm>
              <a:off x="6826957" y="2635873"/>
              <a:ext cx="2485053" cy="829300"/>
            </a:xfrm>
            <a:prstGeom prst="rect">
              <a:avLst/>
            </a:prstGeom>
          </p:spPr>
          <p:txBody>
            <a:bodyPr wrap="square">
              <a:spAutoFit/>
            </a:bodyPr>
            <a:lstStyle/>
            <a:p>
              <a:pPr marL="291436" indent="-291436" defTabSz="932418">
                <a:buFont typeface="Wingdings" panose="05000000000000000000" pitchFamily="2" charset="2"/>
                <a:buChar char="§"/>
                <a:defRPr/>
              </a:pPr>
              <a:r>
                <a:rPr lang="en-US" sz="1632" i="1">
                  <a:cs typeface="Segoe UI Semilight" panose="020B0402040204020203" pitchFamily="34" charset="0"/>
                </a:rPr>
                <a:t>Login remote server</a:t>
              </a:r>
            </a:p>
            <a:p>
              <a:pPr marL="291436" indent="-291436" defTabSz="932418">
                <a:buFont typeface="Wingdings" panose="05000000000000000000" pitchFamily="2" charset="2"/>
                <a:buChar char="§"/>
                <a:defRPr/>
              </a:pPr>
              <a:r>
                <a:rPr lang="en-US" sz="1632" i="1">
                  <a:cs typeface="Segoe UI Semilight" panose="020B0402040204020203" pitchFamily="34" charset="0"/>
                </a:rPr>
                <a:t>Generate Diff report</a:t>
              </a:r>
            </a:p>
            <a:p>
              <a:pPr marL="291436" indent="-291436" defTabSz="932418">
                <a:buFont typeface="Wingdings" panose="05000000000000000000" pitchFamily="2" charset="2"/>
                <a:buChar char="§"/>
                <a:defRPr/>
              </a:pPr>
              <a:r>
                <a:rPr lang="en-US" sz="1632" i="1">
                  <a:cs typeface="Segoe UI Semilight" panose="020B0402040204020203" pitchFamily="34" charset="0"/>
                </a:rPr>
                <a:t>Reconcile Environment</a:t>
              </a:r>
            </a:p>
          </p:txBody>
        </p:sp>
      </p:grpSp>
      <p:sp>
        <p:nvSpPr>
          <p:cNvPr id="30" name="Rectangle 29"/>
          <p:cNvSpPr/>
          <p:nvPr/>
        </p:nvSpPr>
        <p:spPr bwMode="auto">
          <a:xfrm>
            <a:off x="5004486" y="1793468"/>
            <a:ext cx="7351397" cy="4596754"/>
          </a:xfrm>
          <a:prstGeom prst="rect">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004486" y="5271387"/>
            <a:ext cx="7853900" cy="840869"/>
          </a:xfrm>
          <a:prstGeom prst="rect">
            <a:avLst/>
          </a:prstGeom>
          <a:noFill/>
        </p:spPr>
        <p:txBody>
          <a:bodyPr wrap="square" lIns="186521" tIns="149217" rIns="186521" bIns="149217" rtlCol="0">
            <a:spAutoFit/>
          </a:bodyPr>
          <a:lstStyle/>
          <a:p>
            <a:pPr>
              <a:lnSpc>
                <a:spcPct val="90000"/>
              </a:lnSpc>
              <a:spcAft>
                <a:spcPts val="612"/>
              </a:spcAft>
            </a:pPr>
            <a:r>
              <a:rPr lang="en-US" sz="1632" i="1">
                <a:gradFill>
                  <a:gsLst>
                    <a:gs pos="2917">
                      <a:schemeClr val="tx1"/>
                    </a:gs>
                    <a:gs pos="30000">
                      <a:schemeClr val="tx1"/>
                    </a:gs>
                  </a:gsLst>
                  <a:lin ang="5400000" scaled="0"/>
                </a:gradFill>
              </a:rPr>
              <a:t>“I can offload the function execution for heavy processing to a chunky server”</a:t>
            </a:r>
          </a:p>
          <a:p>
            <a:pPr>
              <a:lnSpc>
                <a:spcPct val="90000"/>
              </a:lnSpc>
              <a:spcAft>
                <a:spcPts val="612"/>
              </a:spcAft>
            </a:pPr>
            <a:r>
              <a:rPr lang="en-US" sz="1632" i="1">
                <a:gradFill>
                  <a:gsLst>
                    <a:gs pos="2917">
                      <a:schemeClr val="tx1"/>
                    </a:gs>
                    <a:gs pos="30000">
                      <a:schemeClr val="tx1"/>
                    </a:gs>
                  </a:gsLst>
                  <a:lin ang="5400000" scaled="0"/>
                </a:gradFill>
              </a:rPr>
              <a:t>“I can validate my scripts against production environment before deployment”</a:t>
            </a:r>
          </a:p>
        </p:txBody>
      </p:sp>
    </p:spTree>
    <p:extLst>
      <p:ext uri="{BB962C8B-B14F-4D97-AF65-F5344CB8AC3E}">
        <p14:creationId xmlns:p14="http://schemas.microsoft.com/office/powerpoint/2010/main" val="15191945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Remote Execution Commands</a:t>
            </a:r>
          </a:p>
        </p:txBody>
      </p:sp>
      <p:graphicFrame>
        <p:nvGraphicFramePr>
          <p:cNvPr id="5" name="Table 4"/>
          <p:cNvGraphicFramePr>
            <a:graphicFrameLocks noGrp="1"/>
          </p:cNvGraphicFramePr>
          <p:nvPr>
            <p:extLst/>
          </p:nvPr>
        </p:nvGraphicFramePr>
        <p:xfrm>
          <a:off x="181610" y="4669218"/>
          <a:ext cx="5950727" cy="1823731"/>
        </p:xfrm>
        <a:graphic>
          <a:graphicData uri="http://schemas.openxmlformats.org/drawingml/2006/table">
            <a:tbl>
              <a:tblPr firstRow="1">
                <a:tableStyleId>{93296810-A885-4BE3-A3E7-6D5BEEA58F35}</a:tableStyleId>
              </a:tblPr>
              <a:tblGrid>
                <a:gridCol w="2013666">
                  <a:extLst>
                    <a:ext uri="{9D8B030D-6E8A-4147-A177-3AD203B41FA5}">
                      <a16:colId xmlns:a16="http://schemas.microsoft.com/office/drawing/2014/main" val="2795268019"/>
                    </a:ext>
                  </a:extLst>
                </a:gridCol>
                <a:gridCol w="3937061">
                  <a:extLst>
                    <a:ext uri="{9D8B030D-6E8A-4147-A177-3AD203B41FA5}">
                      <a16:colId xmlns:a16="http://schemas.microsoft.com/office/drawing/2014/main" val="2421230017"/>
                    </a:ext>
                  </a:extLst>
                </a:gridCol>
              </a:tblGrid>
              <a:tr h="397068">
                <a:tc gridSpan="2">
                  <a:txBody>
                    <a:bodyPr/>
                    <a:lstStyle/>
                    <a:p>
                      <a:pPr algn="l" fontAlgn="b">
                        <a:lnSpc>
                          <a:spcPct val="100000"/>
                        </a:lnSpc>
                      </a:pPr>
                      <a:r>
                        <a:rPr lang="en-US" sz="1400" u="none" strike="noStrike">
                          <a:effectLst/>
                        </a:rPr>
                        <a:t>Snapshot Functions</a:t>
                      </a:r>
                      <a:endParaRPr lang="en-US" sz="1400" b="0" i="0" u="none" strike="noStrike">
                        <a:solidFill>
                          <a:srgbClr val="000000"/>
                        </a:solidFill>
                        <a:effectLst/>
                        <a:latin typeface="Calibri" panose="020F0502020204030204" pitchFamily="34" charset="0"/>
                      </a:endParaRPr>
                    </a:p>
                  </a:txBody>
                  <a:tcPr marL="5551" marR="5551" marT="5551" marB="0" anchor="ctr"/>
                </a:tc>
                <a:tc hMerge="1">
                  <a:txBody>
                    <a:bodyPr/>
                    <a:lstStyle/>
                    <a:p>
                      <a:pPr algn="l" fontAlgn="b">
                        <a:lnSpc>
                          <a:spcPct val="100000"/>
                        </a:lnSpc>
                      </a:pPr>
                      <a:endParaRPr lang="en-US" sz="1600" b="0" i="0" u="none" strike="noStrike">
                        <a:solidFill>
                          <a:srgbClr val="000000"/>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1280267658"/>
                  </a:ext>
                </a:extLst>
              </a:tr>
              <a:tr h="378593">
                <a:tc>
                  <a:txBody>
                    <a:bodyPr/>
                    <a:lstStyle/>
                    <a:p>
                      <a:pPr algn="l" fontAlgn="b">
                        <a:lnSpc>
                          <a:spcPct val="100000"/>
                        </a:lnSpc>
                      </a:pPr>
                      <a:r>
                        <a:rPr lang="en-US" sz="1400" b="1" u="none" strike="noStrike" err="1">
                          <a:effectLst/>
                        </a:rPr>
                        <a:t>createSnapshot</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Create a snapshot of the remote session (workspace and working directory)</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944944966"/>
                  </a:ext>
                </a:extLst>
              </a:tr>
              <a:tr h="378593">
                <a:tc>
                  <a:txBody>
                    <a:bodyPr/>
                    <a:lstStyle/>
                    <a:p>
                      <a:pPr algn="l" fontAlgn="b">
                        <a:lnSpc>
                          <a:spcPct val="100000"/>
                        </a:lnSpc>
                      </a:pPr>
                      <a:r>
                        <a:rPr lang="en-US" sz="1400" b="1" u="none" strike="noStrike" err="1">
                          <a:effectLst/>
                        </a:rPr>
                        <a:t>loadSnapshot</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Load a snapshot from the server into the remote session (workspace and working directory)</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423906340"/>
                  </a:ext>
                </a:extLst>
              </a:tr>
              <a:tr h="223159">
                <a:tc>
                  <a:txBody>
                    <a:bodyPr/>
                    <a:lstStyle/>
                    <a:p>
                      <a:pPr algn="l" fontAlgn="b">
                        <a:lnSpc>
                          <a:spcPct val="100000"/>
                        </a:lnSpc>
                      </a:pPr>
                      <a:r>
                        <a:rPr lang="en-US" sz="1400" b="1" u="none" strike="noStrike">
                          <a:effectLst/>
                        </a:rPr>
                        <a:t>listSnapshots</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Get a list of snapshots for the current user</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691238447"/>
                  </a:ext>
                </a:extLst>
              </a:tr>
              <a:tr h="223159">
                <a:tc>
                  <a:txBody>
                    <a:bodyPr/>
                    <a:lstStyle/>
                    <a:p>
                      <a:pPr algn="l" fontAlgn="b">
                        <a:lnSpc>
                          <a:spcPct val="100000"/>
                        </a:lnSpc>
                      </a:pPr>
                      <a:r>
                        <a:rPr lang="en-US" sz="1400" b="1" u="none" strike="noStrike" err="1">
                          <a:effectLst/>
                        </a:rPr>
                        <a:t>downloadSnapshot</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Download a snapshot from the server</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2980148449"/>
                  </a:ext>
                </a:extLst>
              </a:tr>
              <a:tr h="223159">
                <a:tc>
                  <a:txBody>
                    <a:bodyPr/>
                    <a:lstStyle/>
                    <a:p>
                      <a:pPr algn="l" fontAlgn="b">
                        <a:lnSpc>
                          <a:spcPct val="100000"/>
                        </a:lnSpc>
                      </a:pPr>
                      <a:r>
                        <a:rPr lang="en-US" sz="1400" b="1" u="none" strike="noStrike" err="1">
                          <a:effectLst/>
                        </a:rPr>
                        <a:t>deleteSnapshot</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Delete a snapshot from the server</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1048592539"/>
                  </a:ext>
                </a:extLst>
              </a:tr>
            </a:tbl>
          </a:graphicData>
        </a:graphic>
      </p:graphicFrame>
      <p:graphicFrame>
        <p:nvGraphicFramePr>
          <p:cNvPr id="6" name="Table 5"/>
          <p:cNvGraphicFramePr>
            <a:graphicFrameLocks noGrp="1"/>
          </p:cNvGraphicFramePr>
          <p:nvPr>
            <p:extLst/>
          </p:nvPr>
        </p:nvGraphicFramePr>
        <p:xfrm>
          <a:off x="6388616" y="1514484"/>
          <a:ext cx="5831761" cy="3255917"/>
        </p:xfrm>
        <a:graphic>
          <a:graphicData uri="http://schemas.openxmlformats.org/drawingml/2006/table">
            <a:tbl>
              <a:tblPr firstRow="1">
                <a:tableStyleId>{7DF18680-E054-41AD-8BC1-D1AEF772440D}</a:tableStyleId>
              </a:tblPr>
              <a:tblGrid>
                <a:gridCol w="2130776">
                  <a:extLst>
                    <a:ext uri="{9D8B030D-6E8A-4147-A177-3AD203B41FA5}">
                      <a16:colId xmlns:a16="http://schemas.microsoft.com/office/drawing/2014/main" val="101263977"/>
                    </a:ext>
                  </a:extLst>
                </a:gridCol>
                <a:gridCol w="3700985">
                  <a:extLst>
                    <a:ext uri="{9D8B030D-6E8A-4147-A177-3AD203B41FA5}">
                      <a16:colId xmlns:a16="http://schemas.microsoft.com/office/drawing/2014/main" val="2229245577"/>
                    </a:ext>
                  </a:extLst>
                </a:gridCol>
              </a:tblGrid>
              <a:tr h="382607">
                <a:tc gridSpan="2">
                  <a:txBody>
                    <a:bodyPr/>
                    <a:lstStyle/>
                    <a:p>
                      <a:pPr algn="l" fontAlgn="b">
                        <a:lnSpc>
                          <a:spcPct val="100000"/>
                        </a:lnSpc>
                      </a:pPr>
                      <a:r>
                        <a:rPr lang="en-US" sz="1400" u="none" strike="noStrike">
                          <a:effectLst/>
                        </a:rPr>
                        <a:t>Remote Objects Management</a:t>
                      </a:r>
                      <a:endParaRPr lang="en-US" sz="1400" b="0" i="0" u="none" strike="noStrike">
                        <a:solidFill>
                          <a:srgbClr val="000000"/>
                        </a:solidFill>
                        <a:effectLst/>
                        <a:latin typeface="Calibri" panose="020F0502020204030204" pitchFamily="34" charset="0"/>
                      </a:endParaRPr>
                    </a:p>
                  </a:txBody>
                  <a:tcPr marL="5551" marR="5551" marT="5551" marB="0" anchor="ctr"/>
                </a:tc>
                <a:tc hMerge="1">
                  <a:txBody>
                    <a:bodyPr/>
                    <a:lstStyle/>
                    <a:p>
                      <a:pPr algn="l" fontAlgn="b">
                        <a:lnSpc>
                          <a:spcPct val="100000"/>
                        </a:lnSpc>
                      </a:pPr>
                      <a:endParaRPr lang="en-US" sz="1400" b="0" i="0" u="none" strike="noStrike">
                        <a:solidFill>
                          <a:srgbClr val="000000"/>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1328255898"/>
                  </a:ext>
                </a:extLst>
              </a:tr>
              <a:tr h="378593">
                <a:tc>
                  <a:txBody>
                    <a:bodyPr/>
                    <a:lstStyle/>
                    <a:p>
                      <a:pPr algn="l" fontAlgn="b">
                        <a:lnSpc>
                          <a:spcPct val="100000"/>
                        </a:lnSpc>
                      </a:pPr>
                      <a:r>
                        <a:rPr lang="en-US" sz="1400" b="1" u="none" strike="noStrike" err="1">
                          <a:effectLst/>
                        </a:rPr>
                        <a:t>listRemoteFiles</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Get a list of files in the working directory of the remote session</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92910788"/>
                  </a:ext>
                </a:extLst>
              </a:tr>
              <a:tr h="378593">
                <a:tc>
                  <a:txBody>
                    <a:bodyPr/>
                    <a:lstStyle/>
                    <a:p>
                      <a:pPr algn="l" fontAlgn="b">
                        <a:lnSpc>
                          <a:spcPct val="100000"/>
                        </a:lnSpc>
                      </a:pPr>
                      <a:r>
                        <a:rPr lang="en-US" sz="1400" b="1" u="none" strike="noStrike" err="1">
                          <a:effectLst/>
                        </a:rPr>
                        <a:t>deleteRemoteFile</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Delete a file from the working directory of the remote R session</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4210036566"/>
                  </a:ext>
                </a:extLst>
              </a:tr>
              <a:tr h="378593">
                <a:tc>
                  <a:txBody>
                    <a:bodyPr/>
                    <a:lstStyle/>
                    <a:p>
                      <a:pPr algn="l" fontAlgn="b">
                        <a:lnSpc>
                          <a:spcPct val="100000"/>
                        </a:lnSpc>
                      </a:pPr>
                      <a:r>
                        <a:rPr lang="en-US" sz="1400" b="1" u="none" strike="noStrike" err="1">
                          <a:effectLst/>
                        </a:rPr>
                        <a:t>getRemoteFile</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Copy a file from the working directory of the remote R session</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1384796425"/>
                  </a:ext>
                </a:extLst>
              </a:tr>
              <a:tr h="378593">
                <a:tc>
                  <a:txBody>
                    <a:bodyPr/>
                    <a:lstStyle/>
                    <a:p>
                      <a:pPr algn="l" fontAlgn="b">
                        <a:lnSpc>
                          <a:spcPct val="100000"/>
                        </a:lnSpc>
                      </a:pPr>
                      <a:r>
                        <a:rPr lang="en-US" sz="1400" b="1" u="none" strike="noStrike" err="1">
                          <a:effectLst/>
                        </a:rPr>
                        <a:t>putLocalFile</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Copy a file from the local machine to the working directory of the remote R session</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13252959"/>
                  </a:ext>
                </a:extLst>
              </a:tr>
              <a:tr h="223159">
                <a:tc>
                  <a:txBody>
                    <a:bodyPr/>
                    <a:lstStyle/>
                    <a:p>
                      <a:pPr algn="l" fontAlgn="b">
                        <a:lnSpc>
                          <a:spcPct val="100000"/>
                        </a:lnSpc>
                      </a:pPr>
                      <a:r>
                        <a:rPr lang="en-US" sz="1400" b="1" u="none" strike="noStrike" err="1">
                          <a:effectLst/>
                        </a:rPr>
                        <a:t>getRemoteObject</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Get an object from the remote R session</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1520713586"/>
                  </a:ext>
                </a:extLst>
              </a:tr>
              <a:tr h="378593">
                <a:tc>
                  <a:txBody>
                    <a:bodyPr/>
                    <a:lstStyle/>
                    <a:p>
                      <a:pPr algn="l" fontAlgn="b">
                        <a:lnSpc>
                          <a:spcPct val="100000"/>
                        </a:lnSpc>
                      </a:pPr>
                      <a:r>
                        <a:rPr lang="en-US" sz="1400" b="1" u="none" strike="noStrike" err="1">
                          <a:effectLst/>
                        </a:rPr>
                        <a:t>putLocalObject</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Put an object from the local R session and load it into the remote R session</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2722561469"/>
                  </a:ext>
                </a:extLst>
              </a:tr>
              <a:tr h="378593">
                <a:tc>
                  <a:txBody>
                    <a:bodyPr/>
                    <a:lstStyle/>
                    <a:p>
                      <a:pPr algn="l" fontAlgn="b">
                        <a:lnSpc>
                          <a:spcPct val="100000"/>
                        </a:lnSpc>
                      </a:pPr>
                      <a:r>
                        <a:rPr lang="en-US" sz="1400" b="1" u="none" strike="noStrike" err="1">
                          <a:effectLst/>
                        </a:rPr>
                        <a:t>getRemoteWorkspace</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Take all objects from the remote R session and load them into the local R session</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1373006704"/>
                  </a:ext>
                </a:extLst>
              </a:tr>
              <a:tr h="378593">
                <a:tc>
                  <a:txBody>
                    <a:bodyPr/>
                    <a:lstStyle/>
                    <a:p>
                      <a:pPr algn="l" fontAlgn="b">
                        <a:lnSpc>
                          <a:spcPct val="100000"/>
                        </a:lnSpc>
                      </a:pPr>
                      <a:r>
                        <a:rPr lang="en-US" sz="1400" b="1" u="none" strike="noStrike" err="1">
                          <a:effectLst/>
                        </a:rPr>
                        <a:t>putLocalWorkspace</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lnSpc>
                          <a:spcPct val="100000"/>
                        </a:lnSpc>
                      </a:pPr>
                      <a:r>
                        <a:rPr lang="en-US" sz="1200" u="none" strike="noStrike">
                          <a:effectLst/>
                        </a:rPr>
                        <a:t>Take all objects from the local R session and load them into the remote R session</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3401997852"/>
                  </a:ext>
                </a:extLst>
              </a:tr>
            </a:tbl>
          </a:graphicData>
        </a:graphic>
      </p:graphicFrame>
      <p:graphicFrame>
        <p:nvGraphicFramePr>
          <p:cNvPr id="7" name="Table 6"/>
          <p:cNvGraphicFramePr>
            <a:graphicFrameLocks noGrp="1"/>
          </p:cNvGraphicFramePr>
          <p:nvPr>
            <p:extLst/>
          </p:nvPr>
        </p:nvGraphicFramePr>
        <p:xfrm>
          <a:off x="188385" y="1514484"/>
          <a:ext cx="5967267" cy="1308863"/>
        </p:xfrm>
        <a:graphic>
          <a:graphicData uri="http://schemas.openxmlformats.org/drawingml/2006/table">
            <a:tbl>
              <a:tblPr firstRow="1">
                <a:tableStyleId>{5C22544A-7EE6-4342-B048-85BDC9FD1C3A}</a:tableStyleId>
              </a:tblPr>
              <a:tblGrid>
                <a:gridCol w="1996541">
                  <a:extLst>
                    <a:ext uri="{9D8B030D-6E8A-4147-A177-3AD203B41FA5}">
                      <a16:colId xmlns:a16="http://schemas.microsoft.com/office/drawing/2014/main" val="1381655912"/>
                    </a:ext>
                  </a:extLst>
                </a:gridCol>
                <a:gridCol w="3970726">
                  <a:extLst>
                    <a:ext uri="{9D8B030D-6E8A-4147-A177-3AD203B41FA5}">
                      <a16:colId xmlns:a16="http://schemas.microsoft.com/office/drawing/2014/main" val="4165882207"/>
                    </a:ext>
                  </a:extLst>
                </a:gridCol>
              </a:tblGrid>
              <a:tr h="483952">
                <a:tc gridSpan="2">
                  <a:txBody>
                    <a:bodyPr/>
                    <a:lstStyle/>
                    <a:p>
                      <a:pPr algn="l" fontAlgn="b"/>
                      <a:r>
                        <a:rPr lang="en-US" sz="1400" u="none" strike="noStrike">
                          <a:effectLst/>
                        </a:rPr>
                        <a:t>Remote Connection</a:t>
                      </a:r>
                      <a:endParaRPr lang="en-US" sz="1400" b="0" i="0" u="none" strike="noStrike">
                        <a:solidFill>
                          <a:srgbClr val="000000"/>
                        </a:solidFill>
                        <a:effectLst/>
                        <a:latin typeface="Calibri" panose="020F0502020204030204" pitchFamily="34" charset="0"/>
                      </a:endParaRPr>
                    </a:p>
                  </a:txBody>
                  <a:tcPr marL="5551" marR="5551" marT="5551" marB="0" anchor="ctr"/>
                </a:tc>
                <a:tc hMerge="1">
                  <a:txBody>
                    <a:bodyPr/>
                    <a:lstStyle/>
                    <a:p>
                      <a:pPr algn="l" fontAlgn="b"/>
                      <a:endParaRPr lang="en-US" sz="1400" b="0" i="0" u="none" strike="noStrike">
                        <a:solidFill>
                          <a:srgbClr val="000000"/>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2483991880"/>
                  </a:ext>
                </a:extLst>
              </a:tr>
              <a:tr h="378593">
                <a:tc>
                  <a:txBody>
                    <a:bodyPr/>
                    <a:lstStyle/>
                    <a:p>
                      <a:pPr algn="l" fontAlgn="b"/>
                      <a:r>
                        <a:rPr lang="en-US" sz="1400" b="1" u="none" strike="noStrike" err="1">
                          <a:effectLst/>
                        </a:rPr>
                        <a:t>remoteLogin</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r>
                        <a:rPr lang="en-US" sz="1200" u="none" strike="noStrike">
                          <a:effectLst/>
                        </a:rPr>
                        <a:t>Remote login to the R Server with AD or admin credentials</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699962123"/>
                  </a:ext>
                </a:extLst>
              </a:tr>
              <a:tr h="223159">
                <a:tc>
                  <a:txBody>
                    <a:bodyPr/>
                    <a:lstStyle/>
                    <a:p>
                      <a:pPr algn="l" fontAlgn="b"/>
                      <a:r>
                        <a:rPr lang="en-US" sz="1400" b="1" u="none" strike="noStrike" err="1">
                          <a:effectLst/>
                        </a:rPr>
                        <a:t>remoteLoginAAD</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r>
                        <a:rPr lang="en-US" sz="1200" u="none" strike="noStrike">
                          <a:effectLst/>
                        </a:rPr>
                        <a:t>Remote login to R Server server using Azure AD</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3611635013"/>
                  </a:ext>
                </a:extLst>
              </a:tr>
              <a:tr h="223159">
                <a:tc>
                  <a:txBody>
                    <a:bodyPr/>
                    <a:lstStyle/>
                    <a:p>
                      <a:pPr algn="l" fontAlgn="b"/>
                      <a:r>
                        <a:rPr lang="en-US" sz="1400" b="1" u="none" strike="noStrike" err="1">
                          <a:effectLst/>
                        </a:rPr>
                        <a:t>remoteLogout</a:t>
                      </a:r>
                      <a:endParaRPr lang="en-US" sz="1400" b="1" i="0" u="none" strike="noStrike">
                        <a:solidFill>
                          <a:srgbClr val="000000"/>
                        </a:solidFill>
                        <a:effectLst/>
                        <a:latin typeface="Calibri" panose="020F0502020204030204" pitchFamily="34" charset="0"/>
                      </a:endParaRPr>
                    </a:p>
                  </a:txBody>
                  <a:tcPr marL="5551" marR="5551" marT="5551" marB="0" anchor="ctr"/>
                </a:tc>
                <a:tc>
                  <a:txBody>
                    <a:bodyPr/>
                    <a:lstStyle/>
                    <a:p>
                      <a:pPr algn="l" fontAlgn="b"/>
                      <a:r>
                        <a:rPr lang="en-US" sz="1200" u="none" strike="noStrike">
                          <a:effectLst/>
                        </a:rPr>
                        <a:t>Logout of the remote session on the DeployR Server.</a:t>
                      </a:r>
                      <a:endParaRPr lang="en-US" sz="1200" b="0" i="0" u="none" strike="noStrike">
                        <a:solidFill>
                          <a:srgbClr val="000000"/>
                        </a:solidFill>
                        <a:effectLst/>
                        <a:latin typeface="Calibri" panose="020F0502020204030204" pitchFamily="34" charset="0"/>
                      </a:endParaRPr>
                    </a:p>
                  </a:txBody>
                  <a:tcPr marL="5551" marR="5551" marT="5551" marB="0" anchor="ctr"/>
                </a:tc>
                <a:extLst>
                  <a:ext uri="{0D108BD9-81ED-4DB2-BD59-A6C34878D82A}">
                    <a16:rowId xmlns:a16="http://schemas.microsoft.com/office/drawing/2014/main" val="3278442402"/>
                  </a:ext>
                </a:extLst>
              </a:tr>
            </a:tbl>
          </a:graphicData>
        </a:graphic>
      </p:graphicFrame>
      <p:graphicFrame>
        <p:nvGraphicFramePr>
          <p:cNvPr id="8" name="Table 7"/>
          <p:cNvGraphicFramePr>
            <a:graphicFrameLocks noGrp="1"/>
          </p:cNvGraphicFramePr>
          <p:nvPr>
            <p:extLst/>
          </p:nvPr>
        </p:nvGraphicFramePr>
        <p:xfrm>
          <a:off x="181611" y="3003741"/>
          <a:ext cx="5974041" cy="1469749"/>
        </p:xfrm>
        <a:graphic>
          <a:graphicData uri="http://schemas.openxmlformats.org/drawingml/2006/table">
            <a:tbl>
              <a:tblPr firstRow="1">
                <a:tableStyleId>{21E4AEA4-8DFA-4A89-87EB-49C32662AFE0}</a:tableStyleId>
              </a:tblPr>
              <a:tblGrid>
                <a:gridCol w="2012470">
                  <a:extLst>
                    <a:ext uri="{9D8B030D-6E8A-4147-A177-3AD203B41FA5}">
                      <a16:colId xmlns:a16="http://schemas.microsoft.com/office/drawing/2014/main" val="3227956889"/>
                    </a:ext>
                  </a:extLst>
                </a:gridCol>
                <a:gridCol w="3961571">
                  <a:extLst>
                    <a:ext uri="{9D8B030D-6E8A-4147-A177-3AD203B41FA5}">
                      <a16:colId xmlns:a16="http://schemas.microsoft.com/office/drawing/2014/main" val="2753512692"/>
                    </a:ext>
                  </a:extLst>
                </a:gridCol>
              </a:tblGrid>
              <a:tr h="353954">
                <a:tc gridSpan="2">
                  <a:txBody>
                    <a:bodyPr/>
                    <a:lstStyle/>
                    <a:p>
                      <a:pPr algn="l" fontAlgn="b"/>
                      <a:r>
                        <a:rPr lang="en-US" sz="1400" u="none" strike="noStrike">
                          <a:effectLst/>
                        </a:rPr>
                        <a:t>Remote Execution</a:t>
                      </a:r>
                      <a:endParaRPr lang="en-US" sz="1400" b="0" i="0" u="none" strike="noStrike">
                        <a:solidFill>
                          <a:srgbClr val="000000"/>
                        </a:solidFill>
                        <a:effectLst/>
                        <a:latin typeface="Calibri" panose="020F0502020204030204" pitchFamily="34" charset="0"/>
                      </a:endParaRPr>
                    </a:p>
                  </a:txBody>
                  <a:tcPr marL="5551" marR="5551" marT="5551" marB="0" anchor="ctr"/>
                </a:tc>
                <a:tc hMerge="1">
                  <a:txBody>
                    <a:bodyPr/>
                    <a:lstStyle/>
                    <a:p>
                      <a:pPr algn="l" fontAlgn="b"/>
                      <a:endParaRPr lang="en-US" sz="1400" b="0" i="0" u="none" strike="noStrike">
                        <a:solidFill>
                          <a:srgbClr val="000000"/>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303017820"/>
                  </a:ext>
                </a:extLst>
              </a:tr>
              <a:tr h="223159">
                <a:tc>
                  <a:txBody>
                    <a:bodyPr/>
                    <a:lstStyle/>
                    <a:p>
                      <a:pPr algn="l" fontAlgn="b"/>
                      <a:r>
                        <a:rPr lang="en-US" sz="1400" b="1" u="none" strike="noStrike" err="1">
                          <a:effectLst/>
                        </a:rPr>
                        <a:t>remoteExecute</a:t>
                      </a:r>
                      <a:endParaRPr lang="en-US" sz="1400" b="1" i="0" u="none" strike="noStrike">
                        <a:solidFill>
                          <a:srgbClr val="000000"/>
                        </a:solidFill>
                        <a:effectLst/>
                        <a:latin typeface="Calibri" panose="020F0502020204030204" pitchFamily="34" charset="0"/>
                      </a:endParaRPr>
                    </a:p>
                  </a:txBody>
                  <a:tcPr marL="5551" marR="5551" marT="5551" marB="0" anchor="b"/>
                </a:tc>
                <a:tc>
                  <a:txBody>
                    <a:bodyPr/>
                    <a:lstStyle/>
                    <a:p>
                      <a:pPr algn="l" fontAlgn="b"/>
                      <a:r>
                        <a:rPr lang="en-US" sz="1200" u="none" strike="noStrike">
                          <a:effectLst/>
                        </a:rPr>
                        <a:t>Remote execution of either R code or an R script</a:t>
                      </a:r>
                      <a:endParaRPr lang="en-US" sz="1200" b="0" i="0" u="none" strike="noStrike">
                        <a:solidFill>
                          <a:srgbClr val="000000"/>
                        </a:solidFill>
                        <a:effectLst/>
                        <a:latin typeface="Calibri" panose="020F0502020204030204" pitchFamily="34" charset="0"/>
                      </a:endParaRPr>
                    </a:p>
                  </a:txBody>
                  <a:tcPr marL="5551" marR="5551" marT="5551" marB="0" anchor="b"/>
                </a:tc>
                <a:extLst>
                  <a:ext uri="{0D108BD9-81ED-4DB2-BD59-A6C34878D82A}">
                    <a16:rowId xmlns:a16="http://schemas.microsoft.com/office/drawing/2014/main" val="2006191014"/>
                  </a:ext>
                </a:extLst>
              </a:tr>
              <a:tr h="223159">
                <a:tc>
                  <a:txBody>
                    <a:bodyPr/>
                    <a:lstStyle/>
                    <a:p>
                      <a:pPr algn="l" fontAlgn="b"/>
                      <a:r>
                        <a:rPr lang="en-US" sz="1400" b="1" u="none" strike="noStrike" err="1">
                          <a:effectLst/>
                        </a:rPr>
                        <a:t>remoteScript</a:t>
                      </a:r>
                      <a:endParaRPr lang="en-US" sz="1400" b="1" i="0" u="none" strike="noStrike">
                        <a:solidFill>
                          <a:srgbClr val="000000"/>
                        </a:solidFill>
                        <a:effectLst/>
                        <a:latin typeface="Calibri" panose="020F0502020204030204" pitchFamily="34" charset="0"/>
                      </a:endParaRPr>
                    </a:p>
                  </a:txBody>
                  <a:tcPr marL="5551" marR="5551" marT="5551" marB="0" anchor="b"/>
                </a:tc>
                <a:tc>
                  <a:txBody>
                    <a:bodyPr/>
                    <a:lstStyle/>
                    <a:p>
                      <a:pPr algn="l" fontAlgn="b"/>
                      <a:r>
                        <a:rPr lang="en-US" sz="1200" u="none" strike="noStrike">
                          <a:effectLst/>
                        </a:rPr>
                        <a:t>Wrapper function for remote script execution</a:t>
                      </a:r>
                      <a:endParaRPr lang="en-US" sz="1200" b="0" i="0" u="none" strike="noStrike">
                        <a:solidFill>
                          <a:srgbClr val="000000"/>
                        </a:solidFill>
                        <a:effectLst/>
                        <a:latin typeface="Calibri" panose="020F0502020204030204" pitchFamily="34" charset="0"/>
                      </a:endParaRPr>
                    </a:p>
                  </a:txBody>
                  <a:tcPr marL="5551" marR="5551" marT="5551" marB="0" anchor="b"/>
                </a:tc>
                <a:extLst>
                  <a:ext uri="{0D108BD9-81ED-4DB2-BD59-A6C34878D82A}">
                    <a16:rowId xmlns:a16="http://schemas.microsoft.com/office/drawing/2014/main" val="3363813279"/>
                  </a:ext>
                </a:extLst>
              </a:tr>
              <a:tr h="223159">
                <a:tc>
                  <a:txBody>
                    <a:bodyPr/>
                    <a:lstStyle/>
                    <a:p>
                      <a:pPr algn="l" fontAlgn="b"/>
                      <a:r>
                        <a:rPr lang="en-US" sz="1400" b="1" u="none" strike="noStrike" err="1">
                          <a:effectLst/>
                        </a:rPr>
                        <a:t>diffLocalRemote</a:t>
                      </a:r>
                      <a:endParaRPr lang="en-US" sz="1400" b="1" i="0" u="none" strike="noStrike">
                        <a:solidFill>
                          <a:srgbClr val="000000"/>
                        </a:solidFill>
                        <a:effectLst/>
                        <a:latin typeface="Calibri" panose="020F0502020204030204" pitchFamily="34" charset="0"/>
                      </a:endParaRPr>
                    </a:p>
                  </a:txBody>
                  <a:tcPr marL="5551" marR="5551" marT="5551" marB="0" anchor="b"/>
                </a:tc>
                <a:tc>
                  <a:txBody>
                    <a:bodyPr/>
                    <a:lstStyle/>
                    <a:p>
                      <a:pPr algn="l" fontAlgn="b"/>
                      <a:r>
                        <a:rPr lang="en-US" sz="1200" u="none" strike="noStrike">
                          <a:effectLst/>
                        </a:rPr>
                        <a:t>Generate a 'diff' report between local and remote</a:t>
                      </a:r>
                      <a:endParaRPr lang="en-US" sz="1200" b="0" i="0" u="none" strike="noStrike">
                        <a:solidFill>
                          <a:srgbClr val="000000"/>
                        </a:solidFill>
                        <a:effectLst/>
                        <a:latin typeface="Calibri" panose="020F0502020204030204" pitchFamily="34" charset="0"/>
                      </a:endParaRPr>
                    </a:p>
                  </a:txBody>
                  <a:tcPr marL="5551" marR="5551" marT="5551" marB="0" anchor="b"/>
                </a:tc>
                <a:extLst>
                  <a:ext uri="{0D108BD9-81ED-4DB2-BD59-A6C34878D82A}">
                    <a16:rowId xmlns:a16="http://schemas.microsoft.com/office/drawing/2014/main" val="2365919482"/>
                  </a:ext>
                </a:extLst>
              </a:tr>
              <a:tr h="223159">
                <a:tc>
                  <a:txBody>
                    <a:bodyPr/>
                    <a:lstStyle/>
                    <a:p>
                      <a:pPr marL="0" algn="l" defTabSz="914367" rtl="0" eaLnBrk="1" fontAlgn="b" latinLnBrk="0" hangingPunct="1"/>
                      <a:r>
                        <a:rPr lang="en-US" sz="1400" b="1" u="none" strike="noStrike" kern="1200">
                          <a:solidFill>
                            <a:schemeClr val="dk1"/>
                          </a:solidFill>
                          <a:effectLst/>
                          <a:latin typeface="+mn-lt"/>
                          <a:ea typeface="+mn-ea"/>
                          <a:cs typeface="+mn-cs"/>
                        </a:rPr>
                        <a:t>pause</a:t>
                      </a:r>
                    </a:p>
                  </a:txBody>
                  <a:tcPr marL="5551" marR="5551" marT="5551" marB="0" anchor="b"/>
                </a:tc>
                <a:tc>
                  <a:txBody>
                    <a:bodyPr/>
                    <a:lstStyle/>
                    <a:p>
                      <a:pPr algn="l" fontAlgn="b"/>
                      <a:r>
                        <a:rPr lang="en-US" sz="1200" u="none" strike="noStrike" kern="1200">
                          <a:solidFill>
                            <a:schemeClr val="dk1"/>
                          </a:solidFill>
                          <a:effectLst/>
                          <a:latin typeface="+mn-lt"/>
                          <a:ea typeface="+mn-ea"/>
                          <a:cs typeface="+mn-cs"/>
                        </a:rPr>
                        <a:t>Pause remote connection and back to local</a:t>
                      </a:r>
                    </a:p>
                  </a:txBody>
                  <a:tcPr marL="5551" marR="5551" marT="5551" marB="0" anchor="b"/>
                </a:tc>
                <a:extLst>
                  <a:ext uri="{0D108BD9-81ED-4DB2-BD59-A6C34878D82A}">
                    <a16:rowId xmlns:a16="http://schemas.microsoft.com/office/drawing/2014/main" val="646265804"/>
                  </a:ext>
                </a:extLst>
              </a:tr>
              <a:tr h="223159">
                <a:tc>
                  <a:txBody>
                    <a:bodyPr/>
                    <a:lstStyle/>
                    <a:p>
                      <a:pPr algn="l" fontAlgn="b"/>
                      <a:r>
                        <a:rPr lang="en-US" sz="1400" b="1" u="none" strike="noStrike">
                          <a:effectLst/>
                        </a:rPr>
                        <a:t>resume</a:t>
                      </a:r>
                      <a:endParaRPr lang="en-US" sz="1400" b="1" i="0" u="none" strike="noStrike">
                        <a:solidFill>
                          <a:srgbClr val="000000"/>
                        </a:solidFill>
                        <a:effectLst/>
                        <a:latin typeface="Calibri" panose="020F0502020204030204" pitchFamily="34" charset="0"/>
                      </a:endParaRPr>
                    </a:p>
                  </a:txBody>
                  <a:tcPr marL="5551" marR="5551" marT="5551" marB="0" anchor="b"/>
                </a:tc>
                <a:tc>
                  <a:txBody>
                    <a:bodyPr/>
                    <a:lstStyle/>
                    <a:p>
                      <a:pPr algn="l" fontAlgn="b"/>
                      <a:r>
                        <a:rPr lang="en-US" sz="1200" u="none" strike="noStrike">
                          <a:effectLst/>
                        </a:rPr>
                        <a:t>Return the user to the 'REMOTE &gt;' command prompt</a:t>
                      </a:r>
                      <a:endParaRPr lang="en-US" sz="1200" b="0" i="0" u="none" strike="noStrike">
                        <a:solidFill>
                          <a:srgbClr val="000000"/>
                        </a:solidFill>
                        <a:effectLst/>
                        <a:latin typeface="Calibri" panose="020F0502020204030204" pitchFamily="34" charset="0"/>
                      </a:endParaRPr>
                    </a:p>
                  </a:txBody>
                  <a:tcPr marL="5551" marR="5551" marT="5551" marB="0" anchor="b"/>
                </a:tc>
                <a:extLst>
                  <a:ext uri="{0D108BD9-81ED-4DB2-BD59-A6C34878D82A}">
                    <a16:rowId xmlns:a16="http://schemas.microsoft.com/office/drawing/2014/main" val="869955383"/>
                  </a:ext>
                </a:extLst>
              </a:tr>
            </a:tbl>
          </a:graphicData>
        </a:graphic>
      </p:graphicFrame>
    </p:spTree>
    <p:extLst>
      <p:ext uri="{BB962C8B-B14F-4D97-AF65-F5344CB8AC3E}">
        <p14:creationId xmlns:p14="http://schemas.microsoft.com/office/powerpoint/2010/main" val="19692930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Freeform: Shape 222">
            <a:extLst>
              <a:ext uri="{FF2B5EF4-FFF2-40B4-BE49-F238E27FC236}">
                <a16:creationId xmlns:a16="http://schemas.microsoft.com/office/drawing/2014/main" id="{2721F3CD-E9DE-4313-8619-7D8FC4E87E80}"/>
              </a:ext>
            </a:extLst>
          </p:cNvPr>
          <p:cNvSpPr/>
          <p:nvPr/>
        </p:nvSpPr>
        <p:spPr bwMode="auto">
          <a:xfrm>
            <a:off x="2438400" y="4863448"/>
            <a:ext cx="9476509" cy="1278733"/>
          </a:xfrm>
          <a:custGeom>
            <a:avLst/>
            <a:gdLst>
              <a:gd name="connsiteX0" fmla="*/ 0 w 9476509"/>
              <a:gd name="connsiteY0" fmla="*/ 2059709 h 2087418"/>
              <a:gd name="connsiteX1" fmla="*/ 9476509 w 9476509"/>
              <a:gd name="connsiteY1" fmla="*/ 2087418 h 2087418"/>
              <a:gd name="connsiteX2" fmla="*/ 9079345 w 9476509"/>
              <a:gd name="connsiteY2" fmla="*/ 0 h 2087418"/>
              <a:gd name="connsiteX3" fmla="*/ 6243782 w 9476509"/>
              <a:gd name="connsiteY3" fmla="*/ 0 h 2087418"/>
              <a:gd name="connsiteX4" fmla="*/ 0 w 9476509"/>
              <a:gd name="connsiteY4" fmla="*/ 2059709 h 208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6509" h="2087418">
                <a:moveTo>
                  <a:pt x="0" y="2059709"/>
                </a:moveTo>
                <a:lnTo>
                  <a:pt x="9476509" y="2087418"/>
                </a:lnTo>
                <a:lnTo>
                  <a:pt x="9079345" y="0"/>
                </a:lnTo>
                <a:lnTo>
                  <a:pt x="6243782" y="0"/>
                </a:lnTo>
                <a:lnTo>
                  <a:pt x="0" y="2059709"/>
                </a:ln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89692BDF-0556-42D9-865A-C1CB89B81725}"/>
              </a:ext>
            </a:extLst>
          </p:cNvPr>
          <p:cNvSpPr>
            <a:spLocks noGrp="1"/>
          </p:cNvSpPr>
          <p:nvPr>
            <p:ph type="body" sz="quarter" idx="11"/>
          </p:nvPr>
        </p:nvSpPr>
        <p:spPr/>
        <p:txBody>
          <a:bodyPr/>
          <a:lstStyle/>
          <a:p>
            <a:pPr lvl="0"/>
            <a:r>
              <a:rPr lang="en-US"/>
              <a:t>Hybrid Clouds</a:t>
            </a:r>
          </a:p>
        </p:txBody>
      </p:sp>
      <p:sp>
        <p:nvSpPr>
          <p:cNvPr id="2" name="Title 1">
            <a:extLst>
              <a:ext uri="{FF2B5EF4-FFF2-40B4-BE49-F238E27FC236}">
                <a16:creationId xmlns:a16="http://schemas.microsoft.com/office/drawing/2014/main" id="{3BAFDFAF-010A-42BB-8DEC-8D025A4E38A1}"/>
              </a:ext>
            </a:extLst>
          </p:cNvPr>
          <p:cNvSpPr>
            <a:spLocks noGrp="1"/>
          </p:cNvSpPr>
          <p:nvPr>
            <p:ph type="title"/>
          </p:nvPr>
        </p:nvSpPr>
        <p:spPr/>
        <p:txBody>
          <a:bodyPr/>
          <a:lstStyle/>
          <a:p>
            <a:pPr lvl="0"/>
            <a:r>
              <a:rPr lang="en-US"/>
              <a:t>Portable Models Enable Hybrid Clouds</a:t>
            </a:r>
          </a:p>
        </p:txBody>
      </p:sp>
      <p:sp>
        <p:nvSpPr>
          <p:cNvPr id="4" name="Content Placeholder 3">
            <a:extLst>
              <a:ext uri="{FF2B5EF4-FFF2-40B4-BE49-F238E27FC236}">
                <a16:creationId xmlns:a16="http://schemas.microsoft.com/office/drawing/2014/main" id="{957E798B-7F41-48B3-A2E9-6D0ECD460C53}"/>
              </a:ext>
            </a:extLst>
          </p:cNvPr>
          <p:cNvSpPr>
            <a:spLocks noGrp="1"/>
          </p:cNvSpPr>
          <p:nvPr>
            <p:ph idx="1"/>
          </p:nvPr>
        </p:nvSpPr>
        <p:spPr>
          <a:xfrm>
            <a:off x="1731816" y="1216152"/>
            <a:ext cx="6894881" cy="3693319"/>
          </a:xfrm>
        </p:spPr>
        <p:txBody>
          <a:bodyPr/>
          <a:lstStyle/>
          <a:p>
            <a:pPr lvl="0"/>
            <a:r>
              <a:rPr lang="en-US" sz="1800"/>
              <a:t>Script &amp; Model Portability</a:t>
            </a:r>
          </a:p>
          <a:p>
            <a:pPr lvl="1"/>
            <a:r>
              <a:rPr lang="en-US" sz="1800"/>
              <a:t>Embed R in stored procedures &amp; triggers in SQL Server</a:t>
            </a:r>
          </a:p>
          <a:p>
            <a:pPr lvl="1"/>
            <a:r>
              <a:rPr lang="en-US" sz="1800"/>
              <a:t>Expose “scoring as a service”</a:t>
            </a:r>
          </a:p>
          <a:p>
            <a:r>
              <a:rPr lang="en-US" sz="1800"/>
              <a:t>Pattern:  Development scale-up:</a:t>
            </a:r>
          </a:p>
          <a:p>
            <a:pPr lvl="1"/>
            <a:r>
              <a:rPr lang="en-US" sz="1800"/>
              <a:t>Build on desktops, test on servers, clusters etc.</a:t>
            </a:r>
          </a:p>
          <a:p>
            <a:pPr lvl="1"/>
            <a:r>
              <a:rPr lang="en-US" sz="1800"/>
              <a:t>Move analytics to the data</a:t>
            </a:r>
          </a:p>
          <a:p>
            <a:r>
              <a:rPr lang="en-US" sz="1800"/>
              <a:t>Pattern:  Cloud data lake:</a:t>
            </a:r>
          </a:p>
          <a:p>
            <a:pPr lvl="1"/>
            <a:r>
              <a:rPr lang="en-US" sz="1800"/>
              <a:t>Model using cloud data lake &amp; Hadoop on-Prem</a:t>
            </a:r>
          </a:p>
          <a:p>
            <a:pPr lvl="1"/>
            <a:r>
              <a:rPr lang="en-US" sz="1800"/>
              <a:t>Deploy scripts &amp; models to SQL, Windows, Linux</a:t>
            </a:r>
          </a:p>
          <a:p>
            <a:r>
              <a:rPr lang="en-US" sz="1800"/>
              <a:t>Pattern:  Model on-</a:t>
            </a:r>
            <a:r>
              <a:rPr lang="en-US" sz="1800" err="1"/>
              <a:t>prem</a:t>
            </a:r>
            <a:r>
              <a:rPr lang="en-US" sz="1800"/>
              <a:t>:</a:t>
            </a:r>
          </a:p>
          <a:p>
            <a:pPr lvl="1"/>
            <a:r>
              <a:rPr lang="en-US" sz="1800"/>
              <a:t>Model in EDW or on-</a:t>
            </a:r>
            <a:r>
              <a:rPr lang="en-US" sz="1800" err="1"/>
              <a:t>prem</a:t>
            </a:r>
            <a:r>
              <a:rPr lang="en-US" sz="1800"/>
              <a:t> data lake</a:t>
            </a:r>
          </a:p>
          <a:p>
            <a:pPr lvl="1"/>
            <a:r>
              <a:rPr lang="en-US" sz="1800"/>
              <a:t>deploy to OLTP or IoT in cloud</a:t>
            </a:r>
          </a:p>
        </p:txBody>
      </p:sp>
      <p:grpSp>
        <p:nvGrpSpPr>
          <p:cNvPr id="5" name="Group 4">
            <a:extLst>
              <a:ext uri="{FF2B5EF4-FFF2-40B4-BE49-F238E27FC236}">
                <a16:creationId xmlns:a16="http://schemas.microsoft.com/office/drawing/2014/main" id="{2261A870-B13F-409A-B69A-858F18CFD0CF}"/>
              </a:ext>
            </a:extLst>
          </p:cNvPr>
          <p:cNvGrpSpPr/>
          <p:nvPr/>
        </p:nvGrpSpPr>
        <p:grpSpPr>
          <a:xfrm>
            <a:off x="8638099" y="3381391"/>
            <a:ext cx="3323300" cy="2289562"/>
            <a:chOff x="274639" y="1317857"/>
            <a:chExt cx="6127409" cy="4221431"/>
          </a:xfrm>
        </p:grpSpPr>
        <p:sp>
          <p:nvSpPr>
            <p:cNvPr id="6" name="Rectangle: Rounded Corners 5">
              <a:extLst>
                <a:ext uri="{FF2B5EF4-FFF2-40B4-BE49-F238E27FC236}">
                  <a16:creationId xmlns:a16="http://schemas.microsoft.com/office/drawing/2014/main" id="{56B1E940-220B-4497-816B-2412B711C099}"/>
                </a:ext>
              </a:extLst>
            </p:cNvPr>
            <p:cNvSpPr/>
            <p:nvPr/>
          </p:nvSpPr>
          <p:spPr bwMode="auto">
            <a:xfrm>
              <a:off x="575619" y="4887856"/>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Platforms and Data</a:t>
              </a:r>
            </a:p>
          </p:txBody>
        </p:sp>
        <p:grpSp>
          <p:nvGrpSpPr>
            <p:cNvPr id="7" name="Group 6">
              <a:extLst>
                <a:ext uri="{FF2B5EF4-FFF2-40B4-BE49-F238E27FC236}">
                  <a16:creationId xmlns:a16="http://schemas.microsoft.com/office/drawing/2014/main" id="{0BC085B9-A1E3-4CC3-84FC-05E0FD4000F1}"/>
                </a:ext>
              </a:extLst>
            </p:cNvPr>
            <p:cNvGrpSpPr/>
            <p:nvPr/>
          </p:nvGrpSpPr>
          <p:grpSpPr>
            <a:xfrm>
              <a:off x="274645" y="4877954"/>
              <a:ext cx="661335" cy="661334"/>
              <a:chOff x="9983256" y="958331"/>
              <a:chExt cx="922904" cy="922906"/>
            </a:xfrm>
          </p:grpSpPr>
          <p:sp>
            <p:nvSpPr>
              <p:cNvPr id="126" name="Oval 125">
                <a:extLst>
                  <a:ext uri="{FF2B5EF4-FFF2-40B4-BE49-F238E27FC236}">
                    <a16:creationId xmlns:a16="http://schemas.microsoft.com/office/drawing/2014/main" id="{E70A947B-97DB-40B9-9042-F92BD2A148D4}"/>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27" name="Group 126">
                <a:extLst>
                  <a:ext uri="{FF2B5EF4-FFF2-40B4-BE49-F238E27FC236}">
                    <a16:creationId xmlns:a16="http://schemas.microsoft.com/office/drawing/2014/main" id="{A1769BE6-DA16-47FD-A675-486D12DA3ABE}"/>
                  </a:ext>
                </a:extLst>
              </p:cNvPr>
              <p:cNvGrpSpPr/>
              <p:nvPr/>
            </p:nvGrpSpPr>
            <p:grpSpPr>
              <a:xfrm>
                <a:off x="10103414" y="1161823"/>
                <a:ext cx="654820" cy="444115"/>
                <a:chOff x="-3464779" y="-1113976"/>
                <a:chExt cx="2012196" cy="1269235"/>
              </a:xfrm>
            </p:grpSpPr>
            <p:grpSp>
              <p:nvGrpSpPr>
                <p:cNvPr id="128" name="Group 127">
                  <a:extLst>
                    <a:ext uri="{FF2B5EF4-FFF2-40B4-BE49-F238E27FC236}">
                      <a16:creationId xmlns:a16="http://schemas.microsoft.com/office/drawing/2014/main" id="{C67EF617-9E20-4A3E-9CC5-3BF144DB89F3}"/>
                    </a:ext>
                  </a:extLst>
                </p:cNvPr>
                <p:cNvGrpSpPr/>
                <p:nvPr/>
              </p:nvGrpSpPr>
              <p:grpSpPr>
                <a:xfrm>
                  <a:off x="-3464779" y="-479358"/>
                  <a:ext cx="648837" cy="463674"/>
                  <a:chOff x="3889832" y="4308049"/>
                  <a:chExt cx="1432874" cy="1023966"/>
                </a:xfrm>
              </p:grpSpPr>
              <p:sp>
                <p:nvSpPr>
                  <p:cNvPr id="165" name="Rectangle: Rounded Corners 164">
                    <a:extLst>
                      <a:ext uri="{FF2B5EF4-FFF2-40B4-BE49-F238E27FC236}">
                        <a16:creationId xmlns:a16="http://schemas.microsoft.com/office/drawing/2014/main" id="{2C0D9E87-E946-4C68-8FB8-8C2C9BFF6681}"/>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6" name="Rectangle: Top Corners Rounded 165">
                    <a:extLst>
                      <a:ext uri="{FF2B5EF4-FFF2-40B4-BE49-F238E27FC236}">
                        <a16:creationId xmlns:a16="http://schemas.microsoft.com/office/drawing/2014/main" id="{AF0F28C6-8BA7-4FD1-B481-AE6152000A3E}"/>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7" name="Trapezoid 166">
                    <a:extLst>
                      <a:ext uri="{FF2B5EF4-FFF2-40B4-BE49-F238E27FC236}">
                        <a16:creationId xmlns:a16="http://schemas.microsoft.com/office/drawing/2014/main" id="{A095315F-A5D2-4BC4-94F7-A01F5A32BD43}"/>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29" name="Group 128">
                  <a:extLst>
                    <a:ext uri="{FF2B5EF4-FFF2-40B4-BE49-F238E27FC236}">
                      <a16:creationId xmlns:a16="http://schemas.microsoft.com/office/drawing/2014/main" id="{0F286A2A-91A7-44B1-B838-A9D8E32ACF72}"/>
                    </a:ext>
                  </a:extLst>
                </p:cNvPr>
                <p:cNvGrpSpPr/>
                <p:nvPr/>
              </p:nvGrpSpPr>
              <p:grpSpPr>
                <a:xfrm>
                  <a:off x="-2652484" y="-1113976"/>
                  <a:ext cx="1199901" cy="1269235"/>
                  <a:chOff x="-4799336" y="5508999"/>
                  <a:chExt cx="1956745" cy="2069812"/>
                </a:xfrm>
              </p:grpSpPr>
              <p:grpSp>
                <p:nvGrpSpPr>
                  <p:cNvPr id="130" name="Group 129">
                    <a:extLst>
                      <a:ext uri="{FF2B5EF4-FFF2-40B4-BE49-F238E27FC236}">
                        <a16:creationId xmlns:a16="http://schemas.microsoft.com/office/drawing/2014/main" id="{2A429F2E-F222-4AD2-BFDA-DA8EC6E1B81B}"/>
                      </a:ext>
                    </a:extLst>
                  </p:cNvPr>
                  <p:cNvGrpSpPr/>
                  <p:nvPr/>
                </p:nvGrpSpPr>
                <p:grpSpPr>
                  <a:xfrm flipH="1">
                    <a:off x="-4799336" y="5669702"/>
                    <a:ext cx="852161" cy="1909109"/>
                    <a:chOff x="-2654837" y="-287671"/>
                    <a:chExt cx="5516222" cy="12358083"/>
                  </a:xfrm>
                </p:grpSpPr>
                <p:sp>
                  <p:nvSpPr>
                    <p:cNvPr id="156" name="Rectangle 155">
                      <a:extLst>
                        <a:ext uri="{FF2B5EF4-FFF2-40B4-BE49-F238E27FC236}">
                          <a16:creationId xmlns:a16="http://schemas.microsoft.com/office/drawing/2014/main" id="{1C6AA5FC-5D5B-4773-A3CA-092484C11A31}"/>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57" name="Group 156">
                      <a:extLst>
                        <a:ext uri="{FF2B5EF4-FFF2-40B4-BE49-F238E27FC236}">
                          <a16:creationId xmlns:a16="http://schemas.microsoft.com/office/drawing/2014/main" id="{CB2B90A0-95FD-47D4-B4AE-21BAF7F90540}"/>
                        </a:ext>
                      </a:extLst>
                    </p:cNvPr>
                    <p:cNvGrpSpPr/>
                    <p:nvPr/>
                  </p:nvGrpSpPr>
                  <p:grpSpPr>
                    <a:xfrm>
                      <a:off x="-1932665" y="502289"/>
                      <a:ext cx="4144285" cy="9484745"/>
                      <a:chOff x="-2286991" y="502289"/>
                      <a:chExt cx="4498611" cy="9484745"/>
                    </a:xfrm>
                    <a:solidFill>
                      <a:schemeClr val="bg1"/>
                    </a:solidFill>
                  </p:grpSpPr>
                  <p:sp>
                    <p:nvSpPr>
                      <p:cNvPr id="158" name="Rectangle 157">
                        <a:extLst>
                          <a:ext uri="{FF2B5EF4-FFF2-40B4-BE49-F238E27FC236}">
                            <a16:creationId xmlns:a16="http://schemas.microsoft.com/office/drawing/2014/main" id="{954D44C1-A6FB-46F1-BB04-0A2A1E74160A}"/>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59" name="Group 158">
                        <a:extLst>
                          <a:ext uri="{FF2B5EF4-FFF2-40B4-BE49-F238E27FC236}">
                            <a16:creationId xmlns:a16="http://schemas.microsoft.com/office/drawing/2014/main" id="{D6AF4ADE-DBDB-4B88-80AA-9D0152A4A4E9}"/>
                          </a:ext>
                        </a:extLst>
                      </p:cNvPr>
                      <p:cNvGrpSpPr/>
                      <p:nvPr/>
                    </p:nvGrpSpPr>
                    <p:grpSpPr>
                      <a:xfrm>
                        <a:off x="-2271373" y="3334637"/>
                        <a:ext cx="4482993" cy="3353403"/>
                        <a:chOff x="-2641291" y="2050090"/>
                        <a:chExt cx="4852912" cy="3353403"/>
                      </a:xfrm>
                      <a:grpFill/>
                    </p:grpSpPr>
                    <p:sp>
                      <p:nvSpPr>
                        <p:cNvPr id="162" name="Rectangle 161">
                          <a:extLst>
                            <a:ext uri="{FF2B5EF4-FFF2-40B4-BE49-F238E27FC236}">
                              <a16:creationId xmlns:a16="http://schemas.microsoft.com/office/drawing/2014/main" id="{A108A675-0874-44F7-9AD6-DB252EC74531}"/>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3" name="Rectangle 162">
                          <a:extLst>
                            <a:ext uri="{FF2B5EF4-FFF2-40B4-BE49-F238E27FC236}">
                              <a16:creationId xmlns:a16="http://schemas.microsoft.com/office/drawing/2014/main" id="{746F0257-A559-411F-9E09-E01BA814960E}"/>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4" name="Rectangle 163">
                          <a:extLst>
                            <a:ext uri="{FF2B5EF4-FFF2-40B4-BE49-F238E27FC236}">
                              <a16:creationId xmlns:a16="http://schemas.microsoft.com/office/drawing/2014/main" id="{ACCCBC56-2499-4C9D-B0D2-DAA2D454BD7D}"/>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160" name="Rectangle 159">
                        <a:extLst>
                          <a:ext uri="{FF2B5EF4-FFF2-40B4-BE49-F238E27FC236}">
                            <a16:creationId xmlns:a16="http://schemas.microsoft.com/office/drawing/2014/main" id="{465B1441-9D5A-43E4-A235-907299F3B041}"/>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1" name="Rectangle 160">
                        <a:extLst>
                          <a:ext uri="{FF2B5EF4-FFF2-40B4-BE49-F238E27FC236}">
                            <a16:creationId xmlns:a16="http://schemas.microsoft.com/office/drawing/2014/main" id="{1117D502-F01A-4F23-898C-17BED609B3D4}"/>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131" name="Group 130">
                    <a:extLst>
                      <a:ext uri="{FF2B5EF4-FFF2-40B4-BE49-F238E27FC236}">
                        <a16:creationId xmlns:a16="http://schemas.microsoft.com/office/drawing/2014/main" id="{1D612B29-D727-491A-AEAD-29ABB8EADE67}"/>
                      </a:ext>
                    </a:extLst>
                  </p:cNvPr>
                  <p:cNvGrpSpPr/>
                  <p:nvPr/>
                </p:nvGrpSpPr>
                <p:grpSpPr>
                  <a:xfrm>
                    <a:off x="-3789393" y="5508999"/>
                    <a:ext cx="946802" cy="2064618"/>
                    <a:chOff x="-3789393" y="5508999"/>
                    <a:chExt cx="946802" cy="2064618"/>
                  </a:xfrm>
                </p:grpSpPr>
                <p:grpSp>
                  <p:nvGrpSpPr>
                    <p:cNvPr id="132" name="Group 131">
                      <a:extLst>
                        <a:ext uri="{FF2B5EF4-FFF2-40B4-BE49-F238E27FC236}">
                          <a16:creationId xmlns:a16="http://schemas.microsoft.com/office/drawing/2014/main" id="{022F00B5-3B11-41D0-A3F8-9DD83BB16699}"/>
                        </a:ext>
                      </a:extLst>
                    </p:cNvPr>
                    <p:cNvGrpSpPr/>
                    <p:nvPr/>
                  </p:nvGrpSpPr>
                  <p:grpSpPr>
                    <a:xfrm flipV="1">
                      <a:off x="-3789393" y="7130231"/>
                      <a:ext cx="946802" cy="443386"/>
                      <a:chOff x="917006" y="1618956"/>
                      <a:chExt cx="7972847" cy="2538356"/>
                    </a:xfrm>
                    <a:noFill/>
                  </p:grpSpPr>
                  <p:sp>
                    <p:nvSpPr>
                      <p:cNvPr id="151" name="Rectangle 150">
                        <a:extLst>
                          <a:ext uri="{FF2B5EF4-FFF2-40B4-BE49-F238E27FC236}">
                            <a16:creationId xmlns:a16="http://schemas.microsoft.com/office/drawing/2014/main" id="{9475C4D8-C015-4C3E-9DEF-00A8508B928B}"/>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2" name="Rectangle 151">
                        <a:extLst>
                          <a:ext uri="{FF2B5EF4-FFF2-40B4-BE49-F238E27FC236}">
                            <a16:creationId xmlns:a16="http://schemas.microsoft.com/office/drawing/2014/main" id="{4FF692D6-3AB7-4728-B631-5690A0A5E75D}"/>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3" name="Rectangle 152">
                        <a:extLst>
                          <a:ext uri="{FF2B5EF4-FFF2-40B4-BE49-F238E27FC236}">
                            <a16:creationId xmlns:a16="http://schemas.microsoft.com/office/drawing/2014/main" id="{0B07757C-F30C-4D18-B143-A23D819A5DE2}"/>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4" name="Rectangle 153">
                        <a:extLst>
                          <a:ext uri="{FF2B5EF4-FFF2-40B4-BE49-F238E27FC236}">
                            <a16:creationId xmlns:a16="http://schemas.microsoft.com/office/drawing/2014/main" id="{97D823FE-3A5B-401C-9D8C-583221B63B92}"/>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5" name="Rectangle 154">
                        <a:extLst>
                          <a:ext uri="{FF2B5EF4-FFF2-40B4-BE49-F238E27FC236}">
                            <a16:creationId xmlns:a16="http://schemas.microsoft.com/office/drawing/2014/main" id="{E41378E1-5C79-4AF5-89D8-88B0A8DE6969}"/>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3" name="Group 132">
                      <a:extLst>
                        <a:ext uri="{FF2B5EF4-FFF2-40B4-BE49-F238E27FC236}">
                          <a16:creationId xmlns:a16="http://schemas.microsoft.com/office/drawing/2014/main" id="{2E771293-31BC-4634-A776-5E3086E2D188}"/>
                        </a:ext>
                      </a:extLst>
                    </p:cNvPr>
                    <p:cNvGrpSpPr/>
                    <p:nvPr/>
                  </p:nvGrpSpPr>
                  <p:grpSpPr>
                    <a:xfrm flipV="1">
                      <a:off x="-3789393" y="6049410"/>
                      <a:ext cx="946802" cy="443386"/>
                      <a:chOff x="917006" y="1618956"/>
                      <a:chExt cx="7972847" cy="2538356"/>
                    </a:xfrm>
                    <a:noFill/>
                  </p:grpSpPr>
                  <p:sp>
                    <p:nvSpPr>
                      <p:cNvPr id="146" name="Rectangle 145">
                        <a:extLst>
                          <a:ext uri="{FF2B5EF4-FFF2-40B4-BE49-F238E27FC236}">
                            <a16:creationId xmlns:a16="http://schemas.microsoft.com/office/drawing/2014/main" id="{08AF603B-A0A9-4092-9336-1083C689448F}"/>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7" name="Rectangle 146">
                        <a:extLst>
                          <a:ext uri="{FF2B5EF4-FFF2-40B4-BE49-F238E27FC236}">
                            <a16:creationId xmlns:a16="http://schemas.microsoft.com/office/drawing/2014/main" id="{82F35ACC-8C79-47A2-8A02-3002C51EAEC3}"/>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8" name="Rectangle 147">
                        <a:extLst>
                          <a:ext uri="{FF2B5EF4-FFF2-40B4-BE49-F238E27FC236}">
                            <a16:creationId xmlns:a16="http://schemas.microsoft.com/office/drawing/2014/main" id="{92972A85-35DA-463B-8E85-6A293DAE1392}"/>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9" name="Rectangle 148">
                        <a:extLst>
                          <a:ext uri="{FF2B5EF4-FFF2-40B4-BE49-F238E27FC236}">
                            <a16:creationId xmlns:a16="http://schemas.microsoft.com/office/drawing/2014/main" id="{8A7E485B-6CBF-47AE-BA27-01078BCBDF11}"/>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0" name="Rectangle 149">
                        <a:extLst>
                          <a:ext uri="{FF2B5EF4-FFF2-40B4-BE49-F238E27FC236}">
                            <a16:creationId xmlns:a16="http://schemas.microsoft.com/office/drawing/2014/main" id="{F5ECB67A-29DB-44B1-A310-84879B6B7715}"/>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4" name="Group 133">
                      <a:extLst>
                        <a:ext uri="{FF2B5EF4-FFF2-40B4-BE49-F238E27FC236}">
                          <a16:creationId xmlns:a16="http://schemas.microsoft.com/office/drawing/2014/main" id="{FAC81001-E781-48A8-B3B1-90BB1FF47A0A}"/>
                        </a:ext>
                      </a:extLst>
                    </p:cNvPr>
                    <p:cNvGrpSpPr/>
                    <p:nvPr/>
                  </p:nvGrpSpPr>
                  <p:grpSpPr>
                    <a:xfrm flipV="1">
                      <a:off x="-3789393" y="6589821"/>
                      <a:ext cx="946802" cy="443386"/>
                      <a:chOff x="917006" y="1618956"/>
                      <a:chExt cx="7972847" cy="2538356"/>
                    </a:xfrm>
                    <a:noFill/>
                  </p:grpSpPr>
                  <p:sp>
                    <p:nvSpPr>
                      <p:cNvPr id="141" name="Rectangle 140">
                        <a:extLst>
                          <a:ext uri="{FF2B5EF4-FFF2-40B4-BE49-F238E27FC236}">
                            <a16:creationId xmlns:a16="http://schemas.microsoft.com/office/drawing/2014/main" id="{65E47BEC-6CF5-4EDF-AF0E-94AD798CA0A6}"/>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2" name="Rectangle 141">
                        <a:extLst>
                          <a:ext uri="{FF2B5EF4-FFF2-40B4-BE49-F238E27FC236}">
                            <a16:creationId xmlns:a16="http://schemas.microsoft.com/office/drawing/2014/main" id="{7345C0BC-D454-4EFD-875E-8CB2CAF47D97}"/>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3" name="Rectangle 142">
                        <a:extLst>
                          <a:ext uri="{FF2B5EF4-FFF2-40B4-BE49-F238E27FC236}">
                            <a16:creationId xmlns:a16="http://schemas.microsoft.com/office/drawing/2014/main" id="{77F6B3B5-3D0A-4643-B9C8-DA95C8F99553}"/>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4" name="Rectangle 143">
                        <a:extLst>
                          <a:ext uri="{FF2B5EF4-FFF2-40B4-BE49-F238E27FC236}">
                            <a16:creationId xmlns:a16="http://schemas.microsoft.com/office/drawing/2014/main" id="{CCE1F7CF-6A41-48BD-B14F-E61895B10A2C}"/>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5" name="Rectangle 144">
                        <a:extLst>
                          <a:ext uri="{FF2B5EF4-FFF2-40B4-BE49-F238E27FC236}">
                            <a16:creationId xmlns:a16="http://schemas.microsoft.com/office/drawing/2014/main" id="{6BA902FC-8680-4492-B4E9-15B1D23CFEC4}"/>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5" name="Group 134">
                      <a:extLst>
                        <a:ext uri="{FF2B5EF4-FFF2-40B4-BE49-F238E27FC236}">
                          <a16:creationId xmlns:a16="http://schemas.microsoft.com/office/drawing/2014/main" id="{BEC06D58-9C70-4377-B427-E581F30BAD55}"/>
                        </a:ext>
                      </a:extLst>
                    </p:cNvPr>
                    <p:cNvGrpSpPr/>
                    <p:nvPr/>
                  </p:nvGrpSpPr>
                  <p:grpSpPr>
                    <a:xfrm flipV="1">
                      <a:off x="-3789393" y="5508999"/>
                      <a:ext cx="946802" cy="443386"/>
                      <a:chOff x="917006" y="1618956"/>
                      <a:chExt cx="7972847" cy="2538356"/>
                    </a:xfrm>
                    <a:noFill/>
                  </p:grpSpPr>
                  <p:sp>
                    <p:nvSpPr>
                      <p:cNvPr id="136" name="Rectangle 135">
                        <a:extLst>
                          <a:ext uri="{FF2B5EF4-FFF2-40B4-BE49-F238E27FC236}">
                            <a16:creationId xmlns:a16="http://schemas.microsoft.com/office/drawing/2014/main" id="{F2F4E4D7-AE12-4504-BB21-1F50967175B2}"/>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7" name="Rectangle 136">
                        <a:extLst>
                          <a:ext uri="{FF2B5EF4-FFF2-40B4-BE49-F238E27FC236}">
                            <a16:creationId xmlns:a16="http://schemas.microsoft.com/office/drawing/2014/main" id="{5FB6925C-0691-4F64-8FB4-FEB8953360E7}"/>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8" name="Rectangle 137">
                        <a:extLst>
                          <a:ext uri="{FF2B5EF4-FFF2-40B4-BE49-F238E27FC236}">
                            <a16:creationId xmlns:a16="http://schemas.microsoft.com/office/drawing/2014/main" id="{851CBA4E-AA5B-4B2A-8C0C-0921FC2C5AA6}"/>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9" name="Rectangle 138">
                        <a:extLst>
                          <a:ext uri="{FF2B5EF4-FFF2-40B4-BE49-F238E27FC236}">
                            <a16:creationId xmlns:a16="http://schemas.microsoft.com/office/drawing/2014/main" id="{D70C51A4-ED78-4DA3-8CA8-C57D73A266CA}"/>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0" name="Rectangle 139">
                        <a:extLst>
                          <a:ext uri="{FF2B5EF4-FFF2-40B4-BE49-F238E27FC236}">
                            <a16:creationId xmlns:a16="http://schemas.microsoft.com/office/drawing/2014/main" id="{97C1674B-EFE6-4337-B475-1403508421C7}"/>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8" name="Rectangle: Rounded Corners 7">
              <a:extLst>
                <a:ext uri="{FF2B5EF4-FFF2-40B4-BE49-F238E27FC236}">
                  <a16:creationId xmlns:a16="http://schemas.microsoft.com/office/drawing/2014/main" id="{BC759D8D-CC44-4DC5-BDF2-689D2E553144}"/>
                </a:ext>
              </a:extLst>
            </p:cNvPr>
            <p:cNvSpPr/>
            <p:nvPr/>
          </p:nvSpPr>
          <p:spPr bwMode="auto">
            <a:xfrm>
              <a:off x="575619" y="1508370"/>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Tools</a:t>
              </a:r>
            </a:p>
          </p:txBody>
        </p:sp>
        <p:grpSp>
          <p:nvGrpSpPr>
            <p:cNvPr id="9" name="Group 8">
              <a:extLst>
                <a:ext uri="{FF2B5EF4-FFF2-40B4-BE49-F238E27FC236}">
                  <a16:creationId xmlns:a16="http://schemas.microsoft.com/office/drawing/2014/main" id="{37EF7C1B-0C8B-48AA-8C65-B7D58854F370}"/>
                </a:ext>
              </a:extLst>
            </p:cNvPr>
            <p:cNvGrpSpPr/>
            <p:nvPr/>
          </p:nvGrpSpPr>
          <p:grpSpPr>
            <a:xfrm>
              <a:off x="274639" y="1482019"/>
              <a:ext cx="661334" cy="661334"/>
              <a:chOff x="7672552" y="4021436"/>
              <a:chExt cx="965603" cy="982528"/>
            </a:xfrm>
          </p:grpSpPr>
          <p:sp>
            <p:nvSpPr>
              <p:cNvPr id="113" name="Oval 112">
                <a:extLst>
                  <a:ext uri="{FF2B5EF4-FFF2-40B4-BE49-F238E27FC236}">
                    <a16:creationId xmlns:a16="http://schemas.microsoft.com/office/drawing/2014/main" id="{505CAEBC-1358-4E22-AFBE-35B553FA6DBF}"/>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14" name="Group 113">
                <a:extLst>
                  <a:ext uri="{FF2B5EF4-FFF2-40B4-BE49-F238E27FC236}">
                    <a16:creationId xmlns:a16="http://schemas.microsoft.com/office/drawing/2014/main" id="{3A428DF9-2C52-407E-B6A0-D4FB34C6CE39}"/>
                  </a:ext>
                </a:extLst>
              </p:cNvPr>
              <p:cNvGrpSpPr/>
              <p:nvPr/>
            </p:nvGrpSpPr>
            <p:grpSpPr>
              <a:xfrm>
                <a:off x="7773860" y="4420332"/>
                <a:ext cx="759372" cy="184730"/>
                <a:chOff x="7466978" y="4863550"/>
                <a:chExt cx="738228" cy="176492"/>
              </a:xfrm>
            </p:grpSpPr>
            <p:grpSp>
              <p:nvGrpSpPr>
                <p:cNvPr id="115" name="Group 114">
                  <a:extLst>
                    <a:ext uri="{FF2B5EF4-FFF2-40B4-BE49-F238E27FC236}">
                      <a16:creationId xmlns:a16="http://schemas.microsoft.com/office/drawing/2014/main" id="{0770CF56-F461-4A73-A7DB-0B86A1285ED5}"/>
                    </a:ext>
                  </a:extLst>
                </p:cNvPr>
                <p:cNvGrpSpPr/>
                <p:nvPr/>
              </p:nvGrpSpPr>
              <p:grpSpPr>
                <a:xfrm rot="19042309">
                  <a:off x="7466978" y="4863550"/>
                  <a:ext cx="688819" cy="176492"/>
                  <a:chOff x="5329666" y="3489884"/>
                  <a:chExt cx="7171567" cy="1837527"/>
                </a:xfrm>
              </p:grpSpPr>
              <p:sp>
                <p:nvSpPr>
                  <p:cNvPr id="124" name="Rectangle: Rounded Corners 123">
                    <a:extLst>
                      <a:ext uri="{FF2B5EF4-FFF2-40B4-BE49-F238E27FC236}">
                        <a16:creationId xmlns:a16="http://schemas.microsoft.com/office/drawing/2014/main" id="{E03371BB-1C86-4E9A-AAE6-73658A06D589}"/>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5" name="Freeform: Shape 124">
                    <a:extLst>
                      <a:ext uri="{FF2B5EF4-FFF2-40B4-BE49-F238E27FC236}">
                        <a16:creationId xmlns:a16="http://schemas.microsoft.com/office/drawing/2014/main" id="{2158C1ED-D924-4309-8952-47AC7237CACC}"/>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16" name="Group 115">
                  <a:extLst>
                    <a:ext uri="{FF2B5EF4-FFF2-40B4-BE49-F238E27FC236}">
                      <a16:creationId xmlns:a16="http://schemas.microsoft.com/office/drawing/2014/main" id="{BAFFD757-F412-4E94-BEC2-5F13CDF131DC}"/>
                    </a:ext>
                  </a:extLst>
                </p:cNvPr>
                <p:cNvGrpSpPr/>
                <p:nvPr/>
              </p:nvGrpSpPr>
              <p:grpSpPr>
                <a:xfrm rot="13295580" flipV="1">
                  <a:off x="7500425" y="4917201"/>
                  <a:ext cx="704781" cy="67782"/>
                  <a:chOff x="1552145" y="3101420"/>
                  <a:chExt cx="9703733" cy="933252"/>
                </a:xfrm>
              </p:grpSpPr>
              <p:sp>
                <p:nvSpPr>
                  <p:cNvPr id="117" name="Trapezoid 116">
                    <a:extLst>
                      <a:ext uri="{FF2B5EF4-FFF2-40B4-BE49-F238E27FC236}">
                        <a16:creationId xmlns:a16="http://schemas.microsoft.com/office/drawing/2014/main" id="{8BAEED3A-1BDE-4CCF-9E31-4761A3E0B220}"/>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8" name="Trapezoid 117">
                    <a:extLst>
                      <a:ext uri="{FF2B5EF4-FFF2-40B4-BE49-F238E27FC236}">
                        <a16:creationId xmlns:a16="http://schemas.microsoft.com/office/drawing/2014/main" id="{6E675BFB-F582-4686-B560-4AA2AD602FB1}"/>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9" name="Rectangle 118">
                    <a:extLst>
                      <a:ext uri="{FF2B5EF4-FFF2-40B4-BE49-F238E27FC236}">
                        <a16:creationId xmlns:a16="http://schemas.microsoft.com/office/drawing/2014/main" id="{1F875FB2-D878-475E-9C7B-849373FB7334}"/>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0" name="Rectangle: Rounded Corners 119">
                    <a:extLst>
                      <a:ext uri="{FF2B5EF4-FFF2-40B4-BE49-F238E27FC236}">
                        <a16:creationId xmlns:a16="http://schemas.microsoft.com/office/drawing/2014/main" id="{678A0AAF-A02F-4BD1-9402-3CD0B730551C}"/>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1" name="Rectangle: Rounded Corners 120">
                    <a:extLst>
                      <a:ext uri="{FF2B5EF4-FFF2-40B4-BE49-F238E27FC236}">
                        <a16:creationId xmlns:a16="http://schemas.microsoft.com/office/drawing/2014/main" id="{60A1AEAA-B55C-4AD1-A05B-C5F9C283F232}"/>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2" name="Rectangle: Rounded Corners 121">
                    <a:extLst>
                      <a:ext uri="{FF2B5EF4-FFF2-40B4-BE49-F238E27FC236}">
                        <a16:creationId xmlns:a16="http://schemas.microsoft.com/office/drawing/2014/main" id="{3623915F-989A-4562-B889-01D31C699389}"/>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3" name="Rectangle: Rounded Corners 122">
                    <a:extLst>
                      <a:ext uri="{FF2B5EF4-FFF2-40B4-BE49-F238E27FC236}">
                        <a16:creationId xmlns:a16="http://schemas.microsoft.com/office/drawing/2014/main" id="{C618C6E0-7E66-41BA-ABB7-2E85CFEBCC2C}"/>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0" name="Rectangle: Rounded Corners 9">
              <a:extLst>
                <a:ext uri="{FF2B5EF4-FFF2-40B4-BE49-F238E27FC236}">
                  <a16:creationId xmlns:a16="http://schemas.microsoft.com/office/drawing/2014/main" id="{2C74B76B-6538-439A-BB80-45B2272A62BE}"/>
                </a:ext>
              </a:extLst>
            </p:cNvPr>
            <p:cNvSpPr/>
            <p:nvPr/>
          </p:nvSpPr>
          <p:spPr bwMode="auto">
            <a:xfrm>
              <a:off x="575619" y="2353241"/>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Language</a:t>
              </a:r>
            </a:p>
          </p:txBody>
        </p:sp>
        <p:grpSp>
          <p:nvGrpSpPr>
            <p:cNvPr id="11" name="Group 10">
              <a:extLst>
                <a:ext uri="{FF2B5EF4-FFF2-40B4-BE49-F238E27FC236}">
                  <a16:creationId xmlns:a16="http://schemas.microsoft.com/office/drawing/2014/main" id="{2743DF4F-E2F3-4AAD-8C7B-155E236AC650}"/>
                </a:ext>
              </a:extLst>
            </p:cNvPr>
            <p:cNvGrpSpPr/>
            <p:nvPr/>
          </p:nvGrpSpPr>
          <p:grpSpPr>
            <a:xfrm>
              <a:off x="274640" y="2331003"/>
              <a:ext cx="661335" cy="661334"/>
              <a:chOff x="2586873" y="2446840"/>
              <a:chExt cx="963350" cy="963350"/>
            </a:xfrm>
          </p:grpSpPr>
          <p:sp>
            <p:nvSpPr>
              <p:cNvPr id="81" name="Oval 80">
                <a:extLst>
                  <a:ext uri="{FF2B5EF4-FFF2-40B4-BE49-F238E27FC236}">
                    <a16:creationId xmlns:a16="http://schemas.microsoft.com/office/drawing/2014/main" id="{C48AC2BF-AA2F-400F-BB74-578755944172}"/>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2" name="Group 81">
                <a:extLst>
                  <a:ext uri="{FF2B5EF4-FFF2-40B4-BE49-F238E27FC236}">
                    <a16:creationId xmlns:a16="http://schemas.microsoft.com/office/drawing/2014/main" id="{6BF5608F-BE37-4A70-8F72-524F9EF5E773}"/>
                  </a:ext>
                </a:extLst>
              </p:cNvPr>
              <p:cNvGrpSpPr/>
              <p:nvPr/>
            </p:nvGrpSpPr>
            <p:grpSpPr>
              <a:xfrm>
                <a:off x="2671811" y="2661818"/>
                <a:ext cx="806680" cy="516427"/>
                <a:chOff x="2010581" y="1078432"/>
                <a:chExt cx="4336157" cy="2775970"/>
              </a:xfrm>
            </p:grpSpPr>
            <p:sp>
              <p:nvSpPr>
                <p:cNvPr id="83" name="Rectangle: Top Corners Rounded 82">
                  <a:extLst>
                    <a:ext uri="{FF2B5EF4-FFF2-40B4-BE49-F238E27FC236}">
                      <a16:creationId xmlns:a16="http://schemas.microsoft.com/office/drawing/2014/main" id="{5ADD0BFB-59ED-4F93-BFEC-B3E09962746B}"/>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4" name="Group 83">
                  <a:extLst>
                    <a:ext uri="{FF2B5EF4-FFF2-40B4-BE49-F238E27FC236}">
                      <a16:creationId xmlns:a16="http://schemas.microsoft.com/office/drawing/2014/main" id="{3AC32D81-95E2-4F21-AA04-0261E5CAFD94}"/>
                    </a:ext>
                  </a:extLst>
                </p:cNvPr>
                <p:cNvGrpSpPr/>
                <p:nvPr/>
              </p:nvGrpSpPr>
              <p:grpSpPr>
                <a:xfrm flipH="1">
                  <a:off x="2010581" y="1078432"/>
                  <a:ext cx="4336157" cy="2775970"/>
                  <a:chOff x="2495051" y="663738"/>
                  <a:chExt cx="3977849" cy="2775970"/>
                </a:xfrm>
              </p:grpSpPr>
              <p:grpSp>
                <p:nvGrpSpPr>
                  <p:cNvPr id="85" name="Group 84">
                    <a:extLst>
                      <a:ext uri="{FF2B5EF4-FFF2-40B4-BE49-F238E27FC236}">
                        <a16:creationId xmlns:a16="http://schemas.microsoft.com/office/drawing/2014/main" id="{E314C724-10A1-4D58-BEDC-0455567E5D37}"/>
                      </a:ext>
                    </a:extLst>
                  </p:cNvPr>
                  <p:cNvGrpSpPr/>
                  <p:nvPr/>
                </p:nvGrpSpPr>
                <p:grpSpPr>
                  <a:xfrm>
                    <a:off x="2495051" y="663738"/>
                    <a:ext cx="3977849" cy="2775970"/>
                    <a:chOff x="3563003" y="1681105"/>
                    <a:chExt cx="3977849" cy="2775970"/>
                  </a:xfrm>
                </p:grpSpPr>
                <p:sp>
                  <p:nvSpPr>
                    <p:cNvPr id="103" name="Rectangle: Top Corners Snipped 102">
                      <a:extLst>
                        <a:ext uri="{FF2B5EF4-FFF2-40B4-BE49-F238E27FC236}">
                          <a16:creationId xmlns:a16="http://schemas.microsoft.com/office/drawing/2014/main" id="{4E525063-A346-42AE-BF8D-F64C0579856F}"/>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4" name="Rectangle: Rounded Corners 103">
                      <a:extLst>
                        <a:ext uri="{FF2B5EF4-FFF2-40B4-BE49-F238E27FC236}">
                          <a16:creationId xmlns:a16="http://schemas.microsoft.com/office/drawing/2014/main" id="{A468F8B0-E542-4652-94D4-AE022F5A579F}"/>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5" name="Rectangle: Rounded Corners 104">
                      <a:extLst>
                        <a:ext uri="{FF2B5EF4-FFF2-40B4-BE49-F238E27FC236}">
                          <a16:creationId xmlns:a16="http://schemas.microsoft.com/office/drawing/2014/main" id="{52B02D7B-9876-4816-83AA-D77E76676B5B}"/>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6" name="Right Triangle 105">
                      <a:extLst>
                        <a:ext uri="{FF2B5EF4-FFF2-40B4-BE49-F238E27FC236}">
                          <a16:creationId xmlns:a16="http://schemas.microsoft.com/office/drawing/2014/main" id="{F2464423-04A7-4DF0-9AB4-40B14773E18B}"/>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7" name="Rectangle: Rounded Corners 106">
                      <a:extLst>
                        <a:ext uri="{FF2B5EF4-FFF2-40B4-BE49-F238E27FC236}">
                          <a16:creationId xmlns:a16="http://schemas.microsoft.com/office/drawing/2014/main" id="{1AE65DFF-D885-4F68-93DA-75F40308F185}"/>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8" name="Rectangle: Rounded Corners 107">
                      <a:extLst>
                        <a:ext uri="{FF2B5EF4-FFF2-40B4-BE49-F238E27FC236}">
                          <a16:creationId xmlns:a16="http://schemas.microsoft.com/office/drawing/2014/main" id="{02F66C62-3D89-439F-9367-94B8D57D0686}"/>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9" name="Rectangle: Top Corners Snipped 108">
                      <a:extLst>
                        <a:ext uri="{FF2B5EF4-FFF2-40B4-BE49-F238E27FC236}">
                          <a16:creationId xmlns:a16="http://schemas.microsoft.com/office/drawing/2014/main" id="{0BF1CDBF-50C4-4C9D-A827-E2C32D9D4CCB}"/>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0" name="Rectangle: Rounded Corners 109">
                      <a:extLst>
                        <a:ext uri="{FF2B5EF4-FFF2-40B4-BE49-F238E27FC236}">
                          <a16:creationId xmlns:a16="http://schemas.microsoft.com/office/drawing/2014/main" id="{16B1C934-D200-4381-8177-DF35B00472D2}"/>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1" name="Rectangle: Rounded Corners 110">
                      <a:extLst>
                        <a:ext uri="{FF2B5EF4-FFF2-40B4-BE49-F238E27FC236}">
                          <a16:creationId xmlns:a16="http://schemas.microsoft.com/office/drawing/2014/main" id="{E1D33625-7C8A-4412-B091-29BF8EF1B636}"/>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2" name="Rectangle 111">
                      <a:extLst>
                        <a:ext uri="{FF2B5EF4-FFF2-40B4-BE49-F238E27FC236}">
                          <a16:creationId xmlns:a16="http://schemas.microsoft.com/office/drawing/2014/main" id="{428CA0C2-62FC-41D4-ADCA-484714ACC7A3}"/>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6" name="Group 85">
                    <a:extLst>
                      <a:ext uri="{FF2B5EF4-FFF2-40B4-BE49-F238E27FC236}">
                        <a16:creationId xmlns:a16="http://schemas.microsoft.com/office/drawing/2014/main" id="{5E8BCBA9-34E0-4037-83E4-0E27E47B46BE}"/>
                      </a:ext>
                    </a:extLst>
                  </p:cNvPr>
                  <p:cNvGrpSpPr/>
                  <p:nvPr/>
                </p:nvGrpSpPr>
                <p:grpSpPr>
                  <a:xfrm>
                    <a:off x="3518812" y="1860243"/>
                    <a:ext cx="1558890" cy="350093"/>
                    <a:chOff x="3574873" y="4631162"/>
                    <a:chExt cx="1558890" cy="350093"/>
                  </a:xfrm>
                </p:grpSpPr>
                <p:grpSp>
                  <p:nvGrpSpPr>
                    <p:cNvPr id="87" name="Group 86">
                      <a:extLst>
                        <a:ext uri="{FF2B5EF4-FFF2-40B4-BE49-F238E27FC236}">
                          <a16:creationId xmlns:a16="http://schemas.microsoft.com/office/drawing/2014/main" id="{480D3605-E629-417F-83B8-B70D75FC9141}"/>
                        </a:ext>
                      </a:extLst>
                    </p:cNvPr>
                    <p:cNvGrpSpPr/>
                    <p:nvPr/>
                  </p:nvGrpSpPr>
                  <p:grpSpPr>
                    <a:xfrm>
                      <a:off x="3574873" y="4631162"/>
                      <a:ext cx="404196" cy="330728"/>
                      <a:chOff x="3574873" y="4631162"/>
                      <a:chExt cx="404196" cy="330728"/>
                    </a:xfrm>
                  </p:grpSpPr>
                  <p:sp>
                    <p:nvSpPr>
                      <p:cNvPr id="100" name="Oval 99">
                        <a:extLst>
                          <a:ext uri="{FF2B5EF4-FFF2-40B4-BE49-F238E27FC236}">
                            <a16:creationId xmlns:a16="http://schemas.microsoft.com/office/drawing/2014/main" id="{6F13F55A-2780-4765-9193-01F498D5DECE}"/>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1" name="Freeform: Shape 100">
                        <a:extLst>
                          <a:ext uri="{FF2B5EF4-FFF2-40B4-BE49-F238E27FC236}">
                            <a16:creationId xmlns:a16="http://schemas.microsoft.com/office/drawing/2014/main" id="{9A716258-4927-4C3F-BE54-A6CCBB064649}"/>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2" name="Oval 101">
                        <a:extLst>
                          <a:ext uri="{FF2B5EF4-FFF2-40B4-BE49-F238E27FC236}">
                            <a16:creationId xmlns:a16="http://schemas.microsoft.com/office/drawing/2014/main" id="{6F50BEC4-49E0-4679-8111-73B7406DE918}"/>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8" name="Group 87">
                      <a:extLst>
                        <a:ext uri="{FF2B5EF4-FFF2-40B4-BE49-F238E27FC236}">
                          <a16:creationId xmlns:a16="http://schemas.microsoft.com/office/drawing/2014/main" id="{132FC673-BE86-409C-880E-9841A129F205}"/>
                        </a:ext>
                      </a:extLst>
                    </p:cNvPr>
                    <p:cNvGrpSpPr/>
                    <p:nvPr/>
                  </p:nvGrpSpPr>
                  <p:grpSpPr>
                    <a:xfrm>
                      <a:off x="3959771" y="4637617"/>
                      <a:ext cx="404196" cy="330728"/>
                      <a:chOff x="3574873" y="4631162"/>
                      <a:chExt cx="404196" cy="330728"/>
                    </a:xfrm>
                  </p:grpSpPr>
                  <p:sp>
                    <p:nvSpPr>
                      <p:cNvPr id="97" name="Oval 96">
                        <a:extLst>
                          <a:ext uri="{FF2B5EF4-FFF2-40B4-BE49-F238E27FC236}">
                            <a16:creationId xmlns:a16="http://schemas.microsoft.com/office/drawing/2014/main" id="{EC090865-E191-4379-B355-C3E998245A65}"/>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8" name="Freeform: Shape 97">
                        <a:extLst>
                          <a:ext uri="{FF2B5EF4-FFF2-40B4-BE49-F238E27FC236}">
                            <a16:creationId xmlns:a16="http://schemas.microsoft.com/office/drawing/2014/main" id="{8CF2C0E6-4253-4B40-9B43-F8EB5079D374}"/>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9" name="Oval 98">
                        <a:extLst>
                          <a:ext uri="{FF2B5EF4-FFF2-40B4-BE49-F238E27FC236}">
                            <a16:creationId xmlns:a16="http://schemas.microsoft.com/office/drawing/2014/main" id="{AE1F6E0F-36F2-4464-B335-4392D54E198B}"/>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89" name="Group 88">
                      <a:extLst>
                        <a:ext uri="{FF2B5EF4-FFF2-40B4-BE49-F238E27FC236}">
                          <a16:creationId xmlns:a16="http://schemas.microsoft.com/office/drawing/2014/main" id="{7C9AAE1A-0C4F-43B8-A088-2CF430F63568}"/>
                        </a:ext>
                      </a:extLst>
                    </p:cNvPr>
                    <p:cNvGrpSpPr/>
                    <p:nvPr/>
                  </p:nvGrpSpPr>
                  <p:grpSpPr>
                    <a:xfrm>
                      <a:off x="4344669" y="4644072"/>
                      <a:ext cx="404196" cy="330728"/>
                      <a:chOff x="3574873" y="4631162"/>
                      <a:chExt cx="404196" cy="330728"/>
                    </a:xfrm>
                  </p:grpSpPr>
                  <p:sp>
                    <p:nvSpPr>
                      <p:cNvPr id="94" name="Oval 93">
                        <a:extLst>
                          <a:ext uri="{FF2B5EF4-FFF2-40B4-BE49-F238E27FC236}">
                            <a16:creationId xmlns:a16="http://schemas.microsoft.com/office/drawing/2014/main" id="{1D848B93-A279-43E5-9E2A-08495D691D9B}"/>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5" name="Freeform: Shape 94">
                        <a:extLst>
                          <a:ext uri="{FF2B5EF4-FFF2-40B4-BE49-F238E27FC236}">
                            <a16:creationId xmlns:a16="http://schemas.microsoft.com/office/drawing/2014/main" id="{698F9353-7435-4F88-87D0-36B4A10301EE}"/>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6" name="Oval 95">
                        <a:extLst>
                          <a:ext uri="{FF2B5EF4-FFF2-40B4-BE49-F238E27FC236}">
                            <a16:creationId xmlns:a16="http://schemas.microsoft.com/office/drawing/2014/main" id="{A70ADE08-2C49-4DF9-AD4D-70FCEE2CEAF3}"/>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0" name="Group 89">
                      <a:extLst>
                        <a:ext uri="{FF2B5EF4-FFF2-40B4-BE49-F238E27FC236}">
                          <a16:creationId xmlns:a16="http://schemas.microsoft.com/office/drawing/2014/main" id="{D6400480-56BE-4A0A-90FF-3EF7983EDCAE}"/>
                        </a:ext>
                      </a:extLst>
                    </p:cNvPr>
                    <p:cNvGrpSpPr/>
                    <p:nvPr/>
                  </p:nvGrpSpPr>
                  <p:grpSpPr>
                    <a:xfrm>
                      <a:off x="4729567" y="4650527"/>
                      <a:ext cx="404196" cy="330728"/>
                      <a:chOff x="3574873" y="4631162"/>
                      <a:chExt cx="404196" cy="330728"/>
                    </a:xfrm>
                  </p:grpSpPr>
                  <p:sp>
                    <p:nvSpPr>
                      <p:cNvPr id="91" name="Oval 90">
                        <a:extLst>
                          <a:ext uri="{FF2B5EF4-FFF2-40B4-BE49-F238E27FC236}">
                            <a16:creationId xmlns:a16="http://schemas.microsoft.com/office/drawing/2014/main" id="{4D0B7711-C250-4E53-BB59-EC14518AC02C}"/>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2" name="Freeform: Shape 91">
                        <a:extLst>
                          <a:ext uri="{FF2B5EF4-FFF2-40B4-BE49-F238E27FC236}">
                            <a16:creationId xmlns:a16="http://schemas.microsoft.com/office/drawing/2014/main" id="{810B9A40-4AB1-4ED3-897A-C767A921AB5E}"/>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3" name="Oval 92">
                        <a:extLst>
                          <a:ext uri="{FF2B5EF4-FFF2-40B4-BE49-F238E27FC236}">
                            <a16:creationId xmlns:a16="http://schemas.microsoft.com/office/drawing/2014/main" id="{2C7930E6-4521-4FA4-972B-519901C9FEC9}"/>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12" name="Rectangle: Rounded Corners 11">
              <a:extLst>
                <a:ext uri="{FF2B5EF4-FFF2-40B4-BE49-F238E27FC236}">
                  <a16:creationId xmlns:a16="http://schemas.microsoft.com/office/drawing/2014/main" id="{D65F1F35-8D52-4267-AA58-09923BBD7410}"/>
                </a:ext>
              </a:extLst>
            </p:cNvPr>
            <p:cNvSpPr/>
            <p:nvPr/>
          </p:nvSpPr>
          <p:spPr bwMode="auto">
            <a:xfrm>
              <a:off x="575619" y="3198112"/>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Algorithms</a:t>
              </a:r>
            </a:p>
          </p:txBody>
        </p:sp>
        <p:grpSp>
          <p:nvGrpSpPr>
            <p:cNvPr id="13" name="Group 12">
              <a:extLst>
                <a:ext uri="{FF2B5EF4-FFF2-40B4-BE49-F238E27FC236}">
                  <a16:creationId xmlns:a16="http://schemas.microsoft.com/office/drawing/2014/main" id="{06B280F6-884A-4C0F-A4D2-E1318AD86055}"/>
                </a:ext>
              </a:extLst>
            </p:cNvPr>
            <p:cNvGrpSpPr/>
            <p:nvPr/>
          </p:nvGrpSpPr>
          <p:grpSpPr>
            <a:xfrm>
              <a:off x="274640" y="3179987"/>
              <a:ext cx="661334" cy="661334"/>
              <a:chOff x="1157681" y="982896"/>
              <a:chExt cx="963350" cy="963350"/>
            </a:xfrm>
          </p:grpSpPr>
          <p:sp>
            <p:nvSpPr>
              <p:cNvPr id="53" name="Oval 52">
                <a:extLst>
                  <a:ext uri="{FF2B5EF4-FFF2-40B4-BE49-F238E27FC236}">
                    <a16:creationId xmlns:a16="http://schemas.microsoft.com/office/drawing/2014/main" id="{706792DD-16B2-4722-AE04-C168861EBDD7}"/>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54" name="Group 53">
                <a:extLst>
                  <a:ext uri="{FF2B5EF4-FFF2-40B4-BE49-F238E27FC236}">
                    <a16:creationId xmlns:a16="http://schemas.microsoft.com/office/drawing/2014/main" id="{548C1311-EBB6-48E4-A20D-C2520D56D69B}"/>
                  </a:ext>
                </a:extLst>
              </p:cNvPr>
              <p:cNvGrpSpPr/>
              <p:nvPr/>
            </p:nvGrpSpPr>
            <p:grpSpPr>
              <a:xfrm>
                <a:off x="1398906" y="1163302"/>
                <a:ext cx="528579" cy="602537"/>
                <a:chOff x="7101061" y="2732316"/>
                <a:chExt cx="1042579" cy="1188456"/>
              </a:xfrm>
            </p:grpSpPr>
            <p:sp>
              <p:nvSpPr>
                <p:cNvPr id="55" name="Rectangle: Rounded Corners 54">
                  <a:extLst>
                    <a:ext uri="{FF2B5EF4-FFF2-40B4-BE49-F238E27FC236}">
                      <a16:creationId xmlns:a16="http://schemas.microsoft.com/office/drawing/2014/main" id="{F4FE9C51-ED23-41DB-821A-A24766AE372A}"/>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56" name="Connector: Elbow 55">
                  <a:extLst>
                    <a:ext uri="{FF2B5EF4-FFF2-40B4-BE49-F238E27FC236}">
                      <a16:creationId xmlns:a16="http://schemas.microsoft.com/office/drawing/2014/main" id="{0674E237-F2F5-4560-B0D8-B11510E81088}"/>
                    </a:ext>
                  </a:extLst>
                </p:cNvPr>
                <p:cNvCxnSpPr>
                  <a:cxnSpLocks/>
                  <a:stCxn id="55" idx="3"/>
                  <a:endCxn id="66"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2C8BA5A-D345-4529-869B-302C8CB8D261}"/>
                    </a:ext>
                  </a:extLst>
                </p:cNvPr>
                <p:cNvCxnSpPr>
                  <a:cxnSpLocks/>
                  <a:stCxn id="58" idx="2"/>
                  <a:endCxn id="55"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6A3E80A-E6DE-4935-AE56-9A50A7237F9F}"/>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9" name="Oval 58">
                  <a:extLst>
                    <a:ext uri="{FF2B5EF4-FFF2-40B4-BE49-F238E27FC236}">
                      <a16:creationId xmlns:a16="http://schemas.microsoft.com/office/drawing/2014/main" id="{66E89A0F-5C99-495C-A72D-480EF2BA761A}"/>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0" name="Oval 59">
                  <a:extLst>
                    <a:ext uri="{FF2B5EF4-FFF2-40B4-BE49-F238E27FC236}">
                      <a16:creationId xmlns:a16="http://schemas.microsoft.com/office/drawing/2014/main" id="{E2BD0AB6-6F96-4787-8216-A151CEE9103A}"/>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61" name="Straight Connector 60">
                  <a:extLst>
                    <a:ext uri="{FF2B5EF4-FFF2-40B4-BE49-F238E27FC236}">
                      <a16:creationId xmlns:a16="http://schemas.microsoft.com/office/drawing/2014/main" id="{2C0DA90F-94AF-4120-88FA-57A1E0FE33ED}"/>
                    </a:ext>
                  </a:extLst>
                </p:cNvPr>
                <p:cNvCxnSpPr>
                  <a:cxnSpLocks/>
                  <a:stCxn id="59" idx="6"/>
                  <a:endCxn id="60"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891C3E-C47D-4911-919C-C32D52C5E55F}"/>
                    </a:ext>
                  </a:extLst>
                </p:cNvPr>
                <p:cNvCxnSpPr>
                  <a:cxnSpLocks/>
                  <a:stCxn id="58" idx="6"/>
                  <a:endCxn id="59"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D94AF9C-506C-4F1B-AE77-42D246CAF222}"/>
                    </a:ext>
                  </a:extLst>
                </p:cNvPr>
                <p:cNvGrpSpPr/>
                <p:nvPr/>
              </p:nvGrpSpPr>
              <p:grpSpPr>
                <a:xfrm>
                  <a:off x="7184783" y="3560055"/>
                  <a:ext cx="940003" cy="360717"/>
                  <a:chOff x="7166145" y="3874100"/>
                  <a:chExt cx="1308060" cy="501955"/>
                </a:xfrm>
              </p:grpSpPr>
              <p:cxnSp>
                <p:nvCxnSpPr>
                  <p:cNvPr id="64" name="Straight Connector 63">
                    <a:extLst>
                      <a:ext uri="{FF2B5EF4-FFF2-40B4-BE49-F238E27FC236}">
                        <a16:creationId xmlns:a16="http://schemas.microsoft.com/office/drawing/2014/main" id="{B287E020-8411-41C9-B01C-1A995555022C}"/>
                      </a:ext>
                    </a:extLst>
                  </p:cNvPr>
                  <p:cNvCxnSpPr>
                    <a:cxnSpLocks/>
                    <a:stCxn id="71" idx="3"/>
                    <a:endCxn id="76"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34A3D10-49BC-49B3-BB61-0A6301F25B51}"/>
                      </a:ext>
                    </a:extLst>
                  </p:cNvPr>
                  <p:cNvCxnSpPr>
                    <a:cxnSpLocks/>
                    <a:stCxn id="66" idx="3"/>
                    <a:endCxn id="71"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8E50FF2-5C46-49BE-B55F-301611003BE2}"/>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7" name="Rectangle: Rounded Corners 66">
                    <a:extLst>
                      <a:ext uri="{FF2B5EF4-FFF2-40B4-BE49-F238E27FC236}">
                        <a16:creationId xmlns:a16="http://schemas.microsoft.com/office/drawing/2014/main" id="{ABF8DDA0-BDA3-4883-98F1-1AD1A99167B3}"/>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8" name="Rectangle: Rounded Corners 67">
                    <a:extLst>
                      <a:ext uri="{FF2B5EF4-FFF2-40B4-BE49-F238E27FC236}">
                        <a16:creationId xmlns:a16="http://schemas.microsoft.com/office/drawing/2014/main" id="{4EF68C78-40F2-4AFE-B3F9-2BBE9838A50E}"/>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9" name="Rectangle: Rounded Corners 68">
                    <a:extLst>
                      <a:ext uri="{FF2B5EF4-FFF2-40B4-BE49-F238E27FC236}">
                        <a16:creationId xmlns:a16="http://schemas.microsoft.com/office/drawing/2014/main" id="{1D4B70B4-800A-485D-A994-D5F9446A3BE1}"/>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0" name="Right Triangle 69">
                    <a:extLst>
                      <a:ext uri="{FF2B5EF4-FFF2-40B4-BE49-F238E27FC236}">
                        <a16:creationId xmlns:a16="http://schemas.microsoft.com/office/drawing/2014/main" id="{44D3B7AC-129B-43C5-8063-C351DE34339B}"/>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1" name="Rectangle 70">
                    <a:extLst>
                      <a:ext uri="{FF2B5EF4-FFF2-40B4-BE49-F238E27FC236}">
                        <a16:creationId xmlns:a16="http://schemas.microsoft.com/office/drawing/2014/main" id="{42B29C42-FB1B-4608-842E-BBBC3150C0D5}"/>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2" name="Rectangle: Rounded Corners 71">
                    <a:extLst>
                      <a:ext uri="{FF2B5EF4-FFF2-40B4-BE49-F238E27FC236}">
                        <a16:creationId xmlns:a16="http://schemas.microsoft.com/office/drawing/2014/main" id="{8EAC01B8-91CE-4A5C-9F27-FE962BAEE917}"/>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3" name="Rectangle: Rounded Corners 72">
                    <a:extLst>
                      <a:ext uri="{FF2B5EF4-FFF2-40B4-BE49-F238E27FC236}">
                        <a16:creationId xmlns:a16="http://schemas.microsoft.com/office/drawing/2014/main" id="{0C968AB8-AC55-4005-8A97-F0C128373760}"/>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 name="Rectangle: Rounded Corners 73">
                    <a:extLst>
                      <a:ext uri="{FF2B5EF4-FFF2-40B4-BE49-F238E27FC236}">
                        <a16:creationId xmlns:a16="http://schemas.microsoft.com/office/drawing/2014/main" id="{84F2AF45-294B-4F44-99C4-CB198245F2B2}"/>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 name="Right Triangle 74">
                    <a:extLst>
                      <a:ext uri="{FF2B5EF4-FFF2-40B4-BE49-F238E27FC236}">
                        <a16:creationId xmlns:a16="http://schemas.microsoft.com/office/drawing/2014/main" id="{76F4E32C-15F8-4100-A30B-CF05E6A2AA46}"/>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 name="Rectangle 75">
                    <a:extLst>
                      <a:ext uri="{FF2B5EF4-FFF2-40B4-BE49-F238E27FC236}">
                        <a16:creationId xmlns:a16="http://schemas.microsoft.com/office/drawing/2014/main" id="{DAF80DE3-E2E3-40BC-8DBA-A9B6026A4B0A}"/>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 name="Rectangle: Rounded Corners 76">
                    <a:extLst>
                      <a:ext uri="{FF2B5EF4-FFF2-40B4-BE49-F238E27FC236}">
                        <a16:creationId xmlns:a16="http://schemas.microsoft.com/office/drawing/2014/main" id="{40C5475C-29BD-43A5-AA27-75742ED3142D}"/>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8" name="Rectangle: Rounded Corners 77">
                    <a:extLst>
                      <a:ext uri="{FF2B5EF4-FFF2-40B4-BE49-F238E27FC236}">
                        <a16:creationId xmlns:a16="http://schemas.microsoft.com/office/drawing/2014/main" id="{D13D549F-1EF6-4E65-8053-2184D40242AB}"/>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 name="Rectangle: Rounded Corners 78">
                    <a:extLst>
                      <a:ext uri="{FF2B5EF4-FFF2-40B4-BE49-F238E27FC236}">
                        <a16:creationId xmlns:a16="http://schemas.microsoft.com/office/drawing/2014/main" id="{407B976D-04D8-4EA1-B64F-1F43F63870C3}"/>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 name="Right Triangle 79">
                    <a:extLst>
                      <a:ext uri="{FF2B5EF4-FFF2-40B4-BE49-F238E27FC236}">
                        <a16:creationId xmlns:a16="http://schemas.microsoft.com/office/drawing/2014/main" id="{7EE68981-2567-424E-BB48-46124EAFE6E5}"/>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4" name="Rectangle: Rounded Corners 13">
              <a:extLst>
                <a:ext uri="{FF2B5EF4-FFF2-40B4-BE49-F238E27FC236}">
                  <a16:creationId xmlns:a16="http://schemas.microsoft.com/office/drawing/2014/main" id="{B52841A1-2EB9-43A5-8A70-D0062A342B22}"/>
                </a:ext>
              </a:extLst>
            </p:cNvPr>
            <p:cNvSpPr/>
            <p:nvPr/>
          </p:nvSpPr>
          <p:spPr bwMode="auto">
            <a:xfrm>
              <a:off x="575619" y="4042983"/>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Data Sources</a:t>
              </a:r>
            </a:p>
          </p:txBody>
        </p:sp>
        <p:grpSp>
          <p:nvGrpSpPr>
            <p:cNvPr id="15" name="Group 14">
              <a:extLst>
                <a:ext uri="{FF2B5EF4-FFF2-40B4-BE49-F238E27FC236}">
                  <a16:creationId xmlns:a16="http://schemas.microsoft.com/office/drawing/2014/main" id="{215ADD20-19C5-40D6-BA08-90C989C1E805}"/>
                </a:ext>
              </a:extLst>
            </p:cNvPr>
            <p:cNvGrpSpPr/>
            <p:nvPr/>
          </p:nvGrpSpPr>
          <p:grpSpPr>
            <a:xfrm>
              <a:off x="274640" y="4028971"/>
              <a:ext cx="661335" cy="661334"/>
              <a:chOff x="6956981" y="588339"/>
              <a:chExt cx="963350" cy="963350"/>
            </a:xfrm>
          </p:grpSpPr>
          <p:sp>
            <p:nvSpPr>
              <p:cNvPr id="33" name="Oval 32">
                <a:extLst>
                  <a:ext uri="{FF2B5EF4-FFF2-40B4-BE49-F238E27FC236}">
                    <a16:creationId xmlns:a16="http://schemas.microsoft.com/office/drawing/2014/main" id="{6CCF3C0A-6FA3-4883-8A0A-8DE1A16FE5CF}"/>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 name="Flowchart: Magnetic Disk 33">
                <a:extLst>
                  <a:ext uri="{FF2B5EF4-FFF2-40B4-BE49-F238E27FC236}">
                    <a16:creationId xmlns:a16="http://schemas.microsoft.com/office/drawing/2014/main" id="{BC6023B2-15E1-48C4-83F5-1A2C619DD079}"/>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5" name="Group 34">
                <a:extLst>
                  <a:ext uri="{FF2B5EF4-FFF2-40B4-BE49-F238E27FC236}">
                    <a16:creationId xmlns:a16="http://schemas.microsoft.com/office/drawing/2014/main" id="{76FAD5D2-6242-413F-9238-F340137BECB6}"/>
                  </a:ext>
                </a:extLst>
              </p:cNvPr>
              <p:cNvGrpSpPr/>
              <p:nvPr/>
            </p:nvGrpSpPr>
            <p:grpSpPr>
              <a:xfrm>
                <a:off x="7166425" y="1100362"/>
                <a:ext cx="626190" cy="240293"/>
                <a:chOff x="7166145" y="3874100"/>
                <a:chExt cx="1308060" cy="501955"/>
              </a:xfrm>
            </p:grpSpPr>
            <p:cxnSp>
              <p:nvCxnSpPr>
                <p:cNvPr id="36" name="Straight Connector 35">
                  <a:extLst>
                    <a:ext uri="{FF2B5EF4-FFF2-40B4-BE49-F238E27FC236}">
                      <a16:creationId xmlns:a16="http://schemas.microsoft.com/office/drawing/2014/main" id="{5447A4E1-8186-4C55-91CD-68EC1A6C06A7}"/>
                    </a:ext>
                  </a:extLst>
                </p:cNvPr>
                <p:cNvCxnSpPr>
                  <a:cxnSpLocks/>
                  <a:stCxn id="43" idx="3"/>
                  <a:endCxn id="48"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DD9EEB-C3F8-4CA2-95CB-A823F5AA0607}"/>
                    </a:ext>
                  </a:extLst>
                </p:cNvPr>
                <p:cNvCxnSpPr>
                  <a:cxnSpLocks/>
                  <a:stCxn id="38" idx="3"/>
                  <a:endCxn id="43"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51E8B0-CDFE-4A9C-B76E-143DA146F657}"/>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9" name="Rectangle: Rounded Corners 38">
                  <a:extLst>
                    <a:ext uri="{FF2B5EF4-FFF2-40B4-BE49-F238E27FC236}">
                      <a16:creationId xmlns:a16="http://schemas.microsoft.com/office/drawing/2014/main" id="{539C29DE-6938-48F3-9B09-278EA7885326}"/>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0" name="Rectangle: Rounded Corners 39">
                  <a:extLst>
                    <a:ext uri="{FF2B5EF4-FFF2-40B4-BE49-F238E27FC236}">
                      <a16:creationId xmlns:a16="http://schemas.microsoft.com/office/drawing/2014/main" id="{41EC4F91-69B8-4023-84A3-D2621EB5BB43}"/>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1" name="Rectangle: Rounded Corners 40">
                  <a:extLst>
                    <a:ext uri="{FF2B5EF4-FFF2-40B4-BE49-F238E27FC236}">
                      <a16:creationId xmlns:a16="http://schemas.microsoft.com/office/drawing/2014/main" id="{4830CD1C-9E72-4C49-8600-0312F3539E8E}"/>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2" name="Right Triangle 41">
                  <a:extLst>
                    <a:ext uri="{FF2B5EF4-FFF2-40B4-BE49-F238E27FC236}">
                      <a16:creationId xmlns:a16="http://schemas.microsoft.com/office/drawing/2014/main" id="{147D4B6A-4558-41A0-A9CE-445319FB6364}"/>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3" name="Rectangle 42">
                  <a:extLst>
                    <a:ext uri="{FF2B5EF4-FFF2-40B4-BE49-F238E27FC236}">
                      <a16:creationId xmlns:a16="http://schemas.microsoft.com/office/drawing/2014/main" id="{5AC14238-E97E-4FD3-BDB9-2AC4A95DEC53}"/>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4" name="Rectangle: Rounded Corners 43">
                  <a:extLst>
                    <a:ext uri="{FF2B5EF4-FFF2-40B4-BE49-F238E27FC236}">
                      <a16:creationId xmlns:a16="http://schemas.microsoft.com/office/drawing/2014/main" id="{3A354521-E031-48EA-91B8-865722312E82}"/>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5" name="Rectangle: Rounded Corners 44">
                  <a:extLst>
                    <a:ext uri="{FF2B5EF4-FFF2-40B4-BE49-F238E27FC236}">
                      <a16:creationId xmlns:a16="http://schemas.microsoft.com/office/drawing/2014/main" id="{6B1DCACB-590C-4035-B4E3-433C3DF19706}"/>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6" name="Rectangle: Rounded Corners 45">
                  <a:extLst>
                    <a:ext uri="{FF2B5EF4-FFF2-40B4-BE49-F238E27FC236}">
                      <a16:creationId xmlns:a16="http://schemas.microsoft.com/office/drawing/2014/main" id="{71C2B08C-E142-4D79-93A3-630E31F8CC73}"/>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7" name="Right Triangle 46">
                  <a:extLst>
                    <a:ext uri="{FF2B5EF4-FFF2-40B4-BE49-F238E27FC236}">
                      <a16:creationId xmlns:a16="http://schemas.microsoft.com/office/drawing/2014/main" id="{357CCDEA-94BC-45C3-8F06-E065A19FA08F}"/>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8" name="Rectangle 47">
                  <a:extLst>
                    <a:ext uri="{FF2B5EF4-FFF2-40B4-BE49-F238E27FC236}">
                      <a16:creationId xmlns:a16="http://schemas.microsoft.com/office/drawing/2014/main" id="{D91012A1-EFF1-4000-A709-C0A2280E6DCC}"/>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9" name="Rectangle: Rounded Corners 48">
                  <a:extLst>
                    <a:ext uri="{FF2B5EF4-FFF2-40B4-BE49-F238E27FC236}">
                      <a16:creationId xmlns:a16="http://schemas.microsoft.com/office/drawing/2014/main" id="{ABDF3812-FA45-4498-889A-623BCA4A6479}"/>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0" name="Rectangle: Rounded Corners 49">
                  <a:extLst>
                    <a:ext uri="{FF2B5EF4-FFF2-40B4-BE49-F238E27FC236}">
                      <a16:creationId xmlns:a16="http://schemas.microsoft.com/office/drawing/2014/main" id="{EE882DEA-DFF8-453F-9089-F9D99244A8D6}"/>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1" name="Rectangle: Rounded Corners 50">
                  <a:extLst>
                    <a:ext uri="{FF2B5EF4-FFF2-40B4-BE49-F238E27FC236}">
                      <a16:creationId xmlns:a16="http://schemas.microsoft.com/office/drawing/2014/main" id="{188F24CD-0AD7-43B1-93AC-0A528B6AAACA}"/>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2" name="Right Triangle 51">
                  <a:extLst>
                    <a:ext uri="{FF2B5EF4-FFF2-40B4-BE49-F238E27FC236}">
                      <a16:creationId xmlns:a16="http://schemas.microsoft.com/office/drawing/2014/main" id="{2219A29A-2AA4-4BF3-8F39-08F16A18D01B}"/>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sp>
          <p:nvSpPr>
            <p:cNvPr id="16" name="Rectangle: Rounded Corners 15">
              <a:extLst>
                <a:ext uri="{FF2B5EF4-FFF2-40B4-BE49-F238E27FC236}">
                  <a16:creationId xmlns:a16="http://schemas.microsoft.com/office/drawing/2014/main" id="{4AE0402C-0CF2-4BA6-A237-E10551C1DDA2}"/>
                </a:ext>
              </a:extLst>
            </p:cNvPr>
            <p:cNvSpPr/>
            <p:nvPr/>
          </p:nvSpPr>
          <p:spPr bwMode="auto">
            <a:xfrm>
              <a:off x="5779565" y="1499386"/>
              <a:ext cx="594360" cy="4039902"/>
            </a:xfrm>
            <a:prstGeom prst="roundRect">
              <a:avLst>
                <a:gd name="adj" fmla="val 7029"/>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Operationalization</a:t>
              </a:r>
            </a:p>
          </p:txBody>
        </p:sp>
        <p:grpSp>
          <p:nvGrpSpPr>
            <p:cNvPr id="17" name="Group 16">
              <a:extLst>
                <a:ext uri="{FF2B5EF4-FFF2-40B4-BE49-F238E27FC236}">
                  <a16:creationId xmlns:a16="http://schemas.microsoft.com/office/drawing/2014/main" id="{B5DDE29A-EAB9-420F-85A7-D7B9AB1E763A}"/>
                </a:ext>
              </a:extLst>
            </p:cNvPr>
            <p:cNvGrpSpPr/>
            <p:nvPr/>
          </p:nvGrpSpPr>
          <p:grpSpPr>
            <a:xfrm>
              <a:off x="5740714" y="1317857"/>
              <a:ext cx="661334" cy="661334"/>
              <a:chOff x="1224981" y="5526425"/>
              <a:chExt cx="963350" cy="963350"/>
            </a:xfrm>
          </p:grpSpPr>
          <p:sp>
            <p:nvSpPr>
              <p:cNvPr id="18" name="Oval 17">
                <a:extLst>
                  <a:ext uri="{FF2B5EF4-FFF2-40B4-BE49-F238E27FC236}">
                    <a16:creationId xmlns:a16="http://schemas.microsoft.com/office/drawing/2014/main" id="{E9D1DA5A-15F3-4D68-87A5-521211C21ABB}"/>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9" name="Group 18">
                <a:extLst>
                  <a:ext uri="{FF2B5EF4-FFF2-40B4-BE49-F238E27FC236}">
                    <a16:creationId xmlns:a16="http://schemas.microsoft.com/office/drawing/2014/main" id="{D9EDF66D-7F65-4DF5-BBB0-76A2305EB06E}"/>
                  </a:ext>
                </a:extLst>
              </p:cNvPr>
              <p:cNvGrpSpPr/>
              <p:nvPr/>
            </p:nvGrpSpPr>
            <p:grpSpPr>
              <a:xfrm>
                <a:off x="1342833" y="5745989"/>
                <a:ext cx="699768" cy="487204"/>
                <a:chOff x="4736543" y="4108463"/>
                <a:chExt cx="1896626" cy="1320500"/>
              </a:xfrm>
            </p:grpSpPr>
            <p:grpSp>
              <p:nvGrpSpPr>
                <p:cNvPr id="20" name="Group 19">
                  <a:extLst>
                    <a:ext uri="{FF2B5EF4-FFF2-40B4-BE49-F238E27FC236}">
                      <a16:creationId xmlns:a16="http://schemas.microsoft.com/office/drawing/2014/main" id="{3DB9F87F-8F81-4B14-8F29-805B0840251F}"/>
                    </a:ext>
                  </a:extLst>
                </p:cNvPr>
                <p:cNvGrpSpPr/>
                <p:nvPr/>
              </p:nvGrpSpPr>
              <p:grpSpPr>
                <a:xfrm>
                  <a:off x="5765903" y="4595667"/>
                  <a:ext cx="867266" cy="833296"/>
                  <a:chOff x="5722070" y="2007909"/>
                  <a:chExt cx="867266" cy="833296"/>
                </a:xfrm>
              </p:grpSpPr>
              <p:sp>
                <p:nvSpPr>
                  <p:cNvPr id="28" name="Rectangle: Rounded Corners 27">
                    <a:extLst>
                      <a:ext uri="{FF2B5EF4-FFF2-40B4-BE49-F238E27FC236}">
                        <a16:creationId xmlns:a16="http://schemas.microsoft.com/office/drawing/2014/main" id="{D13F9FEF-1035-4914-849E-BB9CF4AA2EB8}"/>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9" name="Group 28">
                    <a:extLst>
                      <a:ext uri="{FF2B5EF4-FFF2-40B4-BE49-F238E27FC236}">
                        <a16:creationId xmlns:a16="http://schemas.microsoft.com/office/drawing/2014/main" id="{760D5E83-0DC6-4758-B4FA-68AE34D4D88C}"/>
                      </a:ext>
                    </a:extLst>
                  </p:cNvPr>
                  <p:cNvGrpSpPr/>
                  <p:nvPr/>
                </p:nvGrpSpPr>
                <p:grpSpPr>
                  <a:xfrm>
                    <a:off x="5920031" y="2114027"/>
                    <a:ext cx="458528" cy="651423"/>
                    <a:chOff x="5920031" y="2114027"/>
                    <a:chExt cx="458528" cy="651423"/>
                  </a:xfrm>
                </p:grpSpPr>
                <p:sp>
                  <p:nvSpPr>
                    <p:cNvPr id="30" name="Rectangle: Top Corners Rounded 29">
                      <a:extLst>
                        <a:ext uri="{FF2B5EF4-FFF2-40B4-BE49-F238E27FC236}">
                          <a16:creationId xmlns:a16="http://schemas.microsoft.com/office/drawing/2014/main" id="{D7107677-9502-4F79-A502-5ED745AABDCB}"/>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1" name="Rectangle: Rounded Corners 30">
                      <a:extLst>
                        <a:ext uri="{FF2B5EF4-FFF2-40B4-BE49-F238E27FC236}">
                          <a16:creationId xmlns:a16="http://schemas.microsoft.com/office/drawing/2014/main" id="{B76C2136-2463-4881-9CE7-82E188E7F9F4}"/>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2" name="Rectangle: Rounded Corners 31">
                      <a:extLst>
                        <a:ext uri="{FF2B5EF4-FFF2-40B4-BE49-F238E27FC236}">
                          <a16:creationId xmlns:a16="http://schemas.microsoft.com/office/drawing/2014/main" id="{4F51BD09-E2BD-4885-BC2F-BC1C731A3A6C}"/>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21" name="Group 20">
                  <a:extLst>
                    <a:ext uri="{FF2B5EF4-FFF2-40B4-BE49-F238E27FC236}">
                      <a16:creationId xmlns:a16="http://schemas.microsoft.com/office/drawing/2014/main" id="{B8EB36BD-AB64-4646-8FF5-3612633D119B}"/>
                    </a:ext>
                  </a:extLst>
                </p:cNvPr>
                <p:cNvGrpSpPr/>
                <p:nvPr/>
              </p:nvGrpSpPr>
              <p:grpSpPr>
                <a:xfrm>
                  <a:off x="4736543" y="4108463"/>
                  <a:ext cx="1318470" cy="833296"/>
                  <a:chOff x="4736543" y="4108463"/>
                  <a:chExt cx="1318470" cy="833296"/>
                </a:xfrm>
              </p:grpSpPr>
              <p:sp>
                <p:nvSpPr>
                  <p:cNvPr id="22" name="Rectangle 21">
                    <a:extLst>
                      <a:ext uri="{FF2B5EF4-FFF2-40B4-BE49-F238E27FC236}">
                        <a16:creationId xmlns:a16="http://schemas.microsoft.com/office/drawing/2014/main" id="{5CE8D051-3D05-4EC0-B1AF-F253451C6875}"/>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3" name="Group 22">
                    <a:extLst>
                      <a:ext uri="{FF2B5EF4-FFF2-40B4-BE49-F238E27FC236}">
                        <a16:creationId xmlns:a16="http://schemas.microsoft.com/office/drawing/2014/main" id="{034EBF12-4C07-4139-A129-B4482EEAE0E8}"/>
                      </a:ext>
                    </a:extLst>
                  </p:cNvPr>
                  <p:cNvGrpSpPr/>
                  <p:nvPr/>
                </p:nvGrpSpPr>
                <p:grpSpPr>
                  <a:xfrm>
                    <a:off x="4977341" y="4108463"/>
                    <a:ext cx="1077672" cy="833296"/>
                    <a:chOff x="4967226" y="511066"/>
                    <a:chExt cx="952804" cy="661867"/>
                  </a:xfrm>
                </p:grpSpPr>
                <p:sp>
                  <p:nvSpPr>
                    <p:cNvPr id="25" name="Rectangle: Rounded Corners 24">
                      <a:extLst>
                        <a:ext uri="{FF2B5EF4-FFF2-40B4-BE49-F238E27FC236}">
                          <a16:creationId xmlns:a16="http://schemas.microsoft.com/office/drawing/2014/main" id="{D6F2BF85-E709-49A3-96F4-1289A9F2155A}"/>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 name="Rectangle: Rounded Corners 25">
                      <a:extLst>
                        <a:ext uri="{FF2B5EF4-FFF2-40B4-BE49-F238E27FC236}">
                          <a16:creationId xmlns:a16="http://schemas.microsoft.com/office/drawing/2014/main" id="{4F7F9ADF-8FC5-462A-BCA4-DCB8E278561C}"/>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7" name="Rectangle: Top Corners Snipped 26">
                      <a:extLst>
                        <a:ext uri="{FF2B5EF4-FFF2-40B4-BE49-F238E27FC236}">
                          <a16:creationId xmlns:a16="http://schemas.microsoft.com/office/drawing/2014/main" id="{C5802658-343E-4104-AE9D-920835BC7AC3}"/>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24" name="Oval 23">
                    <a:extLst>
                      <a:ext uri="{FF2B5EF4-FFF2-40B4-BE49-F238E27FC236}">
                        <a16:creationId xmlns:a16="http://schemas.microsoft.com/office/drawing/2014/main" id="{3B91E5D2-6B57-459E-9EDD-6E13BED54BE1}"/>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nvGrpSpPr>
          <p:cNvPr id="168" name="Group 167">
            <a:extLst>
              <a:ext uri="{FF2B5EF4-FFF2-40B4-BE49-F238E27FC236}">
                <a16:creationId xmlns:a16="http://schemas.microsoft.com/office/drawing/2014/main" id="{895768FF-B327-4291-B6F4-F1031FD15EC2}"/>
              </a:ext>
            </a:extLst>
          </p:cNvPr>
          <p:cNvGrpSpPr/>
          <p:nvPr/>
        </p:nvGrpSpPr>
        <p:grpSpPr>
          <a:xfrm>
            <a:off x="2150028" y="5861816"/>
            <a:ext cx="9757111" cy="818556"/>
            <a:chOff x="274645" y="5861816"/>
            <a:chExt cx="9757111" cy="818556"/>
          </a:xfrm>
        </p:grpSpPr>
        <p:grpSp>
          <p:nvGrpSpPr>
            <p:cNvPr id="169" name="Group 168">
              <a:extLst>
                <a:ext uri="{FF2B5EF4-FFF2-40B4-BE49-F238E27FC236}">
                  <a16:creationId xmlns:a16="http://schemas.microsoft.com/office/drawing/2014/main" id="{3C3E9BA5-94A2-45F2-8F0B-B925E3A2C60C}"/>
                </a:ext>
              </a:extLst>
            </p:cNvPr>
            <p:cNvGrpSpPr/>
            <p:nvPr/>
          </p:nvGrpSpPr>
          <p:grpSpPr>
            <a:xfrm>
              <a:off x="274645" y="5861816"/>
              <a:ext cx="9757111" cy="818556"/>
              <a:chOff x="479377" y="5749464"/>
              <a:chExt cx="9757111" cy="818556"/>
            </a:xfrm>
          </p:grpSpPr>
          <p:sp>
            <p:nvSpPr>
              <p:cNvPr id="177" name="Rectangle: Rounded Corners 176">
                <a:extLst>
                  <a:ext uri="{FF2B5EF4-FFF2-40B4-BE49-F238E27FC236}">
                    <a16:creationId xmlns:a16="http://schemas.microsoft.com/office/drawing/2014/main" id="{AA7BD48B-34DA-4A90-AC8F-85B624808F48}"/>
                  </a:ext>
                </a:extLst>
              </p:cNvPr>
              <p:cNvSpPr/>
              <p:nvPr/>
            </p:nvSpPr>
            <p:spPr bwMode="auto">
              <a:xfrm>
                <a:off x="780351" y="5944566"/>
                <a:ext cx="9456137" cy="623454"/>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9" name="Group 178">
                <a:extLst>
                  <a:ext uri="{FF2B5EF4-FFF2-40B4-BE49-F238E27FC236}">
                    <a16:creationId xmlns:a16="http://schemas.microsoft.com/office/drawing/2014/main" id="{3BBCB5A4-505F-4137-8BEA-9EFEE9DDCF4C}"/>
                  </a:ext>
                </a:extLst>
              </p:cNvPr>
              <p:cNvGrpSpPr/>
              <p:nvPr/>
            </p:nvGrpSpPr>
            <p:grpSpPr>
              <a:xfrm>
                <a:off x="479377" y="5749464"/>
                <a:ext cx="661335" cy="661334"/>
                <a:chOff x="9983256" y="958331"/>
                <a:chExt cx="922904" cy="922906"/>
              </a:xfrm>
            </p:grpSpPr>
            <p:sp>
              <p:nvSpPr>
                <p:cNvPr id="180" name="Oval 179">
                  <a:extLst>
                    <a:ext uri="{FF2B5EF4-FFF2-40B4-BE49-F238E27FC236}">
                      <a16:creationId xmlns:a16="http://schemas.microsoft.com/office/drawing/2014/main" id="{331B3855-48D2-4D28-BCE5-914822F642A7}"/>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181" name="Group 180">
                  <a:extLst>
                    <a:ext uri="{FF2B5EF4-FFF2-40B4-BE49-F238E27FC236}">
                      <a16:creationId xmlns:a16="http://schemas.microsoft.com/office/drawing/2014/main" id="{4C1D1B63-F6B2-4813-98F0-7281FD6B5222}"/>
                    </a:ext>
                  </a:extLst>
                </p:cNvPr>
                <p:cNvGrpSpPr/>
                <p:nvPr/>
              </p:nvGrpSpPr>
              <p:grpSpPr>
                <a:xfrm>
                  <a:off x="10103414" y="1161823"/>
                  <a:ext cx="654820" cy="444115"/>
                  <a:chOff x="-3464779" y="-1113976"/>
                  <a:chExt cx="2012196" cy="1269235"/>
                </a:xfrm>
              </p:grpSpPr>
              <p:grpSp>
                <p:nvGrpSpPr>
                  <p:cNvPr id="182" name="Group 181">
                    <a:extLst>
                      <a:ext uri="{FF2B5EF4-FFF2-40B4-BE49-F238E27FC236}">
                        <a16:creationId xmlns:a16="http://schemas.microsoft.com/office/drawing/2014/main" id="{A2DE4FB4-C016-4C46-AB08-9712AB8690D2}"/>
                      </a:ext>
                    </a:extLst>
                  </p:cNvPr>
                  <p:cNvGrpSpPr/>
                  <p:nvPr/>
                </p:nvGrpSpPr>
                <p:grpSpPr>
                  <a:xfrm>
                    <a:off x="-3464779" y="-479358"/>
                    <a:ext cx="648837" cy="463674"/>
                    <a:chOff x="3889832" y="4308049"/>
                    <a:chExt cx="1432874" cy="1023966"/>
                  </a:xfrm>
                </p:grpSpPr>
                <p:sp>
                  <p:nvSpPr>
                    <p:cNvPr id="219" name="Rectangle: Rounded Corners 218">
                      <a:extLst>
                        <a:ext uri="{FF2B5EF4-FFF2-40B4-BE49-F238E27FC236}">
                          <a16:creationId xmlns:a16="http://schemas.microsoft.com/office/drawing/2014/main" id="{2B4A857D-C84B-43D7-AF37-51DBED050345}"/>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20" name="Rectangle: Top Corners Rounded 219">
                      <a:extLst>
                        <a:ext uri="{FF2B5EF4-FFF2-40B4-BE49-F238E27FC236}">
                          <a16:creationId xmlns:a16="http://schemas.microsoft.com/office/drawing/2014/main" id="{84A60A5A-4738-401F-9027-5E37EB7D4DCB}"/>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21" name="Trapezoid 220">
                      <a:extLst>
                        <a:ext uri="{FF2B5EF4-FFF2-40B4-BE49-F238E27FC236}">
                          <a16:creationId xmlns:a16="http://schemas.microsoft.com/office/drawing/2014/main" id="{1991903B-DF52-47BE-A080-014E5325DBDA}"/>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183" name="Group 182">
                    <a:extLst>
                      <a:ext uri="{FF2B5EF4-FFF2-40B4-BE49-F238E27FC236}">
                        <a16:creationId xmlns:a16="http://schemas.microsoft.com/office/drawing/2014/main" id="{C11F15E3-F3CB-47E6-B5FF-E99AAF9B00D8}"/>
                      </a:ext>
                    </a:extLst>
                  </p:cNvPr>
                  <p:cNvGrpSpPr/>
                  <p:nvPr/>
                </p:nvGrpSpPr>
                <p:grpSpPr>
                  <a:xfrm>
                    <a:off x="-2652484" y="-1113976"/>
                    <a:ext cx="1199901" cy="1269235"/>
                    <a:chOff x="-4799336" y="5508999"/>
                    <a:chExt cx="1956745" cy="2069812"/>
                  </a:xfrm>
                </p:grpSpPr>
                <p:grpSp>
                  <p:nvGrpSpPr>
                    <p:cNvPr id="184" name="Group 183">
                      <a:extLst>
                        <a:ext uri="{FF2B5EF4-FFF2-40B4-BE49-F238E27FC236}">
                          <a16:creationId xmlns:a16="http://schemas.microsoft.com/office/drawing/2014/main" id="{89FBBEFD-BC82-49BA-ADA7-3C4FAF7272F4}"/>
                        </a:ext>
                      </a:extLst>
                    </p:cNvPr>
                    <p:cNvGrpSpPr/>
                    <p:nvPr/>
                  </p:nvGrpSpPr>
                  <p:grpSpPr>
                    <a:xfrm flipH="1">
                      <a:off x="-4799336" y="5669702"/>
                      <a:ext cx="852161" cy="1909109"/>
                      <a:chOff x="-2654837" y="-287671"/>
                      <a:chExt cx="5516222" cy="12358083"/>
                    </a:xfrm>
                  </p:grpSpPr>
                  <p:sp>
                    <p:nvSpPr>
                      <p:cNvPr id="210" name="Rectangle 209">
                        <a:extLst>
                          <a:ext uri="{FF2B5EF4-FFF2-40B4-BE49-F238E27FC236}">
                            <a16:creationId xmlns:a16="http://schemas.microsoft.com/office/drawing/2014/main" id="{27A99363-F02E-4C73-AF78-1894C6E32FC3}"/>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211" name="Group 210">
                        <a:extLst>
                          <a:ext uri="{FF2B5EF4-FFF2-40B4-BE49-F238E27FC236}">
                            <a16:creationId xmlns:a16="http://schemas.microsoft.com/office/drawing/2014/main" id="{733D31D3-4A8C-4893-8109-1CA60A0E0C73}"/>
                          </a:ext>
                        </a:extLst>
                      </p:cNvPr>
                      <p:cNvGrpSpPr/>
                      <p:nvPr/>
                    </p:nvGrpSpPr>
                    <p:grpSpPr>
                      <a:xfrm>
                        <a:off x="-1932665" y="502289"/>
                        <a:ext cx="4144285" cy="9484745"/>
                        <a:chOff x="-2286991" y="502289"/>
                        <a:chExt cx="4498611" cy="9484745"/>
                      </a:xfrm>
                      <a:solidFill>
                        <a:schemeClr val="bg1"/>
                      </a:solidFill>
                    </p:grpSpPr>
                    <p:sp>
                      <p:nvSpPr>
                        <p:cNvPr id="212" name="Rectangle 211">
                          <a:extLst>
                            <a:ext uri="{FF2B5EF4-FFF2-40B4-BE49-F238E27FC236}">
                              <a16:creationId xmlns:a16="http://schemas.microsoft.com/office/drawing/2014/main" id="{71734593-7FD4-4151-9583-2044DA18A105}"/>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213" name="Group 212">
                          <a:extLst>
                            <a:ext uri="{FF2B5EF4-FFF2-40B4-BE49-F238E27FC236}">
                              <a16:creationId xmlns:a16="http://schemas.microsoft.com/office/drawing/2014/main" id="{13FDDB92-D07F-443D-B131-4A18776977D4}"/>
                            </a:ext>
                          </a:extLst>
                        </p:cNvPr>
                        <p:cNvGrpSpPr/>
                        <p:nvPr/>
                      </p:nvGrpSpPr>
                      <p:grpSpPr>
                        <a:xfrm>
                          <a:off x="-2271373" y="3334637"/>
                          <a:ext cx="4482993" cy="3353403"/>
                          <a:chOff x="-2641291" y="2050090"/>
                          <a:chExt cx="4852912" cy="3353403"/>
                        </a:xfrm>
                        <a:grpFill/>
                      </p:grpSpPr>
                      <p:sp>
                        <p:nvSpPr>
                          <p:cNvPr id="216" name="Rectangle 215">
                            <a:extLst>
                              <a:ext uri="{FF2B5EF4-FFF2-40B4-BE49-F238E27FC236}">
                                <a16:creationId xmlns:a16="http://schemas.microsoft.com/office/drawing/2014/main" id="{A5618480-BBD3-4134-B856-6CA39A52FA93}"/>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17" name="Rectangle 216">
                            <a:extLst>
                              <a:ext uri="{FF2B5EF4-FFF2-40B4-BE49-F238E27FC236}">
                                <a16:creationId xmlns:a16="http://schemas.microsoft.com/office/drawing/2014/main" id="{DBC8E21D-CA6E-4C7F-B1A5-F5A089E5535C}"/>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18" name="Rectangle 217">
                            <a:extLst>
                              <a:ext uri="{FF2B5EF4-FFF2-40B4-BE49-F238E27FC236}">
                                <a16:creationId xmlns:a16="http://schemas.microsoft.com/office/drawing/2014/main" id="{57214398-35ED-45F0-BA0C-BEB61C231205}"/>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sp>
                      <p:nvSpPr>
                        <p:cNvPr id="214" name="Rectangle 213">
                          <a:extLst>
                            <a:ext uri="{FF2B5EF4-FFF2-40B4-BE49-F238E27FC236}">
                              <a16:creationId xmlns:a16="http://schemas.microsoft.com/office/drawing/2014/main" id="{C666E71A-E49F-433C-B4FF-85DD44C4048B}"/>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15" name="Rectangle 214">
                          <a:extLst>
                            <a:ext uri="{FF2B5EF4-FFF2-40B4-BE49-F238E27FC236}">
                              <a16:creationId xmlns:a16="http://schemas.microsoft.com/office/drawing/2014/main" id="{D9F56651-8426-4BEC-997A-A719E0255F8F}"/>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nvGrpSpPr>
                    <p:cNvPr id="185" name="Group 184">
                      <a:extLst>
                        <a:ext uri="{FF2B5EF4-FFF2-40B4-BE49-F238E27FC236}">
                          <a16:creationId xmlns:a16="http://schemas.microsoft.com/office/drawing/2014/main" id="{22AB8398-4023-42D5-B295-FEB9A6F9F84D}"/>
                        </a:ext>
                      </a:extLst>
                    </p:cNvPr>
                    <p:cNvGrpSpPr/>
                    <p:nvPr/>
                  </p:nvGrpSpPr>
                  <p:grpSpPr>
                    <a:xfrm>
                      <a:off x="-3789393" y="5508999"/>
                      <a:ext cx="946802" cy="2064618"/>
                      <a:chOff x="-3789393" y="5508999"/>
                      <a:chExt cx="946802" cy="2064618"/>
                    </a:xfrm>
                  </p:grpSpPr>
                  <p:grpSp>
                    <p:nvGrpSpPr>
                      <p:cNvPr id="186" name="Group 185">
                        <a:extLst>
                          <a:ext uri="{FF2B5EF4-FFF2-40B4-BE49-F238E27FC236}">
                            <a16:creationId xmlns:a16="http://schemas.microsoft.com/office/drawing/2014/main" id="{0675FBF5-4EE6-4319-A12C-A0FA2ED7E723}"/>
                          </a:ext>
                        </a:extLst>
                      </p:cNvPr>
                      <p:cNvGrpSpPr/>
                      <p:nvPr/>
                    </p:nvGrpSpPr>
                    <p:grpSpPr>
                      <a:xfrm flipV="1">
                        <a:off x="-3789393" y="7130231"/>
                        <a:ext cx="946802" cy="443386"/>
                        <a:chOff x="917006" y="1618956"/>
                        <a:chExt cx="7972847" cy="2538356"/>
                      </a:xfrm>
                      <a:noFill/>
                    </p:grpSpPr>
                    <p:sp>
                      <p:nvSpPr>
                        <p:cNvPr id="205" name="Rectangle 204">
                          <a:extLst>
                            <a:ext uri="{FF2B5EF4-FFF2-40B4-BE49-F238E27FC236}">
                              <a16:creationId xmlns:a16="http://schemas.microsoft.com/office/drawing/2014/main" id="{FE648F84-7D45-4ADE-921E-BB94DD2ED04E}"/>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6" name="Rectangle 205">
                          <a:extLst>
                            <a:ext uri="{FF2B5EF4-FFF2-40B4-BE49-F238E27FC236}">
                              <a16:creationId xmlns:a16="http://schemas.microsoft.com/office/drawing/2014/main" id="{3161AD10-3397-41D6-AD21-A3E556407EFB}"/>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7" name="Rectangle 206">
                          <a:extLst>
                            <a:ext uri="{FF2B5EF4-FFF2-40B4-BE49-F238E27FC236}">
                              <a16:creationId xmlns:a16="http://schemas.microsoft.com/office/drawing/2014/main" id="{1E32A807-6E10-4A3E-B8F4-90A35BB3E1DA}"/>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8" name="Rectangle 207">
                          <a:extLst>
                            <a:ext uri="{FF2B5EF4-FFF2-40B4-BE49-F238E27FC236}">
                              <a16:creationId xmlns:a16="http://schemas.microsoft.com/office/drawing/2014/main" id="{FF36B956-22D0-4E68-8849-D6FC06BA33B6}"/>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9" name="Rectangle 208">
                          <a:extLst>
                            <a:ext uri="{FF2B5EF4-FFF2-40B4-BE49-F238E27FC236}">
                              <a16:creationId xmlns:a16="http://schemas.microsoft.com/office/drawing/2014/main" id="{7F4F0DA5-FC1A-43F3-B7E7-4C7BC7B081BF}"/>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187" name="Group 186">
                        <a:extLst>
                          <a:ext uri="{FF2B5EF4-FFF2-40B4-BE49-F238E27FC236}">
                            <a16:creationId xmlns:a16="http://schemas.microsoft.com/office/drawing/2014/main" id="{22E6B2A2-3DE7-41F9-B174-829D46ACE3E7}"/>
                          </a:ext>
                        </a:extLst>
                      </p:cNvPr>
                      <p:cNvGrpSpPr/>
                      <p:nvPr/>
                    </p:nvGrpSpPr>
                    <p:grpSpPr>
                      <a:xfrm flipV="1">
                        <a:off x="-3789393" y="6049410"/>
                        <a:ext cx="946802" cy="443386"/>
                        <a:chOff x="917006" y="1618956"/>
                        <a:chExt cx="7972847" cy="2538356"/>
                      </a:xfrm>
                      <a:noFill/>
                    </p:grpSpPr>
                    <p:sp>
                      <p:nvSpPr>
                        <p:cNvPr id="200" name="Rectangle 199">
                          <a:extLst>
                            <a:ext uri="{FF2B5EF4-FFF2-40B4-BE49-F238E27FC236}">
                              <a16:creationId xmlns:a16="http://schemas.microsoft.com/office/drawing/2014/main" id="{FDA80CFC-1D1B-463D-A65D-5554C745AB06}"/>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1" name="Rectangle 200">
                          <a:extLst>
                            <a:ext uri="{FF2B5EF4-FFF2-40B4-BE49-F238E27FC236}">
                              <a16:creationId xmlns:a16="http://schemas.microsoft.com/office/drawing/2014/main" id="{71BE598C-45E3-4FE0-99B9-C32F0437F896}"/>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2" name="Rectangle 201">
                          <a:extLst>
                            <a:ext uri="{FF2B5EF4-FFF2-40B4-BE49-F238E27FC236}">
                              <a16:creationId xmlns:a16="http://schemas.microsoft.com/office/drawing/2014/main" id="{C8A67B17-C2BD-4166-B548-6E6EE1360742}"/>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3" name="Rectangle 202">
                          <a:extLst>
                            <a:ext uri="{FF2B5EF4-FFF2-40B4-BE49-F238E27FC236}">
                              <a16:creationId xmlns:a16="http://schemas.microsoft.com/office/drawing/2014/main" id="{EB2496F3-15F0-4158-BDA6-FD474B6D4A9B}"/>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04" name="Rectangle 203">
                          <a:extLst>
                            <a:ext uri="{FF2B5EF4-FFF2-40B4-BE49-F238E27FC236}">
                              <a16:creationId xmlns:a16="http://schemas.microsoft.com/office/drawing/2014/main" id="{591FE2B5-D3C6-422B-BEE1-C590A883B5B1}"/>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188" name="Group 187">
                        <a:extLst>
                          <a:ext uri="{FF2B5EF4-FFF2-40B4-BE49-F238E27FC236}">
                            <a16:creationId xmlns:a16="http://schemas.microsoft.com/office/drawing/2014/main" id="{4A77D441-5968-467F-A75B-68A9E67F2663}"/>
                          </a:ext>
                        </a:extLst>
                      </p:cNvPr>
                      <p:cNvGrpSpPr/>
                      <p:nvPr/>
                    </p:nvGrpSpPr>
                    <p:grpSpPr>
                      <a:xfrm flipV="1">
                        <a:off x="-3789393" y="6589821"/>
                        <a:ext cx="946802" cy="443386"/>
                        <a:chOff x="917006" y="1618956"/>
                        <a:chExt cx="7972847" cy="2538356"/>
                      </a:xfrm>
                      <a:noFill/>
                    </p:grpSpPr>
                    <p:sp>
                      <p:nvSpPr>
                        <p:cNvPr id="195" name="Rectangle 194">
                          <a:extLst>
                            <a:ext uri="{FF2B5EF4-FFF2-40B4-BE49-F238E27FC236}">
                              <a16:creationId xmlns:a16="http://schemas.microsoft.com/office/drawing/2014/main" id="{6A0ACA7A-4646-488D-9F5E-5353FAA80BE6}"/>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96" name="Rectangle 195">
                          <a:extLst>
                            <a:ext uri="{FF2B5EF4-FFF2-40B4-BE49-F238E27FC236}">
                              <a16:creationId xmlns:a16="http://schemas.microsoft.com/office/drawing/2014/main" id="{43F1BA96-1A42-4972-9E7E-5AD7523865F6}"/>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97" name="Rectangle 196">
                          <a:extLst>
                            <a:ext uri="{FF2B5EF4-FFF2-40B4-BE49-F238E27FC236}">
                              <a16:creationId xmlns:a16="http://schemas.microsoft.com/office/drawing/2014/main" id="{BA2C6DFD-9C09-40BD-A3B8-20238218E9BD}"/>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98" name="Rectangle 197">
                          <a:extLst>
                            <a:ext uri="{FF2B5EF4-FFF2-40B4-BE49-F238E27FC236}">
                              <a16:creationId xmlns:a16="http://schemas.microsoft.com/office/drawing/2014/main" id="{7BC0DA6D-E28D-4782-81E2-B55383692E18}"/>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99" name="Rectangle 198">
                          <a:extLst>
                            <a:ext uri="{FF2B5EF4-FFF2-40B4-BE49-F238E27FC236}">
                              <a16:creationId xmlns:a16="http://schemas.microsoft.com/office/drawing/2014/main" id="{A8825F4E-5011-4554-B6C9-712C748FAAA5}"/>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189" name="Group 188">
                        <a:extLst>
                          <a:ext uri="{FF2B5EF4-FFF2-40B4-BE49-F238E27FC236}">
                            <a16:creationId xmlns:a16="http://schemas.microsoft.com/office/drawing/2014/main" id="{312DC376-E840-488B-8F7B-7C0C4ADB9479}"/>
                          </a:ext>
                        </a:extLst>
                      </p:cNvPr>
                      <p:cNvGrpSpPr/>
                      <p:nvPr/>
                    </p:nvGrpSpPr>
                    <p:grpSpPr>
                      <a:xfrm flipV="1">
                        <a:off x="-3789393" y="5508999"/>
                        <a:ext cx="946802" cy="443386"/>
                        <a:chOff x="917006" y="1618956"/>
                        <a:chExt cx="7972847" cy="2538356"/>
                      </a:xfrm>
                      <a:noFill/>
                    </p:grpSpPr>
                    <p:sp>
                      <p:nvSpPr>
                        <p:cNvPr id="190" name="Rectangle 189">
                          <a:extLst>
                            <a:ext uri="{FF2B5EF4-FFF2-40B4-BE49-F238E27FC236}">
                              <a16:creationId xmlns:a16="http://schemas.microsoft.com/office/drawing/2014/main" id="{6DADEC47-CC2B-4D8E-B3A6-AC8BBC38835A}"/>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91" name="Rectangle 190">
                          <a:extLst>
                            <a:ext uri="{FF2B5EF4-FFF2-40B4-BE49-F238E27FC236}">
                              <a16:creationId xmlns:a16="http://schemas.microsoft.com/office/drawing/2014/main" id="{B6A03CBB-A861-449B-B651-2C4A768EEB90}"/>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92" name="Rectangle 191">
                          <a:extLst>
                            <a:ext uri="{FF2B5EF4-FFF2-40B4-BE49-F238E27FC236}">
                              <a16:creationId xmlns:a16="http://schemas.microsoft.com/office/drawing/2014/main" id="{D6E97FAE-00F4-4912-9250-477B07039BCD}"/>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93" name="Rectangle 192">
                          <a:extLst>
                            <a:ext uri="{FF2B5EF4-FFF2-40B4-BE49-F238E27FC236}">
                              <a16:creationId xmlns:a16="http://schemas.microsoft.com/office/drawing/2014/main" id="{A8BF59C2-A4FB-4665-B4DB-6D1434DDCC3F}"/>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194" name="Rectangle 193">
                          <a:extLst>
                            <a:ext uri="{FF2B5EF4-FFF2-40B4-BE49-F238E27FC236}">
                              <a16:creationId xmlns:a16="http://schemas.microsoft.com/office/drawing/2014/main" id="{4C197F11-8CD4-41D1-B105-6906FECD728C}"/>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grpSp>
        </p:grpSp>
        <p:pic>
          <p:nvPicPr>
            <p:cNvPr id="170" name="Picture 169">
              <a:extLst>
                <a:ext uri="{FF2B5EF4-FFF2-40B4-BE49-F238E27FC236}">
                  <a16:creationId xmlns:a16="http://schemas.microsoft.com/office/drawing/2014/main" id="{503417E9-12FD-44EB-9E2F-C8C0D3CBE07A}"/>
                </a:ext>
              </a:extLst>
            </p:cNvPr>
            <p:cNvPicPr>
              <a:picLocks noChangeAspect="1"/>
            </p:cNvPicPr>
            <p:nvPr/>
          </p:nvPicPr>
          <p:blipFill>
            <a:blip r:embed="rId3"/>
            <a:stretch>
              <a:fillRect/>
            </a:stretch>
          </p:blipFill>
          <p:spPr>
            <a:xfrm>
              <a:off x="8977982" y="6199063"/>
              <a:ext cx="637991" cy="340262"/>
            </a:xfrm>
            <a:prstGeom prst="rect">
              <a:avLst/>
            </a:prstGeom>
          </p:spPr>
        </p:pic>
        <p:pic>
          <p:nvPicPr>
            <p:cNvPr id="171" name="Picture 170">
              <a:extLst>
                <a:ext uri="{FF2B5EF4-FFF2-40B4-BE49-F238E27FC236}">
                  <a16:creationId xmlns:a16="http://schemas.microsoft.com/office/drawing/2014/main" id="{B79BB5C6-A09D-4AA7-9CBF-C6D95E6CB6C8}"/>
                </a:ext>
              </a:extLst>
            </p:cNvPr>
            <p:cNvPicPr>
              <a:picLocks noChangeAspect="1"/>
            </p:cNvPicPr>
            <p:nvPr/>
          </p:nvPicPr>
          <p:blipFill>
            <a:blip r:embed="rId4"/>
            <a:stretch>
              <a:fillRect/>
            </a:stretch>
          </p:blipFill>
          <p:spPr>
            <a:xfrm>
              <a:off x="2378415" y="6190384"/>
              <a:ext cx="356922" cy="357621"/>
            </a:xfrm>
            <a:prstGeom prst="rect">
              <a:avLst/>
            </a:prstGeom>
          </p:spPr>
        </p:pic>
        <p:pic>
          <p:nvPicPr>
            <p:cNvPr id="172" name="Picture 171">
              <a:extLst>
                <a:ext uri="{FF2B5EF4-FFF2-40B4-BE49-F238E27FC236}">
                  <a16:creationId xmlns:a16="http://schemas.microsoft.com/office/drawing/2014/main" id="{9AE04826-C22D-481D-BBDB-9DF922C110A2}"/>
                </a:ext>
              </a:extLst>
            </p:cNvPr>
            <p:cNvPicPr>
              <a:picLocks noChangeAspect="1"/>
            </p:cNvPicPr>
            <p:nvPr/>
          </p:nvPicPr>
          <p:blipFill>
            <a:blip r:embed="rId5"/>
            <a:stretch>
              <a:fillRect/>
            </a:stretch>
          </p:blipFill>
          <p:spPr>
            <a:xfrm>
              <a:off x="5983129" y="6226665"/>
              <a:ext cx="1202464" cy="285058"/>
            </a:xfrm>
            <a:prstGeom prst="rect">
              <a:avLst/>
            </a:prstGeom>
          </p:spPr>
        </p:pic>
        <p:pic>
          <p:nvPicPr>
            <p:cNvPr id="173" name="Picture 172">
              <a:extLst>
                <a:ext uri="{FF2B5EF4-FFF2-40B4-BE49-F238E27FC236}">
                  <a16:creationId xmlns:a16="http://schemas.microsoft.com/office/drawing/2014/main" id="{3811A8E7-9201-42E3-8DC0-C87B6954D7D5}"/>
                </a:ext>
              </a:extLst>
            </p:cNvPr>
            <p:cNvPicPr>
              <a:picLocks noChangeAspect="1"/>
            </p:cNvPicPr>
            <p:nvPr/>
          </p:nvPicPr>
          <p:blipFill>
            <a:blip r:embed="rId6"/>
            <a:stretch>
              <a:fillRect/>
            </a:stretch>
          </p:blipFill>
          <p:spPr>
            <a:xfrm>
              <a:off x="4443385" y="6244448"/>
              <a:ext cx="977535" cy="249492"/>
            </a:xfrm>
            <a:prstGeom prst="rect">
              <a:avLst/>
            </a:prstGeom>
          </p:spPr>
        </p:pic>
        <p:pic>
          <p:nvPicPr>
            <p:cNvPr id="174" name="Picture 16" descr="File:Windows logo – 2012 (dark blue).svg">
              <a:extLst>
                <a:ext uri="{FF2B5EF4-FFF2-40B4-BE49-F238E27FC236}">
                  <a16:creationId xmlns:a16="http://schemas.microsoft.com/office/drawing/2014/main" id="{B5A2FFB5-1D4E-4589-BEAF-F28CC8F9ECB8}"/>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500191" y="6210193"/>
              <a:ext cx="316014" cy="31800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0" descr="Image result for sql server 2016 logo">
              <a:extLst>
                <a:ext uri="{FF2B5EF4-FFF2-40B4-BE49-F238E27FC236}">
                  <a16:creationId xmlns:a16="http://schemas.microsoft.com/office/drawing/2014/main" id="{60F110C1-B2AF-4969-A983-C96B2F9A3DE5}"/>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3297547" y="6077380"/>
              <a:ext cx="583629" cy="583629"/>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75">
              <a:extLst>
                <a:ext uri="{FF2B5EF4-FFF2-40B4-BE49-F238E27FC236}">
                  <a16:creationId xmlns:a16="http://schemas.microsoft.com/office/drawing/2014/main" id="{D79E9B04-B193-4210-94AC-DB2E3243CB0A}"/>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747802" y="6113138"/>
              <a:ext cx="667970" cy="512112"/>
            </a:xfrm>
            <a:prstGeom prst="rect">
              <a:avLst/>
            </a:prstGeom>
          </p:spPr>
        </p:pic>
      </p:grpSp>
    </p:spTree>
    <p:extLst>
      <p:ext uri="{BB962C8B-B14F-4D97-AF65-F5344CB8AC3E}">
        <p14:creationId xmlns:p14="http://schemas.microsoft.com/office/powerpoint/2010/main" val="346284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FA47-DE8D-4E41-9C18-47FCCBFB684F}"/>
              </a:ext>
            </a:extLst>
          </p:cNvPr>
          <p:cNvSpPr>
            <a:spLocks noGrp="1"/>
          </p:cNvSpPr>
          <p:nvPr>
            <p:ph type="title"/>
          </p:nvPr>
        </p:nvSpPr>
        <p:spPr>
          <a:xfrm>
            <a:off x="274638" y="2125662"/>
            <a:ext cx="11887200" cy="2179058"/>
          </a:xfrm>
        </p:spPr>
        <p:txBody>
          <a:bodyPr/>
          <a:lstStyle/>
          <a:p>
            <a:r>
              <a:rPr lang="en-US"/>
              <a:t>Microsoft R:</a:t>
            </a:r>
            <a:br>
              <a:rPr lang="en-US"/>
            </a:br>
            <a:r>
              <a:rPr lang="en-US"/>
              <a:t>A functional introduction</a:t>
            </a:r>
          </a:p>
        </p:txBody>
      </p:sp>
    </p:spTree>
    <p:extLst>
      <p:ext uri="{BB962C8B-B14F-4D97-AF65-F5344CB8AC3E}">
        <p14:creationId xmlns:p14="http://schemas.microsoft.com/office/powerpoint/2010/main" val="17415607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GB" sz="3672"/>
              <a:t>Code Portability</a:t>
            </a:r>
          </a:p>
        </p:txBody>
      </p:sp>
      <p:sp>
        <p:nvSpPr>
          <p:cNvPr id="8" name="Content Placeholder 6"/>
          <p:cNvSpPr>
            <a:spLocks noGrp="1"/>
          </p:cNvSpPr>
          <p:nvPr>
            <p:ph idx="4294967295"/>
          </p:nvPr>
        </p:nvSpPr>
        <p:spPr>
          <a:xfrm>
            <a:off x="7472363" y="2552700"/>
            <a:ext cx="4964112" cy="2057400"/>
          </a:xfrm>
          <a:prstGeom prst="rect">
            <a:avLst/>
          </a:prstGeom>
          <a:ln>
            <a:solidFill>
              <a:schemeClr val="accent1"/>
            </a:solidFill>
          </a:ln>
        </p:spPr>
        <p:txBody>
          <a:bodyPr>
            <a:noAutofit/>
          </a:bodyPr>
          <a:lstStyle/>
          <a:p>
            <a:pPr marL="0" indent="0">
              <a:spcBef>
                <a:spcPts val="510"/>
              </a:spcBef>
              <a:buNone/>
            </a:pPr>
            <a:r>
              <a:rPr lang="en-GB" sz="1099" b="1">
                <a:latin typeface="Courier New" panose="02070309020205020404" pitchFamily="49" charset="0"/>
                <a:cs typeface="Courier New" panose="02070309020205020404" pitchFamily="49" charset="0"/>
              </a:rPr>
              <a:t>### SETUP HADOOP ENVIRONMENT VARIABLES ###</a:t>
            </a:r>
          </a:p>
          <a:p>
            <a:pPr marL="305951" lvl="1" indent="0">
              <a:spcBef>
                <a:spcPts val="510"/>
              </a:spcBef>
              <a:buNone/>
            </a:pPr>
            <a:r>
              <a:rPr lang="en-GB" sz="1099" b="1" err="1">
                <a:solidFill>
                  <a:srgbClr val="FF0000"/>
                </a:solidFill>
                <a:latin typeface="Courier New" panose="02070309020205020404" pitchFamily="49" charset="0"/>
                <a:cs typeface="Courier New" panose="02070309020205020404" pitchFamily="49" charset="0"/>
              </a:rPr>
              <a:t>myHadoopCCC</a:t>
            </a:r>
            <a:r>
              <a:rPr lang="en-GB" sz="1099" b="1">
                <a:solidFill>
                  <a:srgbClr val="FF0000"/>
                </a:solidFill>
                <a:latin typeface="Courier New" panose="02070309020205020404" pitchFamily="49" charset="0"/>
                <a:cs typeface="Courier New" panose="02070309020205020404" pitchFamily="49" charset="0"/>
              </a:rPr>
              <a:t> &lt;- </a:t>
            </a:r>
            <a:r>
              <a:rPr lang="en-GB" sz="1099" b="1" err="1">
                <a:solidFill>
                  <a:srgbClr val="FF0000"/>
                </a:solidFill>
                <a:latin typeface="Courier New" panose="02070309020205020404" pitchFamily="49" charset="0"/>
                <a:cs typeface="Courier New" panose="02070309020205020404" pitchFamily="49" charset="0"/>
              </a:rPr>
              <a:t>RxHadoopMR</a:t>
            </a:r>
            <a:r>
              <a:rPr lang="en-GB" sz="1099" b="1">
                <a:solidFill>
                  <a:srgbClr val="FF0000"/>
                </a:solidFill>
                <a:latin typeface="Courier New" panose="02070309020205020404" pitchFamily="49" charset="0"/>
                <a:cs typeface="Courier New" panose="02070309020205020404" pitchFamily="49" charset="0"/>
              </a:rPr>
              <a:t>()</a:t>
            </a:r>
            <a:endParaRPr lang="en-GB" sz="900" b="1">
              <a:latin typeface="Courier New" panose="02070309020205020404" pitchFamily="49" charset="0"/>
              <a:cs typeface="Courier New" panose="02070309020205020404" pitchFamily="49" charset="0"/>
            </a:endParaRPr>
          </a:p>
          <a:p>
            <a:pPr marL="0" indent="0">
              <a:spcBef>
                <a:spcPts val="510"/>
              </a:spcBef>
              <a:buNone/>
            </a:pPr>
            <a:r>
              <a:rPr lang="en-GB" sz="1099" b="1">
                <a:latin typeface="Courier New" panose="02070309020205020404" pitchFamily="49" charset="0"/>
                <a:cs typeface="Courier New" panose="02070309020205020404" pitchFamily="49" charset="0"/>
              </a:rPr>
              <a:t>### HADOOP COMPUTE CONTEXT ###</a:t>
            </a:r>
          </a:p>
          <a:p>
            <a:pPr marL="305951" lvl="1" indent="0">
              <a:spcBef>
                <a:spcPts val="510"/>
              </a:spcBef>
              <a:buNone/>
            </a:pPr>
            <a:r>
              <a:rPr lang="en-GB" sz="1099" b="1" err="1">
                <a:solidFill>
                  <a:srgbClr val="FF0000"/>
                </a:solidFill>
                <a:latin typeface="Courier New" panose="02070309020205020404" pitchFamily="49" charset="0"/>
                <a:cs typeface="Courier New" panose="02070309020205020404" pitchFamily="49" charset="0"/>
              </a:rPr>
              <a:t>rxSetComputeContext</a:t>
            </a:r>
            <a:r>
              <a:rPr lang="en-GB" sz="1099" b="1">
                <a:solidFill>
                  <a:srgbClr val="FF0000"/>
                </a:solidFill>
                <a:latin typeface="Courier New" panose="02070309020205020404" pitchFamily="49" charset="0"/>
                <a:cs typeface="Courier New" panose="02070309020205020404" pitchFamily="49" charset="0"/>
              </a:rPr>
              <a:t>(</a:t>
            </a:r>
            <a:r>
              <a:rPr lang="en-GB" sz="1099" b="1" err="1">
                <a:solidFill>
                  <a:srgbClr val="FF0000"/>
                </a:solidFill>
                <a:latin typeface="Courier New" panose="02070309020205020404" pitchFamily="49" charset="0"/>
                <a:cs typeface="Courier New" panose="02070309020205020404" pitchFamily="49" charset="0"/>
              </a:rPr>
              <a:t>myHadoopCC</a:t>
            </a:r>
            <a:r>
              <a:rPr lang="en-GB" sz="1099" b="1">
                <a:solidFill>
                  <a:srgbClr val="FF0000"/>
                </a:solidFill>
                <a:latin typeface="Courier New" panose="02070309020205020404" pitchFamily="49" charset="0"/>
                <a:cs typeface="Courier New" panose="02070309020205020404" pitchFamily="49" charset="0"/>
              </a:rPr>
              <a:t>)</a:t>
            </a:r>
          </a:p>
          <a:p>
            <a:pPr marL="0" indent="0">
              <a:spcBef>
                <a:spcPts val="510"/>
              </a:spcBef>
              <a:buNone/>
            </a:pPr>
            <a:r>
              <a:rPr lang="en-GB" sz="1099" b="1">
                <a:latin typeface="Courier New" panose="02070309020205020404" pitchFamily="49" charset="0"/>
                <a:cs typeface="Courier New" panose="02070309020205020404" pitchFamily="49" charset="0"/>
              </a:rPr>
              <a:t>### CREATE HDFS, DIRECTORY AND FILE OBJECTS ###</a:t>
            </a:r>
          </a:p>
          <a:p>
            <a:pPr marL="305951" lvl="1" indent="0">
              <a:spcBef>
                <a:spcPts val="510"/>
              </a:spcBef>
              <a:buNone/>
            </a:pPr>
            <a:r>
              <a:rPr lang="en-GB" sz="1099" b="1" err="1">
                <a:solidFill>
                  <a:srgbClr val="FF0000"/>
                </a:solidFill>
                <a:latin typeface="Courier New" panose="02070309020205020404" pitchFamily="49" charset="0"/>
                <a:cs typeface="Courier New" panose="02070309020205020404" pitchFamily="49" charset="0"/>
              </a:rPr>
              <a:t>hdfsFS</a:t>
            </a:r>
            <a:r>
              <a:rPr lang="en-GB" sz="1099" b="1">
                <a:solidFill>
                  <a:srgbClr val="FF0000"/>
                </a:solidFill>
                <a:latin typeface="Courier New" panose="02070309020205020404" pitchFamily="49" charset="0"/>
                <a:cs typeface="Courier New" panose="02070309020205020404" pitchFamily="49" charset="0"/>
              </a:rPr>
              <a:t> &lt;- </a:t>
            </a:r>
            <a:r>
              <a:rPr lang="en-GB" sz="1099" b="1" err="1">
                <a:solidFill>
                  <a:srgbClr val="FF0000"/>
                </a:solidFill>
                <a:latin typeface="Courier New" panose="02070309020205020404" pitchFamily="49" charset="0"/>
                <a:cs typeface="Courier New" panose="02070309020205020404" pitchFamily="49" charset="0"/>
              </a:rPr>
              <a:t>RxHdfsFileSystem</a:t>
            </a:r>
            <a:r>
              <a:rPr lang="en-GB" sz="1099" b="1">
                <a:solidFill>
                  <a:srgbClr val="FF0000"/>
                </a:solidFill>
                <a:latin typeface="Courier New" panose="02070309020205020404" pitchFamily="49" charset="0"/>
                <a:cs typeface="Courier New" panose="02070309020205020404" pitchFamily="49" charset="0"/>
              </a:rPr>
              <a:t>()</a:t>
            </a:r>
          </a:p>
          <a:p>
            <a:pPr marL="305951" lvl="1" indent="0">
              <a:spcBef>
                <a:spcPts val="510"/>
              </a:spcBef>
              <a:buNone/>
            </a:pPr>
            <a:r>
              <a:rPr lang="en-GB" sz="1099" b="1" err="1">
                <a:latin typeface="Courier New" panose="02070309020205020404" pitchFamily="49" charset="0"/>
                <a:cs typeface="Courier New" panose="02070309020205020404" pitchFamily="49" charset="0"/>
              </a:rPr>
              <a:t>AirlineDataSet</a:t>
            </a:r>
            <a:r>
              <a:rPr lang="en-GB" sz="1099" b="1">
                <a:latin typeface="Courier New" panose="02070309020205020404" pitchFamily="49" charset="0"/>
                <a:cs typeface="Courier New" panose="02070309020205020404" pitchFamily="49" charset="0"/>
              </a:rPr>
              <a:t> &lt;- </a:t>
            </a:r>
            <a:r>
              <a:rPr lang="en-GB" sz="1099" b="1" err="1">
                <a:latin typeface="Courier New" panose="02070309020205020404" pitchFamily="49" charset="0"/>
                <a:cs typeface="Courier New" panose="02070309020205020404" pitchFamily="49" charset="0"/>
              </a:rPr>
              <a:t>RxXdfData</a:t>
            </a:r>
            <a:r>
              <a:rPr lang="en-GB" sz="1099" b="1">
                <a:latin typeface="Courier New" panose="02070309020205020404" pitchFamily="49" charset="0"/>
                <a:cs typeface="Courier New" panose="02070309020205020404" pitchFamily="49" charset="0"/>
              </a:rPr>
              <a:t>(“</a:t>
            </a:r>
            <a:r>
              <a:rPr lang="en-GB" sz="1099" b="1" err="1">
                <a:latin typeface="Courier New" panose="02070309020205020404" pitchFamily="49" charset="0"/>
                <a:cs typeface="Courier New" panose="02070309020205020404" pitchFamily="49" charset="0"/>
              </a:rPr>
              <a:t>AirlineDemoSmall</a:t>
            </a:r>
            <a:r>
              <a:rPr lang="en-GB" sz="1099" b="1">
                <a:latin typeface="Courier New" panose="02070309020205020404" pitchFamily="49" charset="0"/>
                <a:cs typeface="Courier New" panose="02070309020205020404" pitchFamily="49" charset="0"/>
              </a:rPr>
              <a:t>/</a:t>
            </a:r>
            <a:r>
              <a:rPr lang="en-GB" sz="1099" b="1" err="1">
                <a:latin typeface="Courier New" panose="02070309020205020404" pitchFamily="49" charset="0"/>
                <a:cs typeface="Courier New" panose="02070309020205020404" pitchFamily="49" charset="0"/>
              </a:rPr>
              <a:t>AirlineDemoSmall.xdf</a:t>
            </a:r>
            <a:r>
              <a:rPr lang="en-GB" sz="1099" b="1">
                <a:latin typeface="Courier New" panose="02070309020205020404" pitchFamily="49" charset="0"/>
                <a:cs typeface="Courier New" panose="02070309020205020404" pitchFamily="49" charset="0"/>
              </a:rPr>
              <a:t>”, </a:t>
            </a:r>
            <a:r>
              <a:rPr lang="en-GB" sz="1099" b="1" err="1">
                <a:latin typeface="Courier New" panose="02070309020205020404" pitchFamily="49" charset="0"/>
                <a:cs typeface="Courier New" panose="02070309020205020404" pitchFamily="49" charset="0"/>
              </a:rPr>
              <a:t>fileSystem</a:t>
            </a:r>
            <a:r>
              <a:rPr lang="en-GB" sz="1099" b="1">
                <a:latin typeface="Courier New" panose="02070309020205020404" pitchFamily="49" charset="0"/>
                <a:cs typeface="Courier New" panose="02070309020205020404" pitchFamily="49" charset="0"/>
              </a:rPr>
              <a:t> = </a:t>
            </a:r>
            <a:r>
              <a:rPr lang="en-GB" sz="1099" b="1" err="1">
                <a:solidFill>
                  <a:srgbClr val="FF0000"/>
                </a:solidFill>
                <a:latin typeface="Courier New" panose="02070309020205020404" pitchFamily="49" charset="0"/>
                <a:cs typeface="Courier New" panose="02070309020205020404" pitchFamily="49" charset="0"/>
              </a:rPr>
              <a:t>hdfsFS</a:t>
            </a:r>
            <a:r>
              <a:rPr lang="en-GB" sz="1099" b="1">
                <a:latin typeface="Courier New" panose="02070309020205020404" pitchFamily="49" charset="0"/>
                <a:cs typeface="Courier New" panose="02070309020205020404" pitchFamily="49" charset="0"/>
              </a:rPr>
              <a:t>)</a:t>
            </a:r>
          </a:p>
        </p:txBody>
      </p:sp>
      <p:sp>
        <p:nvSpPr>
          <p:cNvPr id="9" name="Rectangle 8"/>
          <p:cNvSpPr/>
          <p:nvPr/>
        </p:nvSpPr>
        <p:spPr>
          <a:xfrm>
            <a:off x="3345275" y="5006512"/>
            <a:ext cx="7558770" cy="1694818"/>
          </a:xfrm>
          <a:prstGeom prst="rect">
            <a:avLst/>
          </a:prstGeom>
          <a:solidFill>
            <a:schemeClr val="bg1">
              <a:lumMod val="95000"/>
            </a:schemeClr>
          </a:solidFill>
          <a:ln>
            <a:solidFill>
              <a:srgbClr val="FF0000"/>
            </a:solidFill>
          </a:ln>
        </p:spPr>
        <p:txBody>
          <a:bodyPr wrap="square">
            <a:spAutoFit/>
          </a:bodyPr>
          <a:lstStyle/>
          <a:p>
            <a:pPr defTabSz="932597"/>
            <a:r>
              <a:rPr lang="en-GB" sz="1071" b="1">
                <a:solidFill>
                  <a:srgbClr val="505050"/>
                </a:solidFill>
                <a:latin typeface="Courier New" panose="02070309020205020404" pitchFamily="49" charset="0"/>
                <a:cs typeface="Courier New" panose="02070309020205020404" pitchFamily="49" charset="0"/>
              </a:rPr>
              <a:t>### ANALYTICAL PROCESSING ###</a:t>
            </a:r>
          </a:p>
          <a:p>
            <a:pPr defTabSz="932597"/>
            <a:r>
              <a:rPr lang="en-GB" sz="1071" b="1">
                <a:solidFill>
                  <a:srgbClr val="505050"/>
                </a:solidFill>
                <a:latin typeface="Courier New" panose="02070309020205020404" pitchFamily="49" charset="0"/>
                <a:cs typeface="Courier New" panose="02070309020205020404" pitchFamily="49" charset="0"/>
              </a:rPr>
              <a:t>### Statistical Summary of the data</a:t>
            </a:r>
          </a:p>
          <a:p>
            <a:pPr marL="305951" lvl="1" defTabSz="932597"/>
            <a:r>
              <a:rPr lang="en-GB" sz="1071" b="1" err="1">
                <a:solidFill>
                  <a:srgbClr val="505050"/>
                </a:solidFill>
                <a:latin typeface="Courier New" panose="02070309020205020404" pitchFamily="49" charset="0"/>
                <a:cs typeface="Courier New" panose="02070309020205020404" pitchFamily="49" charset="0"/>
              </a:rPr>
              <a:t>rxSummary</a:t>
            </a:r>
            <a:r>
              <a:rPr lang="en-GB" sz="1071" b="1">
                <a:solidFill>
                  <a:srgbClr val="505050"/>
                </a:solidFill>
                <a:latin typeface="Courier New" panose="02070309020205020404" pitchFamily="49" charset="0"/>
                <a:cs typeface="Courier New" panose="02070309020205020404" pitchFamily="49" charset="0"/>
              </a:rPr>
              <a:t>(~</a:t>
            </a:r>
            <a:r>
              <a:rPr lang="en-GB" sz="1071" b="1" err="1">
                <a:solidFill>
                  <a:srgbClr val="505050"/>
                </a:solidFill>
                <a:latin typeface="Courier New" panose="02070309020205020404" pitchFamily="49" charset="0"/>
                <a:cs typeface="Courier New" panose="02070309020205020404" pitchFamily="49" charset="0"/>
              </a:rPr>
              <a:t>ArrDelay+DayOfWeek</a:t>
            </a:r>
            <a:r>
              <a:rPr lang="en-GB" sz="1071" b="1">
                <a:solidFill>
                  <a:srgbClr val="505050"/>
                </a:solidFill>
                <a:latin typeface="Courier New" panose="02070309020205020404" pitchFamily="49" charset="0"/>
                <a:cs typeface="Courier New" panose="02070309020205020404" pitchFamily="49" charset="0"/>
              </a:rPr>
              <a:t>, data= </a:t>
            </a:r>
            <a:r>
              <a:rPr lang="en-GB" sz="1071" b="1" err="1">
                <a:solidFill>
                  <a:srgbClr val="505050"/>
                </a:solidFill>
                <a:latin typeface="Courier New" panose="02070309020205020404" pitchFamily="49" charset="0"/>
                <a:cs typeface="Courier New" panose="02070309020205020404" pitchFamily="49" charset="0"/>
              </a:rPr>
              <a:t>AirlineDataSet</a:t>
            </a:r>
            <a:r>
              <a:rPr lang="en-GB" sz="1071" b="1">
                <a:solidFill>
                  <a:srgbClr val="505050"/>
                </a:solidFill>
                <a:latin typeface="Courier New" panose="02070309020205020404" pitchFamily="49" charset="0"/>
                <a:cs typeface="Courier New" panose="02070309020205020404" pitchFamily="49" charset="0"/>
              </a:rPr>
              <a:t>, </a:t>
            </a:r>
            <a:r>
              <a:rPr lang="en-GB" sz="1071" b="1" err="1">
                <a:solidFill>
                  <a:srgbClr val="505050"/>
                </a:solidFill>
                <a:latin typeface="Courier New" panose="02070309020205020404" pitchFamily="49" charset="0"/>
                <a:cs typeface="Courier New" panose="02070309020205020404" pitchFamily="49" charset="0"/>
              </a:rPr>
              <a:t>reportProgress</a:t>
            </a:r>
            <a:r>
              <a:rPr lang="en-GB" sz="1071" b="1">
                <a:solidFill>
                  <a:srgbClr val="505050"/>
                </a:solidFill>
                <a:latin typeface="Courier New" panose="02070309020205020404" pitchFamily="49" charset="0"/>
                <a:cs typeface="Courier New" panose="02070309020205020404" pitchFamily="49" charset="0"/>
              </a:rPr>
              <a:t>=1)</a:t>
            </a:r>
          </a:p>
          <a:p>
            <a:pPr marL="305951" lvl="1" defTabSz="932597"/>
            <a:endParaRPr lang="en-GB" sz="816" b="1">
              <a:solidFill>
                <a:srgbClr val="505050"/>
              </a:solidFill>
              <a:latin typeface="Courier New" panose="02070309020205020404" pitchFamily="49" charset="0"/>
              <a:cs typeface="Courier New" panose="02070309020205020404" pitchFamily="49" charset="0"/>
            </a:endParaRPr>
          </a:p>
          <a:p>
            <a:pPr defTabSz="932597"/>
            <a:r>
              <a:rPr lang="en-GB" sz="1071" b="1">
                <a:solidFill>
                  <a:srgbClr val="505050"/>
                </a:solidFill>
                <a:latin typeface="Courier New" panose="02070309020205020404" pitchFamily="49" charset="0"/>
                <a:cs typeface="Courier New" panose="02070309020205020404" pitchFamily="49" charset="0"/>
              </a:rPr>
              <a:t>### </a:t>
            </a:r>
            <a:r>
              <a:rPr lang="en-GB" sz="1071" b="1" err="1">
                <a:solidFill>
                  <a:srgbClr val="505050"/>
                </a:solidFill>
                <a:latin typeface="Courier New" panose="02070309020205020404" pitchFamily="49" charset="0"/>
                <a:cs typeface="Courier New" panose="02070309020205020404" pitchFamily="49" charset="0"/>
              </a:rPr>
              <a:t>CrossTab</a:t>
            </a:r>
            <a:r>
              <a:rPr lang="en-GB" sz="1071" b="1">
                <a:solidFill>
                  <a:srgbClr val="505050"/>
                </a:solidFill>
                <a:latin typeface="Courier New" panose="02070309020205020404" pitchFamily="49" charset="0"/>
                <a:cs typeface="Courier New" panose="02070309020205020404" pitchFamily="49" charset="0"/>
              </a:rPr>
              <a:t> the data</a:t>
            </a:r>
          </a:p>
          <a:p>
            <a:pPr marL="305951" lvl="1" defTabSz="932597"/>
            <a:r>
              <a:rPr lang="en-GB" sz="1071" b="1" err="1">
                <a:solidFill>
                  <a:srgbClr val="505050"/>
                </a:solidFill>
                <a:latin typeface="Courier New" panose="02070309020205020404" pitchFamily="49" charset="0"/>
                <a:cs typeface="Courier New" panose="02070309020205020404" pitchFamily="49" charset="0"/>
              </a:rPr>
              <a:t>rxCrossTabs</a:t>
            </a:r>
            <a:r>
              <a:rPr lang="en-GB" sz="1071" b="1">
                <a:solidFill>
                  <a:srgbClr val="505050"/>
                </a:solidFill>
                <a:latin typeface="Courier New" panose="02070309020205020404" pitchFamily="49" charset="0"/>
                <a:cs typeface="Courier New" panose="02070309020205020404" pitchFamily="49" charset="0"/>
              </a:rPr>
              <a:t>(</a:t>
            </a:r>
            <a:r>
              <a:rPr lang="en-GB" sz="1071" b="1" err="1">
                <a:solidFill>
                  <a:srgbClr val="505050"/>
                </a:solidFill>
                <a:latin typeface="Courier New" panose="02070309020205020404" pitchFamily="49" charset="0"/>
                <a:cs typeface="Courier New" panose="02070309020205020404" pitchFamily="49" charset="0"/>
              </a:rPr>
              <a:t>ArrDelay</a:t>
            </a:r>
            <a:r>
              <a:rPr lang="en-GB" sz="1071" b="1">
                <a:solidFill>
                  <a:srgbClr val="505050"/>
                </a:solidFill>
                <a:latin typeface="Courier New" panose="02070309020205020404" pitchFamily="49" charset="0"/>
                <a:cs typeface="Courier New" panose="02070309020205020404" pitchFamily="49" charset="0"/>
              </a:rPr>
              <a:t> ~ </a:t>
            </a:r>
            <a:r>
              <a:rPr lang="en-GB" sz="1071" b="1" err="1">
                <a:solidFill>
                  <a:srgbClr val="505050"/>
                </a:solidFill>
                <a:latin typeface="Courier New" panose="02070309020205020404" pitchFamily="49" charset="0"/>
                <a:cs typeface="Courier New" panose="02070309020205020404" pitchFamily="49" charset="0"/>
              </a:rPr>
              <a:t>DayOfWeek</a:t>
            </a:r>
            <a:r>
              <a:rPr lang="en-GB" sz="1071" b="1">
                <a:solidFill>
                  <a:srgbClr val="505050"/>
                </a:solidFill>
                <a:latin typeface="Courier New" panose="02070309020205020404" pitchFamily="49" charset="0"/>
                <a:cs typeface="Courier New" panose="02070309020205020404" pitchFamily="49" charset="0"/>
              </a:rPr>
              <a:t>, data= </a:t>
            </a:r>
            <a:r>
              <a:rPr lang="en-GB" sz="1071" b="1" err="1">
                <a:solidFill>
                  <a:srgbClr val="505050"/>
                </a:solidFill>
                <a:latin typeface="Courier New" panose="02070309020205020404" pitchFamily="49" charset="0"/>
                <a:cs typeface="Courier New" panose="02070309020205020404" pitchFamily="49" charset="0"/>
              </a:rPr>
              <a:t>AirlineDataSet</a:t>
            </a:r>
            <a:r>
              <a:rPr lang="en-GB" sz="1071" b="1">
                <a:solidFill>
                  <a:srgbClr val="505050"/>
                </a:solidFill>
                <a:latin typeface="Courier New" panose="02070309020205020404" pitchFamily="49" charset="0"/>
                <a:cs typeface="Courier New" panose="02070309020205020404" pitchFamily="49" charset="0"/>
              </a:rPr>
              <a:t>, means=T)</a:t>
            </a:r>
          </a:p>
          <a:p>
            <a:pPr marL="305951" lvl="1" defTabSz="932597"/>
            <a:endParaRPr lang="en-GB" sz="816" b="1">
              <a:solidFill>
                <a:srgbClr val="505050"/>
              </a:solidFill>
              <a:latin typeface="Courier New" panose="02070309020205020404" pitchFamily="49" charset="0"/>
              <a:cs typeface="Courier New" panose="02070309020205020404" pitchFamily="49" charset="0"/>
            </a:endParaRPr>
          </a:p>
          <a:p>
            <a:pPr defTabSz="932597"/>
            <a:r>
              <a:rPr lang="en-GB" sz="1071" b="1">
                <a:solidFill>
                  <a:srgbClr val="505050"/>
                </a:solidFill>
                <a:latin typeface="Courier New" panose="02070309020205020404" pitchFamily="49" charset="0"/>
                <a:cs typeface="Courier New" panose="02070309020205020404" pitchFamily="49" charset="0"/>
              </a:rPr>
              <a:t>### Linear Model and plot</a:t>
            </a:r>
          </a:p>
          <a:p>
            <a:pPr marL="305951" lvl="1" defTabSz="932597"/>
            <a:r>
              <a:rPr lang="en-GB" sz="1071" b="1" err="1">
                <a:solidFill>
                  <a:srgbClr val="505050"/>
                </a:solidFill>
                <a:latin typeface="Courier New" panose="02070309020205020404" pitchFamily="49" charset="0"/>
                <a:cs typeface="Courier New" panose="02070309020205020404" pitchFamily="49" charset="0"/>
              </a:rPr>
              <a:t>hdfsXdfArrLateLinMod</a:t>
            </a:r>
            <a:r>
              <a:rPr lang="en-GB" sz="1071" b="1">
                <a:solidFill>
                  <a:srgbClr val="505050"/>
                </a:solidFill>
                <a:latin typeface="Courier New" panose="02070309020205020404" pitchFamily="49" charset="0"/>
                <a:cs typeface="Courier New" panose="02070309020205020404" pitchFamily="49" charset="0"/>
              </a:rPr>
              <a:t>   &lt;- </a:t>
            </a:r>
            <a:r>
              <a:rPr lang="en-GB" sz="1071" b="1" err="1">
                <a:solidFill>
                  <a:srgbClr val="505050"/>
                </a:solidFill>
                <a:latin typeface="Courier New" panose="02070309020205020404" pitchFamily="49" charset="0"/>
                <a:cs typeface="Courier New" panose="02070309020205020404" pitchFamily="49" charset="0"/>
              </a:rPr>
              <a:t>rxLinMod</a:t>
            </a:r>
            <a:r>
              <a:rPr lang="en-GB" sz="1071" b="1">
                <a:solidFill>
                  <a:srgbClr val="505050"/>
                </a:solidFill>
                <a:latin typeface="Courier New" panose="02070309020205020404" pitchFamily="49" charset="0"/>
                <a:cs typeface="Courier New" panose="02070309020205020404" pitchFamily="49" charset="0"/>
              </a:rPr>
              <a:t>(</a:t>
            </a:r>
            <a:r>
              <a:rPr lang="en-GB" sz="1071" b="1" err="1">
                <a:solidFill>
                  <a:srgbClr val="505050"/>
                </a:solidFill>
                <a:latin typeface="Courier New" panose="02070309020205020404" pitchFamily="49" charset="0"/>
                <a:cs typeface="Courier New" panose="02070309020205020404" pitchFamily="49" charset="0"/>
              </a:rPr>
              <a:t>ArrDelay</a:t>
            </a:r>
            <a:r>
              <a:rPr lang="en-GB" sz="1071" b="1">
                <a:solidFill>
                  <a:srgbClr val="505050"/>
                </a:solidFill>
                <a:latin typeface="Courier New" panose="02070309020205020404" pitchFamily="49" charset="0"/>
                <a:cs typeface="Courier New" panose="02070309020205020404" pitchFamily="49" charset="0"/>
              </a:rPr>
              <a:t> ~ </a:t>
            </a:r>
            <a:r>
              <a:rPr lang="en-GB" sz="1071" b="1" err="1">
                <a:solidFill>
                  <a:srgbClr val="505050"/>
                </a:solidFill>
                <a:latin typeface="Courier New" panose="02070309020205020404" pitchFamily="49" charset="0"/>
                <a:cs typeface="Courier New" panose="02070309020205020404" pitchFamily="49" charset="0"/>
              </a:rPr>
              <a:t>DayOfWeek</a:t>
            </a:r>
            <a:r>
              <a:rPr lang="en-GB" sz="1071" b="1">
                <a:solidFill>
                  <a:srgbClr val="505050"/>
                </a:solidFill>
                <a:latin typeface="Courier New" panose="02070309020205020404" pitchFamily="49" charset="0"/>
                <a:cs typeface="Courier New" panose="02070309020205020404" pitchFamily="49" charset="0"/>
              </a:rPr>
              <a:t> + 0 , data = </a:t>
            </a:r>
            <a:r>
              <a:rPr lang="en-GB" sz="1071" b="1" err="1">
                <a:solidFill>
                  <a:srgbClr val="505050"/>
                </a:solidFill>
                <a:latin typeface="Courier New" panose="02070309020205020404" pitchFamily="49" charset="0"/>
                <a:cs typeface="Courier New" panose="02070309020205020404" pitchFamily="49" charset="0"/>
              </a:rPr>
              <a:t>AirlineDataSet</a:t>
            </a:r>
            <a:r>
              <a:rPr lang="en-GB" sz="1071" b="1">
                <a:solidFill>
                  <a:srgbClr val="505050"/>
                </a:solidFill>
                <a:latin typeface="Courier New" panose="02070309020205020404" pitchFamily="49" charset="0"/>
                <a:cs typeface="Courier New" panose="02070309020205020404" pitchFamily="49" charset="0"/>
              </a:rPr>
              <a:t>) </a:t>
            </a:r>
          </a:p>
          <a:p>
            <a:pPr marL="305951" lvl="1" defTabSz="932597"/>
            <a:r>
              <a:rPr lang="en-GB" sz="1071" b="1">
                <a:solidFill>
                  <a:srgbClr val="505050"/>
                </a:solidFill>
                <a:latin typeface="Courier New" panose="02070309020205020404" pitchFamily="49" charset="0"/>
                <a:cs typeface="Courier New" panose="02070309020205020404" pitchFamily="49" charset="0"/>
              </a:rPr>
              <a:t>plot(</a:t>
            </a:r>
            <a:r>
              <a:rPr lang="en-GB" sz="1071" b="1" err="1">
                <a:solidFill>
                  <a:srgbClr val="505050"/>
                </a:solidFill>
                <a:latin typeface="Courier New" panose="02070309020205020404" pitchFamily="49" charset="0"/>
                <a:cs typeface="Courier New" panose="02070309020205020404" pitchFamily="49" charset="0"/>
              </a:rPr>
              <a:t>hdfsXdfArrLateLinMod$coefficients</a:t>
            </a:r>
            <a:r>
              <a:rPr lang="en-GB" sz="1071" b="1">
                <a:solidFill>
                  <a:srgbClr val="505050"/>
                </a:solidFill>
                <a:latin typeface="Courier New" panose="02070309020205020404" pitchFamily="49" charset="0"/>
                <a:cs typeface="Courier New" panose="02070309020205020404" pitchFamily="49" charset="0"/>
              </a:rPr>
              <a:t>)</a:t>
            </a:r>
          </a:p>
        </p:txBody>
      </p:sp>
      <p:sp>
        <p:nvSpPr>
          <p:cNvPr id="12" name="Rectangle 11"/>
          <p:cNvSpPr/>
          <p:nvPr/>
        </p:nvSpPr>
        <p:spPr>
          <a:xfrm>
            <a:off x="1994771" y="2551268"/>
            <a:ext cx="4965856" cy="2058635"/>
          </a:xfrm>
          <a:prstGeom prst="rect">
            <a:avLst/>
          </a:prstGeom>
          <a:ln>
            <a:solidFill>
              <a:schemeClr val="accent1"/>
            </a:solidFill>
          </a:ln>
        </p:spPr>
        <p:txBody>
          <a:bodyPr wrap="square">
            <a:noAutofit/>
          </a:bodyPr>
          <a:lstStyle/>
          <a:p>
            <a:pPr defTabSz="932597"/>
            <a:r>
              <a:rPr lang="en-GB" sz="1099" b="1">
                <a:solidFill>
                  <a:srgbClr val="505050"/>
                </a:solidFill>
                <a:latin typeface="Courier New" panose="02070309020205020404" pitchFamily="49" charset="0"/>
                <a:cs typeface="Courier New" panose="02070309020205020404" pitchFamily="49" charset="0"/>
              </a:rPr>
              <a:t>### SETUP LOCAL ENVIRONMENT VARIABLES ###</a:t>
            </a:r>
          </a:p>
          <a:p>
            <a:pPr marL="0" lvl="1" defTabSz="932597"/>
            <a:r>
              <a:rPr lang="en-GB" sz="1099" b="1">
                <a:solidFill>
                  <a:srgbClr val="FF0000"/>
                </a:solidFill>
                <a:latin typeface="Courier New" panose="02070309020205020404" pitchFamily="49" charset="0"/>
                <a:cs typeface="Courier New" panose="02070309020205020404" pitchFamily="49" charset="0"/>
              </a:rPr>
              <a:t>    </a:t>
            </a:r>
            <a:r>
              <a:rPr lang="en-GB" sz="1099" b="1" err="1">
                <a:solidFill>
                  <a:srgbClr val="FF0000"/>
                </a:solidFill>
                <a:latin typeface="Courier New" panose="02070309020205020404" pitchFamily="49" charset="0"/>
                <a:cs typeface="Courier New" panose="02070309020205020404" pitchFamily="49" charset="0"/>
              </a:rPr>
              <a:t>myLocalCC</a:t>
            </a:r>
            <a:r>
              <a:rPr lang="en-GB" sz="1099" b="1">
                <a:solidFill>
                  <a:srgbClr val="FF0000"/>
                </a:solidFill>
                <a:latin typeface="Courier New" panose="02070309020205020404" pitchFamily="49" charset="0"/>
                <a:cs typeface="Courier New" panose="02070309020205020404" pitchFamily="49" charset="0"/>
              </a:rPr>
              <a:t> &lt;- “</a:t>
            </a:r>
            <a:r>
              <a:rPr lang="en-GB" sz="1099" b="1" err="1">
                <a:solidFill>
                  <a:srgbClr val="FF0000"/>
                </a:solidFill>
                <a:latin typeface="Courier New" panose="02070309020205020404" pitchFamily="49" charset="0"/>
                <a:cs typeface="Courier New" panose="02070309020205020404" pitchFamily="49" charset="0"/>
              </a:rPr>
              <a:t>localpar</a:t>
            </a:r>
            <a:r>
              <a:rPr lang="en-GB" sz="1099" b="1">
                <a:solidFill>
                  <a:srgbClr val="FF0000"/>
                </a:solidFill>
                <a:latin typeface="Courier New" panose="02070309020205020404" pitchFamily="49" charset="0"/>
                <a:cs typeface="Courier New" panose="02070309020205020404" pitchFamily="49" charset="0"/>
              </a:rPr>
              <a:t>”</a:t>
            </a:r>
          </a:p>
          <a:p>
            <a:pPr defTabSz="932597">
              <a:lnSpc>
                <a:spcPct val="150000"/>
              </a:lnSpc>
            </a:pPr>
            <a:r>
              <a:rPr lang="en-GB" sz="1099" b="1">
                <a:solidFill>
                  <a:srgbClr val="505050"/>
                </a:solidFill>
                <a:latin typeface="Courier New" panose="02070309020205020404" pitchFamily="49" charset="0"/>
                <a:cs typeface="Courier New" panose="02070309020205020404" pitchFamily="49" charset="0"/>
              </a:rPr>
              <a:t>### LOCAL COMPUTE CONTEXT ###</a:t>
            </a:r>
          </a:p>
          <a:p>
            <a:pPr defTabSz="932597"/>
            <a:r>
              <a:rPr lang="en-GB" sz="1099" b="1">
                <a:solidFill>
                  <a:srgbClr val="FF0000"/>
                </a:solidFill>
                <a:latin typeface="Courier New" panose="02070309020205020404" pitchFamily="49" charset="0"/>
                <a:cs typeface="Courier New" panose="02070309020205020404" pitchFamily="49" charset="0"/>
              </a:rPr>
              <a:t>    </a:t>
            </a:r>
            <a:r>
              <a:rPr lang="en-GB" sz="1099" b="1" err="1">
                <a:solidFill>
                  <a:srgbClr val="FF0000"/>
                </a:solidFill>
                <a:latin typeface="Courier New" panose="02070309020205020404" pitchFamily="49" charset="0"/>
                <a:cs typeface="Courier New" panose="02070309020205020404" pitchFamily="49" charset="0"/>
              </a:rPr>
              <a:t>rxSetComputeContext</a:t>
            </a:r>
            <a:r>
              <a:rPr lang="en-GB" sz="1099" b="1">
                <a:solidFill>
                  <a:srgbClr val="FF0000"/>
                </a:solidFill>
                <a:latin typeface="Courier New" panose="02070309020205020404" pitchFamily="49" charset="0"/>
                <a:cs typeface="Courier New" panose="02070309020205020404" pitchFamily="49" charset="0"/>
              </a:rPr>
              <a:t>(</a:t>
            </a:r>
            <a:r>
              <a:rPr lang="en-GB" sz="1099" b="1" err="1">
                <a:solidFill>
                  <a:srgbClr val="FF0000"/>
                </a:solidFill>
                <a:latin typeface="Courier New" panose="02070309020205020404" pitchFamily="49" charset="0"/>
                <a:cs typeface="Courier New" panose="02070309020205020404" pitchFamily="49" charset="0"/>
              </a:rPr>
              <a:t>myLocalCC</a:t>
            </a:r>
            <a:r>
              <a:rPr lang="en-GB" sz="1099" b="1">
                <a:solidFill>
                  <a:srgbClr val="FF0000"/>
                </a:solidFill>
                <a:latin typeface="Courier New" panose="02070309020205020404" pitchFamily="49" charset="0"/>
                <a:cs typeface="Courier New" panose="02070309020205020404" pitchFamily="49" charset="0"/>
              </a:rPr>
              <a:t>)</a:t>
            </a:r>
          </a:p>
          <a:p>
            <a:pPr defTabSz="932597"/>
            <a:endParaRPr lang="en-GB" sz="900" b="1">
              <a:solidFill>
                <a:srgbClr val="505050"/>
              </a:solidFill>
              <a:latin typeface="Courier New" panose="02070309020205020404" pitchFamily="49" charset="0"/>
              <a:cs typeface="Courier New" panose="02070309020205020404" pitchFamily="49" charset="0"/>
            </a:endParaRPr>
          </a:p>
          <a:p>
            <a:pPr defTabSz="932597"/>
            <a:r>
              <a:rPr lang="en-GB" sz="1099" b="1">
                <a:solidFill>
                  <a:srgbClr val="505050"/>
                </a:solidFill>
                <a:latin typeface="Courier New" panose="02070309020205020404" pitchFamily="49" charset="0"/>
                <a:cs typeface="Courier New" panose="02070309020205020404" pitchFamily="49" charset="0"/>
              </a:rPr>
              <a:t>### CREATE LINUX, DIRECTORY AND FILE OBJECTS ###</a:t>
            </a:r>
          </a:p>
          <a:p>
            <a:pPr marL="305951" lvl="1" defTabSz="932597"/>
            <a:r>
              <a:rPr lang="en-GB" sz="1099" b="1" err="1">
                <a:solidFill>
                  <a:srgbClr val="FF0000"/>
                </a:solidFill>
                <a:latin typeface="Courier New" panose="02070309020205020404" pitchFamily="49" charset="0"/>
                <a:cs typeface="Courier New" panose="02070309020205020404" pitchFamily="49" charset="0"/>
              </a:rPr>
              <a:t>linuxFS</a:t>
            </a:r>
            <a:r>
              <a:rPr lang="en-GB" sz="1099" b="1">
                <a:solidFill>
                  <a:srgbClr val="FF0000"/>
                </a:solidFill>
                <a:latin typeface="Courier New" panose="02070309020205020404" pitchFamily="49" charset="0"/>
                <a:cs typeface="Courier New" panose="02070309020205020404" pitchFamily="49" charset="0"/>
              </a:rPr>
              <a:t> &lt;- </a:t>
            </a:r>
            <a:r>
              <a:rPr lang="en-GB" sz="1099" b="1" err="1">
                <a:solidFill>
                  <a:srgbClr val="FF0000"/>
                </a:solidFill>
                <a:latin typeface="Courier New" panose="02070309020205020404" pitchFamily="49" charset="0"/>
                <a:cs typeface="Courier New" panose="02070309020205020404" pitchFamily="49" charset="0"/>
              </a:rPr>
              <a:t>RxNativeFileSystem</a:t>
            </a:r>
            <a:r>
              <a:rPr lang="en-GB" sz="1099" b="1">
                <a:solidFill>
                  <a:srgbClr val="FF0000"/>
                </a:solidFill>
                <a:latin typeface="Courier New" panose="02070309020205020404" pitchFamily="49" charset="0"/>
                <a:cs typeface="Courier New" panose="02070309020205020404" pitchFamily="49" charset="0"/>
              </a:rPr>
              <a:t>() )</a:t>
            </a:r>
          </a:p>
          <a:p>
            <a:pPr marL="305951" lvl="1" defTabSz="932597"/>
            <a:r>
              <a:rPr lang="en-GB" sz="1099" b="1" err="1">
                <a:solidFill>
                  <a:srgbClr val="505050"/>
                </a:solidFill>
                <a:latin typeface="Courier New" panose="02070309020205020404" pitchFamily="49" charset="0"/>
                <a:cs typeface="Courier New" panose="02070309020205020404" pitchFamily="49" charset="0"/>
              </a:rPr>
              <a:t>AirlineDataSet</a:t>
            </a:r>
            <a:r>
              <a:rPr lang="en-GB" sz="1099" b="1">
                <a:solidFill>
                  <a:srgbClr val="505050"/>
                </a:solidFill>
                <a:latin typeface="Courier New" panose="02070309020205020404" pitchFamily="49" charset="0"/>
                <a:cs typeface="Courier New" panose="02070309020205020404" pitchFamily="49" charset="0"/>
              </a:rPr>
              <a:t> &lt;- </a:t>
            </a:r>
            <a:r>
              <a:rPr lang="en-GB" sz="1099" b="1" err="1">
                <a:solidFill>
                  <a:srgbClr val="505050"/>
                </a:solidFill>
                <a:latin typeface="Courier New" panose="02070309020205020404" pitchFamily="49" charset="0"/>
                <a:cs typeface="Courier New" panose="02070309020205020404" pitchFamily="49" charset="0"/>
              </a:rPr>
              <a:t>RxXdfData</a:t>
            </a:r>
            <a:r>
              <a:rPr lang="en-GB" sz="1099" b="1">
                <a:solidFill>
                  <a:srgbClr val="505050"/>
                </a:solidFill>
                <a:latin typeface="Courier New" panose="02070309020205020404" pitchFamily="49" charset="0"/>
                <a:cs typeface="Courier New" panose="02070309020205020404" pitchFamily="49" charset="0"/>
              </a:rPr>
              <a:t>(“</a:t>
            </a:r>
            <a:r>
              <a:rPr lang="en-GB" sz="1099" b="1" err="1">
                <a:solidFill>
                  <a:srgbClr val="505050"/>
                </a:solidFill>
                <a:latin typeface="Courier New" panose="02070309020205020404" pitchFamily="49" charset="0"/>
                <a:cs typeface="Courier New" panose="02070309020205020404" pitchFamily="49" charset="0"/>
              </a:rPr>
              <a:t>AirlineDemoSmall</a:t>
            </a:r>
            <a:r>
              <a:rPr lang="en-GB" sz="1099" b="1">
                <a:solidFill>
                  <a:srgbClr val="505050"/>
                </a:solidFill>
                <a:latin typeface="Courier New" panose="02070309020205020404" pitchFamily="49" charset="0"/>
                <a:cs typeface="Courier New" panose="02070309020205020404" pitchFamily="49" charset="0"/>
              </a:rPr>
              <a:t>/</a:t>
            </a:r>
            <a:r>
              <a:rPr lang="en-GB" sz="1099" b="1" err="1">
                <a:solidFill>
                  <a:srgbClr val="505050"/>
                </a:solidFill>
                <a:latin typeface="Courier New" panose="02070309020205020404" pitchFamily="49" charset="0"/>
                <a:cs typeface="Courier New" panose="02070309020205020404" pitchFamily="49" charset="0"/>
              </a:rPr>
              <a:t>AirlineDemoSmall.xdf</a:t>
            </a:r>
            <a:r>
              <a:rPr lang="en-GB" sz="1099" b="1">
                <a:solidFill>
                  <a:srgbClr val="505050"/>
                </a:solidFill>
                <a:latin typeface="Courier New" panose="02070309020205020404" pitchFamily="49" charset="0"/>
                <a:cs typeface="Courier New" panose="02070309020205020404" pitchFamily="49" charset="0"/>
              </a:rPr>
              <a:t>”, </a:t>
            </a:r>
            <a:r>
              <a:rPr lang="en-GB" sz="1099" b="1" err="1">
                <a:solidFill>
                  <a:srgbClr val="505050"/>
                </a:solidFill>
                <a:latin typeface="Courier New" panose="02070309020205020404" pitchFamily="49" charset="0"/>
                <a:cs typeface="Courier New" panose="02070309020205020404" pitchFamily="49" charset="0"/>
              </a:rPr>
              <a:t>fileSystem</a:t>
            </a:r>
            <a:r>
              <a:rPr lang="en-GB" sz="1099" b="1">
                <a:solidFill>
                  <a:srgbClr val="505050"/>
                </a:solidFill>
                <a:latin typeface="Courier New" panose="02070309020205020404" pitchFamily="49" charset="0"/>
                <a:cs typeface="Courier New" panose="02070309020205020404" pitchFamily="49" charset="0"/>
              </a:rPr>
              <a:t> = </a:t>
            </a:r>
            <a:r>
              <a:rPr lang="en-GB" sz="1099" b="1" err="1">
                <a:solidFill>
                  <a:srgbClr val="FF0000"/>
                </a:solidFill>
                <a:latin typeface="Courier New" panose="02070309020205020404" pitchFamily="49" charset="0"/>
                <a:cs typeface="Courier New" panose="02070309020205020404" pitchFamily="49" charset="0"/>
              </a:rPr>
              <a:t>linuxFS</a:t>
            </a:r>
            <a:r>
              <a:rPr lang="en-GB" sz="1099" b="1">
                <a:solidFill>
                  <a:srgbClr val="505050"/>
                </a:solidFill>
                <a:latin typeface="Courier New" panose="02070309020205020404" pitchFamily="49" charset="0"/>
                <a:cs typeface="Courier New" panose="02070309020205020404" pitchFamily="49" charset="0"/>
              </a:rPr>
              <a:t>)</a:t>
            </a:r>
          </a:p>
          <a:p>
            <a:pPr defTabSz="932597"/>
            <a:endParaRPr lang="en-GB" sz="1099" b="1">
              <a:solidFill>
                <a:srgbClr val="505050"/>
              </a:solidFill>
            </a:endParaRPr>
          </a:p>
        </p:txBody>
      </p:sp>
      <p:sp>
        <p:nvSpPr>
          <p:cNvPr id="2" name="Rectangle 1"/>
          <p:cNvSpPr/>
          <p:nvPr/>
        </p:nvSpPr>
        <p:spPr>
          <a:xfrm>
            <a:off x="1985046" y="2148446"/>
            <a:ext cx="5177164" cy="382308"/>
          </a:xfrm>
          <a:prstGeom prst="rect">
            <a:avLst/>
          </a:prstGeom>
        </p:spPr>
        <p:txBody>
          <a:bodyPr wrap="square">
            <a:spAutoFit/>
          </a:bodyPr>
          <a:lstStyle/>
          <a:p>
            <a:pPr algn="ctr" defTabSz="932597"/>
            <a:r>
              <a:rPr lang="en-GB" sz="1836">
                <a:solidFill>
                  <a:srgbClr val="505050"/>
                </a:solidFill>
              </a:rPr>
              <a:t>Local Parallel processing – </a:t>
            </a:r>
            <a:r>
              <a:rPr lang="en-GB" sz="1836" b="1">
                <a:solidFill>
                  <a:srgbClr val="FF0000"/>
                </a:solidFill>
              </a:rPr>
              <a:t>Linux or Windows </a:t>
            </a:r>
          </a:p>
        </p:txBody>
      </p:sp>
      <p:sp>
        <p:nvSpPr>
          <p:cNvPr id="10" name="Rectangle 9"/>
          <p:cNvSpPr/>
          <p:nvPr/>
        </p:nvSpPr>
        <p:spPr>
          <a:xfrm>
            <a:off x="7861874" y="2148445"/>
            <a:ext cx="3341355" cy="382254"/>
          </a:xfrm>
          <a:prstGeom prst="rect">
            <a:avLst/>
          </a:prstGeom>
        </p:spPr>
        <p:txBody>
          <a:bodyPr wrap="square">
            <a:spAutoFit/>
          </a:bodyPr>
          <a:lstStyle/>
          <a:p>
            <a:pPr algn="ctr" defTabSz="932597"/>
            <a:r>
              <a:rPr lang="en-GB" sz="1836">
                <a:solidFill>
                  <a:srgbClr val="505050"/>
                </a:solidFill>
              </a:rPr>
              <a:t>In – </a:t>
            </a:r>
            <a:r>
              <a:rPr lang="en-GB" sz="1836" b="1">
                <a:solidFill>
                  <a:srgbClr val="FF0000"/>
                </a:solidFill>
              </a:rPr>
              <a:t>Hadoop</a:t>
            </a:r>
          </a:p>
        </p:txBody>
      </p:sp>
      <p:sp>
        <p:nvSpPr>
          <p:cNvPr id="3" name="Rectangle 2"/>
          <p:cNvSpPr/>
          <p:nvPr/>
        </p:nvSpPr>
        <p:spPr>
          <a:xfrm>
            <a:off x="416175" y="1228887"/>
            <a:ext cx="11178434" cy="847540"/>
          </a:xfrm>
          <a:prstGeom prst="rect">
            <a:avLst/>
          </a:prstGeom>
        </p:spPr>
        <p:txBody>
          <a:bodyPr wrap="square">
            <a:spAutoFit/>
          </a:bodyPr>
          <a:lstStyle/>
          <a:p>
            <a:pPr defTabSz="932597"/>
            <a:r>
              <a:rPr lang="en-GB" sz="2400">
                <a:solidFill>
                  <a:srgbClr val="505050"/>
                </a:solidFill>
              </a:rPr>
              <a:t>ScaleR models can be deployed </a:t>
            </a:r>
            <a:r>
              <a:rPr lang="en-GB" sz="2400">
                <a:solidFill>
                  <a:srgbClr val="FF0000"/>
                </a:solidFill>
              </a:rPr>
              <a:t>from a server or edge node to run in Hadoop </a:t>
            </a:r>
            <a:r>
              <a:rPr lang="en-GB" sz="2400">
                <a:solidFill>
                  <a:srgbClr val="505050"/>
                </a:solidFill>
              </a:rPr>
              <a:t>without any functional R model re-coding for map-reduce </a:t>
            </a:r>
          </a:p>
        </p:txBody>
      </p:sp>
      <p:sp>
        <p:nvSpPr>
          <p:cNvPr id="13" name="Pentagon 12"/>
          <p:cNvSpPr/>
          <p:nvPr/>
        </p:nvSpPr>
        <p:spPr bwMode="auto">
          <a:xfrm>
            <a:off x="1070517" y="5065005"/>
            <a:ext cx="2097891"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597"/>
            <a:r>
              <a:rPr lang="en-GB" sz="1600">
                <a:solidFill>
                  <a:prstClr val="white"/>
                </a:solidFill>
              </a:rPr>
              <a:t>Functional model R script – does not need to change to run in Hadoop </a:t>
            </a:r>
          </a:p>
        </p:txBody>
      </p:sp>
      <p:cxnSp>
        <p:nvCxnSpPr>
          <p:cNvPr id="7" name="Elbow Connector 6"/>
          <p:cNvCxnSpPr>
            <a:stCxn id="12" idx="2"/>
            <a:endCxn id="9" idx="0"/>
          </p:cNvCxnSpPr>
          <p:nvPr/>
        </p:nvCxnSpPr>
        <p:spPr>
          <a:xfrm rot="16200000" flipH="1">
            <a:off x="5602875" y="3484726"/>
            <a:ext cx="396609" cy="2646961"/>
          </a:xfrm>
          <a:prstGeom prst="bentConnector3">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2"/>
            <a:endCxn id="9" idx="0"/>
          </p:cNvCxnSpPr>
          <p:nvPr/>
        </p:nvCxnSpPr>
        <p:spPr>
          <a:xfrm rot="5400000">
            <a:off x="8387990" y="3346574"/>
            <a:ext cx="396609" cy="2923267"/>
          </a:xfrm>
          <a:prstGeom prst="bentConnector3">
            <a:avLst>
              <a:gd name="adj1" fmla="val 50000"/>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Pentagon 12">
            <a:extLst>
              <a:ext uri="{FF2B5EF4-FFF2-40B4-BE49-F238E27FC236}">
                <a16:creationId xmlns:a16="http://schemas.microsoft.com/office/drawing/2014/main" id="{F57EEF3F-060E-483B-AFBC-A50851B623B5}"/>
              </a:ext>
            </a:extLst>
          </p:cNvPr>
          <p:cNvSpPr/>
          <p:nvPr/>
        </p:nvSpPr>
        <p:spPr bwMode="auto">
          <a:xfrm>
            <a:off x="133814" y="2758188"/>
            <a:ext cx="1851231" cy="1420035"/>
          </a:xfrm>
          <a:prstGeom prst="homePlate">
            <a:avLst>
              <a:gd name="adj"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597"/>
            <a:r>
              <a:rPr lang="en-GB" sz="1600">
                <a:solidFill>
                  <a:prstClr val="white"/>
                </a:solidFill>
              </a:rPr>
              <a:t>Compute context R script – sets where the model will run</a:t>
            </a:r>
          </a:p>
        </p:txBody>
      </p:sp>
    </p:spTree>
    <p:extLst>
      <p:ext uri="{BB962C8B-B14F-4D97-AF65-F5344CB8AC3E}">
        <p14:creationId xmlns:p14="http://schemas.microsoft.com/office/powerpoint/2010/main" val="265819796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6663977" y="2260482"/>
            <a:ext cx="5106166" cy="460455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lstStyle/>
          <a:p>
            <a:r>
              <a:rPr lang="en-US"/>
              <a:t>Deploy to Anywhere: On Prem or In Cloud</a:t>
            </a:r>
          </a:p>
        </p:txBody>
      </p:sp>
      <p:grpSp>
        <p:nvGrpSpPr>
          <p:cNvPr id="8" name="Group 7"/>
          <p:cNvGrpSpPr/>
          <p:nvPr/>
        </p:nvGrpSpPr>
        <p:grpSpPr>
          <a:xfrm>
            <a:off x="792544" y="2260483"/>
            <a:ext cx="5106166" cy="4604550"/>
            <a:chOff x="299122" y="2054404"/>
            <a:chExt cx="5106891" cy="4605203"/>
          </a:xfrm>
        </p:grpSpPr>
        <p:sp>
          <p:nvSpPr>
            <p:cNvPr id="2" name="Rectangle 1"/>
            <p:cNvSpPr/>
            <p:nvPr/>
          </p:nvSpPr>
          <p:spPr bwMode="auto">
            <a:xfrm>
              <a:off x="299122" y="2054404"/>
              <a:ext cx="5106891" cy="46052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defTabSz="932293" fontAlgn="base">
                <a:lnSpc>
                  <a:spcPct val="90000"/>
                </a:lnSpc>
                <a:spcBef>
                  <a:spcPct val="0"/>
                </a:spcBef>
                <a:spcAft>
                  <a:spcPct val="0"/>
                </a:spcAft>
                <a:buFont typeface="Arial" panose="020B0604020202020204" pitchFamily="34" charset="0"/>
                <a:buChar char="•"/>
                <a:defRPr/>
              </a:pPr>
              <a:endParaRPr lang="en-US" sz="2000" kern="0">
                <a:solidFill>
                  <a:schemeClr val="bg1"/>
                </a:solidFill>
                <a:ea typeface="Segoe UI" pitchFamily="34" charset="0"/>
                <a:cs typeface="Segoe UI" pitchFamily="34" charset="0"/>
              </a:endParaRPr>
            </a:p>
          </p:txBody>
        </p:sp>
        <p:sp>
          <p:nvSpPr>
            <p:cNvPr id="59" name="Chevron 58"/>
            <p:cNvSpPr/>
            <p:nvPr/>
          </p:nvSpPr>
          <p:spPr>
            <a:xfrm>
              <a:off x="2159597" y="2879603"/>
              <a:ext cx="1682687" cy="638359"/>
            </a:xfrm>
            <a:prstGeom prst="chevron">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Model</a:t>
              </a:r>
            </a:p>
          </p:txBody>
        </p:sp>
        <p:sp>
          <p:nvSpPr>
            <p:cNvPr id="57" name="Chevron 56"/>
            <p:cNvSpPr/>
            <p:nvPr/>
          </p:nvSpPr>
          <p:spPr>
            <a:xfrm>
              <a:off x="822753" y="2872177"/>
              <a:ext cx="1473935" cy="638359"/>
            </a:xfrm>
            <a:prstGeom prst="chevron">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Prepare</a:t>
              </a:r>
            </a:p>
          </p:txBody>
        </p:sp>
      </p:grpSp>
      <p:sp>
        <p:nvSpPr>
          <p:cNvPr id="48" name="Can 47"/>
          <p:cNvSpPr/>
          <p:nvPr/>
        </p:nvSpPr>
        <p:spPr>
          <a:xfrm>
            <a:off x="7076982" y="2530959"/>
            <a:ext cx="537630" cy="495617"/>
          </a:xfrm>
          <a:prstGeom prst="can">
            <a:avLst>
              <a:gd name="adj" fmla="val 28011"/>
            </a:avLst>
          </a:prstGeom>
          <a:solidFill>
            <a:schemeClr val="tx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r>
              <a:rPr lang="en-US" sz="1122" b="1" kern="0">
                <a:solidFill>
                  <a:schemeClr val="bg2"/>
                </a:solidFill>
              </a:rPr>
              <a:t>SQL 2016</a:t>
            </a:r>
          </a:p>
        </p:txBody>
      </p:sp>
      <p:sp>
        <p:nvSpPr>
          <p:cNvPr id="53" name="Chevron 52"/>
          <p:cNvSpPr/>
          <p:nvPr/>
        </p:nvSpPr>
        <p:spPr>
          <a:xfrm>
            <a:off x="3782812" y="5295143"/>
            <a:ext cx="1809804" cy="620370"/>
          </a:xfrm>
          <a:prstGeom prst="chevro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Operationalize</a:t>
            </a:r>
          </a:p>
        </p:txBody>
      </p:sp>
      <p:pic>
        <p:nvPicPr>
          <p:cNvPr id="56" name="Picture 55"/>
          <p:cNvPicPr>
            <a:picLocks noChangeAspect="1"/>
          </p:cNvPicPr>
          <p:nvPr/>
        </p:nvPicPr>
        <p:blipFill>
          <a:blip r:embed="rId3"/>
          <a:stretch>
            <a:fillRect/>
          </a:stretch>
        </p:blipFill>
        <p:spPr>
          <a:xfrm>
            <a:off x="2960755" y="4129530"/>
            <a:ext cx="441113" cy="441113"/>
          </a:xfrm>
          <a:prstGeom prst="rect">
            <a:avLst/>
          </a:prstGeom>
          <a:ln>
            <a:solidFill>
              <a:schemeClr val="bg1"/>
            </a:solidFill>
          </a:ln>
        </p:spPr>
      </p:pic>
      <p:cxnSp>
        <p:nvCxnSpPr>
          <p:cNvPr id="62" name="Elbow Connector 61"/>
          <p:cNvCxnSpPr>
            <a:stCxn id="56" idx="2"/>
            <a:endCxn id="53" idx="0"/>
          </p:cNvCxnSpPr>
          <p:nvPr/>
        </p:nvCxnSpPr>
        <p:spPr>
          <a:xfrm rot="16200000" flipH="1">
            <a:off x="3494717" y="4257237"/>
            <a:ext cx="724500" cy="1351309"/>
          </a:xfrm>
          <a:prstGeom prst="bentConnector3">
            <a:avLst>
              <a:gd name="adj1" fmla="val 482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Oval 2"/>
          <p:cNvSpPr/>
          <p:nvPr/>
        </p:nvSpPr>
        <p:spPr bwMode="auto">
          <a:xfrm>
            <a:off x="2789825" y="1873841"/>
            <a:ext cx="959321" cy="663989"/>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a:defRPr/>
            </a:pPr>
            <a:r>
              <a:rPr lang="en-US" sz="2000" kern="0" spc="-51">
                <a:gradFill>
                  <a:gsLst>
                    <a:gs pos="0">
                      <a:srgbClr val="505050"/>
                    </a:gs>
                    <a:gs pos="100000">
                      <a:srgbClr val="505050"/>
                    </a:gs>
                  </a:gsLst>
                  <a:lin ang="5400000" scaled="0"/>
                </a:gradFill>
                <a:ea typeface="Segoe UI" pitchFamily="34" charset="0"/>
                <a:cs typeface="Segoe UI" pitchFamily="34" charset="0"/>
              </a:rPr>
              <a:t>Azure</a:t>
            </a:r>
          </a:p>
        </p:txBody>
      </p:sp>
      <p:sp>
        <p:nvSpPr>
          <p:cNvPr id="42" name="Chevron 41"/>
          <p:cNvSpPr/>
          <p:nvPr/>
        </p:nvSpPr>
        <p:spPr>
          <a:xfrm>
            <a:off x="1145431" y="5272000"/>
            <a:ext cx="1809804" cy="620370"/>
          </a:xfrm>
          <a:prstGeom prst="chevro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Operationalize</a:t>
            </a:r>
          </a:p>
        </p:txBody>
      </p:sp>
      <p:cxnSp>
        <p:nvCxnSpPr>
          <p:cNvPr id="43" name="Elbow Connector 42"/>
          <p:cNvCxnSpPr>
            <a:stCxn id="56" idx="2"/>
            <a:endCxn id="42" idx="0"/>
          </p:cNvCxnSpPr>
          <p:nvPr/>
        </p:nvCxnSpPr>
        <p:spPr>
          <a:xfrm rot="5400000">
            <a:off x="2187597" y="4278286"/>
            <a:ext cx="701358" cy="128607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096488" y="4525565"/>
            <a:ext cx="883575" cy="421910"/>
          </a:xfrm>
          <a:prstGeom prst="rect">
            <a:avLst/>
          </a:prstGeom>
        </p:spPr>
        <p:txBody>
          <a:bodyPr wrap="none">
            <a:spAutoFit/>
          </a:bodyPr>
          <a:lstStyle/>
          <a:p>
            <a:pPr algn="ctr" defTabSz="914224">
              <a:defRPr/>
            </a:pPr>
            <a:r>
              <a:rPr lang="en-US" sz="1071" kern="0"/>
              <a:t>R &amp; ScaleR </a:t>
            </a:r>
          </a:p>
          <a:p>
            <a:pPr algn="ctr" defTabSz="914224">
              <a:defRPr/>
            </a:pPr>
            <a:r>
              <a:rPr lang="en-US" sz="1071" kern="0"/>
              <a:t>Models</a:t>
            </a:r>
          </a:p>
        </p:txBody>
      </p:sp>
      <p:sp>
        <p:nvSpPr>
          <p:cNvPr id="50" name="Rectangle 49"/>
          <p:cNvSpPr/>
          <p:nvPr/>
        </p:nvSpPr>
        <p:spPr>
          <a:xfrm>
            <a:off x="3432918" y="4525565"/>
            <a:ext cx="697627" cy="421910"/>
          </a:xfrm>
          <a:prstGeom prst="rect">
            <a:avLst/>
          </a:prstGeom>
        </p:spPr>
        <p:txBody>
          <a:bodyPr wrap="none">
            <a:spAutoFit/>
          </a:bodyPr>
          <a:lstStyle/>
          <a:p>
            <a:pPr algn="ctr" defTabSz="914224">
              <a:defRPr/>
            </a:pPr>
            <a:r>
              <a:rPr lang="en-US" sz="1071" kern="0"/>
              <a:t>CRAN R </a:t>
            </a:r>
          </a:p>
          <a:p>
            <a:pPr algn="ctr" defTabSz="914224">
              <a:defRPr/>
            </a:pPr>
            <a:r>
              <a:rPr lang="en-US" sz="1071" kern="0"/>
              <a:t>Models</a:t>
            </a:r>
          </a:p>
        </p:txBody>
      </p:sp>
      <p:cxnSp>
        <p:nvCxnSpPr>
          <p:cNvPr id="26" name="Elbow Connector 25"/>
          <p:cNvCxnSpPr>
            <a:endCxn id="56" idx="0"/>
          </p:cNvCxnSpPr>
          <p:nvPr/>
        </p:nvCxnSpPr>
        <p:spPr>
          <a:xfrm flipH="1">
            <a:off x="3181312" y="3390983"/>
            <a:ext cx="1135669" cy="738547"/>
          </a:xfrm>
          <a:prstGeom prst="bentConnector4">
            <a:avLst>
              <a:gd name="adj1" fmla="val -20530"/>
              <a:gd name="adj2" fmla="val 716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856966" y="5919741"/>
            <a:ext cx="1631901" cy="542399"/>
          </a:xfrm>
          <a:prstGeom prst="rect">
            <a:avLst/>
          </a:prstGeom>
        </p:spPr>
        <p:txBody>
          <a:bodyPr wrap="square">
            <a:spAutoFit/>
          </a:bodyPr>
          <a:lstStyle/>
          <a:p>
            <a:pPr algn="ctr" defTabSz="914224">
              <a:defRPr/>
            </a:pPr>
            <a:r>
              <a:rPr lang="en-US" sz="1428" kern="0" err="1"/>
              <a:t>AzureML</a:t>
            </a:r>
            <a:r>
              <a:rPr lang="en-US" sz="1428" kern="0"/>
              <a:t> </a:t>
            </a:r>
          </a:p>
          <a:p>
            <a:pPr algn="ctr" defTabSz="914224">
              <a:defRPr/>
            </a:pPr>
            <a:r>
              <a:rPr lang="en-US" sz="1428" kern="0"/>
              <a:t>Web Services</a:t>
            </a:r>
          </a:p>
        </p:txBody>
      </p:sp>
      <p:sp>
        <p:nvSpPr>
          <p:cNvPr id="52" name="Rectangle 51"/>
          <p:cNvSpPr/>
          <p:nvPr/>
        </p:nvSpPr>
        <p:spPr>
          <a:xfrm>
            <a:off x="1145431" y="5919741"/>
            <a:ext cx="1631901" cy="318286"/>
          </a:xfrm>
          <a:prstGeom prst="rect">
            <a:avLst/>
          </a:prstGeom>
        </p:spPr>
        <p:txBody>
          <a:bodyPr wrap="square">
            <a:spAutoFit/>
          </a:bodyPr>
          <a:lstStyle/>
          <a:p>
            <a:pPr algn="ctr" defTabSz="914224">
              <a:defRPr/>
            </a:pPr>
            <a:r>
              <a:rPr lang="en-US" sz="1428" kern="0"/>
              <a:t>R Server VMs</a:t>
            </a:r>
          </a:p>
        </p:txBody>
      </p:sp>
      <p:grpSp>
        <p:nvGrpSpPr>
          <p:cNvPr id="70" name="Group 69"/>
          <p:cNvGrpSpPr/>
          <p:nvPr/>
        </p:nvGrpSpPr>
        <p:grpSpPr>
          <a:xfrm>
            <a:off x="7479441" y="3312904"/>
            <a:ext cx="3019103" cy="645693"/>
            <a:chOff x="804527" y="2495059"/>
            <a:chExt cx="3019532" cy="645785"/>
          </a:xfrm>
        </p:grpSpPr>
        <p:sp>
          <p:nvSpPr>
            <p:cNvPr id="72" name="Chevron 71"/>
            <p:cNvSpPr/>
            <p:nvPr/>
          </p:nvSpPr>
          <p:spPr>
            <a:xfrm>
              <a:off x="2141372" y="2502485"/>
              <a:ext cx="1682687" cy="638359"/>
            </a:xfrm>
            <a:prstGeom prst="chevron">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Model</a:t>
              </a:r>
            </a:p>
          </p:txBody>
        </p:sp>
        <p:sp>
          <p:nvSpPr>
            <p:cNvPr id="73" name="Chevron 72"/>
            <p:cNvSpPr/>
            <p:nvPr/>
          </p:nvSpPr>
          <p:spPr>
            <a:xfrm>
              <a:off x="804527" y="2495059"/>
              <a:ext cx="1473935" cy="638359"/>
            </a:xfrm>
            <a:prstGeom prst="chevron">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Prepare</a:t>
              </a:r>
            </a:p>
          </p:txBody>
        </p:sp>
      </p:grpSp>
      <p:sp>
        <p:nvSpPr>
          <p:cNvPr id="74" name="Chevron 73"/>
          <p:cNvSpPr/>
          <p:nvPr/>
        </p:nvSpPr>
        <p:spPr>
          <a:xfrm>
            <a:off x="7143363" y="5282685"/>
            <a:ext cx="1809804" cy="620370"/>
          </a:xfrm>
          <a:prstGeom prst="chevro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Operationalize</a:t>
            </a:r>
          </a:p>
        </p:txBody>
      </p:sp>
      <p:pic>
        <p:nvPicPr>
          <p:cNvPr id="75" name="Picture 74"/>
          <p:cNvPicPr>
            <a:picLocks noChangeAspect="1"/>
          </p:cNvPicPr>
          <p:nvPr/>
        </p:nvPicPr>
        <p:blipFill>
          <a:blip r:embed="rId3"/>
          <a:stretch>
            <a:fillRect/>
          </a:stretch>
        </p:blipFill>
        <p:spPr>
          <a:xfrm>
            <a:off x="8996503" y="4244024"/>
            <a:ext cx="441113" cy="441113"/>
          </a:xfrm>
          <a:prstGeom prst="rect">
            <a:avLst/>
          </a:prstGeom>
          <a:ln>
            <a:solidFill>
              <a:schemeClr val="bg1"/>
            </a:solidFill>
          </a:ln>
        </p:spPr>
      </p:pic>
      <p:cxnSp>
        <p:nvCxnSpPr>
          <p:cNvPr id="76" name="Elbow Connector 75"/>
          <p:cNvCxnSpPr>
            <a:stCxn id="75" idx="2"/>
            <a:endCxn id="74" idx="0"/>
          </p:cNvCxnSpPr>
          <p:nvPr/>
        </p:nvCxnSpPr>
        <p:spPr>
          <a:xfrm rot="5400000">
            <a:off x="8256343" y="4321968"/>
            <a:ext cx="597547" cy="132388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72" idx="3"/>
            <a:endCxn id="75" idx="0"/>
          </p:cNvCxnSpPr>
          <p:nvPr/>
        </p:nvCxnSpPr>
        <p:spPr>
          <a:xfrm flipH="1">
            <a:off x="9217060" y="3639463"/>
            <a:ext cx="1281485" cy="604561"/>
          </a:xfrm>
          <a:prstGeom prst="bentConnector4">
            <a:avLst>
              <a:gd name="adj1" fmla="val -18194"/>
              <a:gd name="adj2" fmla="val 7639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9762971" y="5957352"/>
            <a:ext cx="1631901" cy="542399"/>
          </a:xfrm>
          <a:prstGeom prst="rect">
            <a:avLst/>
          </a:prstGeom>
        </p:spPr>
        <p:txBody>
          <a:bodyPr wrap="square">
            <a:spAutoFit/>
          </a:bodyPr>
          <a:lstStyle/>
          <a:p>
            <a:pPr algn="ctr" defTabSz="914224">
              <a:defRPr/>
            </a:pPr>
            <a:r>
              <a:rPr lang="en-US" sz="1428" kern="0"/>
              <a:t>T-SQL/Stored Procedure</a:t>
            </a:r>
          </a:p>
        </p:txBody>
      </p:sp>
      <p:sp>
        <p:nvSpPr>
          <p:cNvPr id="85" name="Chevron 84"/>
          <p:cNvSpPr/>
          <p:nvPr/>
        </p:nvSpPr>
        <p:spPr>
          <a:xfrm>
            <a:off x="9702978" y="5264817"/>
            <a:ext cx="1809804" cy="620370"/>
          </a:xfrm>
          <a:prstGeom prst="chevro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Operationalize</a:t>
            </a:r>
          </a:p>
        </p:txBody>
      </p:sp>
      <p:sp>
        <p:nvSpPr>
          <p:cNvPr id="89" name="Rectangle 88"/>
          <p:cNvSpPr/>
          <p:nvPr/>
        </p:nvSpPr>
        <p:spPr>
          <a:xfrm>
            <a:off x="7105305" y="5957352"/>
            <a:ext cx="1847862" cy="318286"/>
          </a:xfrm>
          <a:prstGeom prst="rect">
            <a:avLst/>
          </a:prstGeom>
        </p:spPr>
        <p:txBody>
          <a:bodyPr wrap="square">
            <a:spAutoFit/>
          </a:bodyPr>
          <a:lstStyle/>
          <a:p>
            <a:pPr algn="ctr" defTabSz="914224">
              <a:defRPr/>
            </a:pPr>
            <a:r>
              <a:rPr lang="en-US" sz="1428" kern="0"/>
              <a:t>R Server</a:t>
            </a:r>
          </a:p>
        </p:txBody>
      </p:sp>
      <p:pic>
        <p:nvPicPr>
          <p:cNvPr id="1028" name="Picture 4" descr="Image result for on premis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1856" y="1793974"/>
            <a:ext cx="1089881" cy="78471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4" name="Rectangle 53"/>
          <p:cNvSpPr/>
          <p:nvPr/>
        </p:nvSpPr>
        <p:spPr>
          <a:xfrm>
            <a:off x="9480983" y="1945761"/>
            <a:ext cx="1300438" cy="350330"/>
          </a:xfrm>
          <a:prstGeom prst="rect">
            <a:avLst/>
          </a:prstGeom>
        </p:spPr>
        <p:txBody>
          <a:bodyPr wrap="square">
            <a:spAutoFit/>
          </a:bodyPr>
          <a:lstStyle/>
          <a:p>
            <a:pPr algn="ctr" defTabSz="914224">
              <a:defRPr/>
            </a:pPr>
            <a:r>
              <a:rPr lang="en-US" sz="1632" kern="0"/>
              <a:t>On Prem</a:t>
            </a:r>
          </a:p>
        </p:txBody>
      </p:sp>
      <p:pic>
        <p:nvPicPr>
          <p:cNvPr id="3" name="Picture 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951304" y="2530959"/>
            <a:ext cx="428574" cy="507819"/>
          </a:xfrm>
          <a:prstGeom prst="rect">
            <a:avLst/>
          </a:prstGeom>
        </p:spPr>
      </p:pic>
      <p:sp>
        <p:nvSpPr>
          <p:cNvPr id="58" name="Rectangle 57"/>
          <p:cNvSpPr/>
          <p:nvPr/>
        </p:nvSpPr>
        <p:spPr>
          <a:xfrm>
            <a:off x="3533252" y="1945761"/>
            <a:ext cx="1210583" cy="350330"/>
          </a:xfrm>
          <a:prstGeom prst="rect">
            <a:avLst/>
          </a:prstGeom>
        </p:spPr>
        <p:txBody>
          <a:bodyPr wrap="square">
            <a:spAutoFit/>
          </a:bodyPr>
          <a:lstStyle/>
          <a:p>
            <a:pPr algn="ctr" defTabSz="914224">
              <a:defRPr/>
            </a:pPr>
            <a:r>
              <a:rPr lang="en-US" sz="1632" kern="0"/>
              <a:t>Cloud</a:t>
            </a:r>
          </a:p>
        </p:txBody>
      </p:sp>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639822" y="2638098"/>
            <a:ext cx="1363743" cy="353209"/>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181354" y="2656697"/>
            <a:ext cx="1241353" cy="316824"/>
          </a:xfrm>
          <a:prstGeom prst="rect">
            <a:avLst/>
          </a:prstGeom>
        </p:spPr>
      </p:pic>
      <p:cxnSp>
        <p:nvCxnSpPr>
          <p:cNvPr id="55" name="Elbow Connector 54"/>
          <p:cNvCxnSpPr>
            <a:stCxn id="75" idx="2"/>
            <a:endCxn id="85" idx="0"/>
          </p:cNvCxnSpPr>
          <p:nvPr/>
        </p:nvCxnSpPr>
        <p:spPr>
          <a:xfrm rot="16200000" flipH="1">
            <a:off x="9545084" y="4357113"/>
            <a:ext cx="579680" cy="1235727"/>
          </a:xfrm>
          <a:prstGeom prst="bentConnector3">
            <a:avLst>
              <a:gd name="adj1" fmla="val 5208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437616" y="4525142"/>
            <a:ext cx="1259303" cy="430309"/>
          </a:xfrm>
          <a:prstGeom prst="rect">
            <a:avLst/>
          </a:prstGeom>
        </p:spPr>
        <p:txBody>
          <a:bodyPr wrap="square">
            <a:spAutoFit/>
          </a:bodyPr>
          <a:lstStyle/>
          <a:p>
            <a:pPr algn="ctr" defTabSz="914224">
              <a:defRPr/>
            </a:pPr>
            <a:r>
              <a:rPr lang="en-US" sz="1071" kern="0"/>
              <a:t>Deploy to SQL Server 2016</a:t>
            </a:r>
          </a:p>
        </p:txBody>
      </p:sp>
      <p:sp>
        <p:nvSpPr>
          <p:cNvPr id="66" name="Rectangle 65"/>
          <p:cNvSpPr/>
          <p:nvPr/>
        </p:nvSpPr>
        <p:spPr>
          <a:xfrm>
            <a:off x="7059925" y="4509121"/>
            <a:ext cx="1826299" cy="430309"/>
          </a:xfrm>
          <a:prstGeom prst="rect">
            <a:avLst/>
          </a:prstGeom>
        </p:spPr>
        <p:txBody>
          <a:bodyPr wrap="square">
            <a:spAutoFit/>
          </a:bodyPr>
          <a:lstStyle/>
          <a:p>
            <a:pPr algn="ctr" defTabSz="914224">
              <a:defRPr/>
            </a:pPr>
            <a:r>
              <a:rPr lang="en-US" sz="1071" kern="0"/>
              <a:t>Deploy to  Hadoop / Linux Server / Windows Server</a:t>
            </a:r>
          </a:p>
        </p:txBody>
      </p:sp>
      <p:cxnSp>
        <p:nvCxnSpPr>
          <p:cNvPr id="25" name="Straight Connector 24"/>
          <p:cNvCxnSpPr/>
          <p:nvPr/>
        </p:nvCxnSpPr>
        <p:spPr>
          <a:xfrm>
            <a:off x="6663977" y="3192519"/>
            <a:ext cx="5106166" cy="0"/>
          </a:xfrm>
          <a:prstGeom prst="line">
            <a:avLst/>
          </a:prstGeom>
          <a:ln>
            <a:solidFill>
              <a:schemeClr val="tx1">
                <a:alpha val="43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00358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834125" y="5619775"/>
            <a:ext cx="5106166" cy="104396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lstStyle/>
          <a:p>
            <a:r>
              <a:rPr lang="en-US"/>
              <a:t>Deploying Hybrids:  </a:t>
            </a:r>
            <a:br>
              <a:rPr lang="en-US"/>
            </a:br>
            <a:r>
              <a:rPr lang="en-US" sz="4000"/>
              <a:t>Data Lake on </a:t>
            </a:r>
            <a:r>
              <a:rPr lang="en-US" sz="4000" err="1"/>
              <a:t>prem</a:t>
            </a:r>
            <a:r>
              <a:rPr lang="en-US" sz="4000"/>
              <a:t>, Predictive Action in Cloud</a:t>
            </a:r>
            <a:endParaRPr lang="en-US"/>
          </a:p>
        </p:txBody>
      </p:sp>
      <p:sp>
        <p:nvSpPr>
          <p:cNvPr id="6" name="Text Placeholder 5"/>
          <p:cNvSpPr>
            <a:spLocks noGrp="1"/>
          </p:cNvSpPr>
          <p:nvPr>
            <p:ph type="body" sz="quarter" idx="11"/>
          </p:nvPr>
        </p:nvSpPr>
        <p:spPr>
          <a:xfrm>
            <a:off x="6812492" y="1804086"/>
            <a:ext cx="5485621" cy="4609692"/>
          </a:xfrm>
        </p:spPr>
        <p:txBody>
          <a:bodyPr/>
          <a:lstStyle/>
          <a:p>
            <a:pPr marL="182880">
              <a:lnSpc>
                <a:spcPct val="100000"/>
              </a:lnSpc>
              <a:spcBef>
                <a:spcPts val="600"/>
              </a:spcBef>
            </a:pPr>
            <a:r>
              <a:rPr lang="en-US" sz="2040"/>
              <a:t>Hybrid Cloud Deployment:</a:t>
            </a:r>
          </a:p>
          <a:p>
            <a:pPr marL="182880" indent="-457112">
              <a:lnSpc>
                <a:spcPct val="100000"/>
              </a:lnSpc>
              <a:spcBef>
                <a:spcPts val="600"/>
              </a:spcBef>
              <a:buFont typeface="Arial" panose="020B0604020202020204" pitchFamily="34" charset="0"/>
              <a:buChar char="•"/>
            </a:pPr>
            <a:r>
              <a:rPr lang="en-US" sz="2040"/>
              <a:t>Data Lake on </a:t>
            </a:r>
            <a:r>
              <a:rPr lang="en-US" sz="2040" err="1"/>
              <a:t>prem</a:t>
            </a:r>
            <a:endParaRPr lang="en-US" sz="2040"/>
          </a:p>
          <a:p>
            <a:pPr marL="182880" indent="-457112">
              <a:lnSpc>
                <a:spcPct val="100000"/>
              </a:lnSpc>
              <a:spcBef>
                <a:spcPts val="600"/>
              </a:spcBef>
              <a:buFont typeface="Arial" panose="020B0604020202020204" pitchFamily="34" charset="0"/>
              <a:buChar char="•"/>
            </a:pPr>
            <a:r>
              <a:rPr lang="en-US" sz="2040"/>
              <a:t>Deploy Models to Azure</a:t>
            </a:r>
          </a:p>
          <a:p>
            <a:pPr marL="182880" indent="-457112">
              <a:lnSpc>
                <a:spcPct val="100000"/>
              </a:lnSpc>
              <a:spcBef>
                <a:spcPts val="600"/>
              </a:spcBef>
              <a:buFont typeface="Arial" panose="020B0604020202020204" pitchFamily="34" charset="0"/>
              <a:buChar char="•"/>
            </a:pPr>
            <a:r>
              <a:rPr lang="en-US" sz="2040"/>
              <a:t>Expose Services via Azure/R Server</a:t>
            </a:r>
          </a:p>
          <a:p>
            <a:pPr marL="182880">
              <a:lnSpc>
                <a:spcPct val="100000"/>
              </a:lnSpc>
              <a:spcBef>
                <a:spcPts val="600"/>
              </a:spcBef>
            </a:pPr>
            <a:r>
              <a:rPr lang="en-US" sz="2040"/>
              <a:t>Advantages:</a:t>
            </a:r>
          </a:p>
          <a:p>
            <a:pPr marL="182880" indent="-457112">
              <a:lnSpc>
                <a:spcPct val="100000"/>
              </a:lnSpc>
              <a:spcBef>
                <a:spcPts val="600"/>
              </a:spcBef>
              <a:buFont typeface="Arial" panose="020B0604020202020204" pitchFamily="34" charset="0"/>
              <a:buChar char="•"/>
            </a:pPr>
            <a:r>
              <a:rPr lang="en-US" sz="2040"/>
              <a:t>Score “Born In The Cloud” Data</a:t>
            </a:r>
          </a:p>
          <a:p>
            <a:pPr marL="182880" indent="-457112">
              <a:lnSpc>
                <a:spcPct val="100000"/>
              </a:lnSpc>
              <a:spcBef>
                <a:spcPts val="600"/>
              </a:spcBef>
              <a:buFont typeface="Arial" panose="020B0604020202020204" pitchFamily="34" charset="0"/>
              <a:buChar char="•"/>
            </a:pPr>
            <a:r>
              <a:rPr lang="en-US" sz="2040"/>
              <a:t>Deploy Globally via Cloud Services</a:t>
            </a:r>
          </a:p>
          <a:p>
            <a:pPr marL="182880" indent="-457112">
              <a:lnSpc>
                <a:spcPct val="100000"/>
              </a:lnSpc>
              <a:spcBef>
                <a:spcPts val="600"/>
              </a:spcBef>
              <a:buFont typeface="Arial" panose="020B0604020202020204" pitchFamily="34" charset="0"/>
              <a:buChar char="•"/>
            </a:pPr>
            <a:r>
              <a:rPr lang="en-US" sz="2040"/>
              <a:t>Secure Historic Data Locally</a:t>
            </a:r>
          </a:p>
          <a:p>
            <a:pPr marL="182880">
              <a:lnSpc>
                <a:spcPct val="100000"/>
              </a:lnSpc>
              <a:spcBef>
                <a:spcPts val="600"/>
              </a:spcBef>
            </a:pPr>
            <a:r>
              <a:rPr lang="en-US" sz="2040"/>
              <a:t>Uses:</a:t>
            </a:r>
          </a:p>
          <a:p>
            <a:pPr marL="182880" indent="-342834">
              <a:lnSpc>
                <a:spcPct val="100000"/>
              </a:lnSpc>
              <a:spcBef>
                <a:spcPts val="600"/>
              </a:spcBef>
              <a:buFont typeface="Arial" panose="020B0604020202020204" pitchFamily="34" charset="0"/>
              <a:buChar char="•"/>
            </a:pPr>
            <a:r>
              <a:rPr lang="en-US" sz="2040"/>
              <a:t>Auto Insurance Quote for Connected Car – </a:t>
            </a:r>
            <a:r>
              <a:rPr lang="en-US" sz="2040" err="1"/>
              <a:t>realtime</a:t>
            </a:r>
            <a:r>
              <a:rPr lang="en-US" sz="2040"/>
              <a:t>-data from dongle in cloud, historical data on-</a:t>
            </a:r>
            <a:r>
              <a:rPr lang="en-US" sz="2040" err="1"/>
              <a:t>prem</a:t>
            </a:r>
            <a:r>
              <a:rPr lang="en-US" sz="2040"/>
              <a:t>, modeling on-</a:t>
            </a:r>
            <a:r>
              <a:rPr lang="en-US" sz="2040" err="1"/>
              <a:t>prem</a:t>
            </a:r>
            <a:r>
              <a:rPr lang="en-US" sz="2040"/>
              <a:t>; Scoring for auto insurance quote, in cloud</a:t>
            </a:r>
          </a:p>
        </p:txBody>
      </p:sp>
      <p:grpSp>
        <p:nvGrpSpPr>
          <p:cNvPr id="8" name="Group 7"/>
          <p:cNvGrpSpPr/>
          <p:nvPr/>
        </p:nvGrpSpPr>
        <p:grpSpPr>
          <a:xfrm>
            <a:off x="792544" y="2295055"/>
            <a:ext cx="5106166" cy="4185009"/>
            <a:chOff x="299122" y="2293305"/>
            <a:chExt cx="5106891" cy="4185602"/>
          </a:xfrm>
        </p:grpSpPr>
        <p:sp>
          <p:nvSpPr>
            <p:cNvPr id="2" name="Rectangle 1"/>
            <p:cNvSpPr/>
            <p:nvPr/>
          </p:nvSpPr>
          <p:spPr bwMode="auto">
            <a:xfrm>
              <a:off x="299122" y="2293305"/>
              <a:ext cx="5106891" cy="195524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defTabSz="932293" fontAlgn="base">
                <a:lnSpc>
                  <a:spcPct val="90000"/>
                </a:lnSpc>
                <a:spcBef>
                  <a:spcPct val="0"/>
                </a:spcBef>
                <a:spcAft>
                  <a:spcPct val="0"/>
                </a:spcAft>
                <a:buFont typeface="Arial" panose="020B0604020202020204" pitchFamily="34" charset="0"/>
                <a:buChar char="•"/>
                <a:defRPr/>
              </a:pPr>
              <a:endParaRPr lang="en-US" sz="2000" kern="0">
                <a:solidFill>
                  <a:schemeClr val="bg1"/>
                </a:solidFill>
                <a:ea typeface="Segoe UI" pitchFamily="34" charset="0"/>
                <a:cs typeface="Segoe UI" pitchFamily="34" charset="0"/>
              </a:endParaRPr>
            </a:p>
          </p:txBody>
        </p:sp>
        <p:sp>
          <p:nvSpPr>
            <p:cNvPr id="59" name="Chevron 58"/>
            <p:cNvSpPr/>
            <p:nvPr/>
          </p:nvSpPr>
          <p:spPr>
            <a:xfrm>
              <a:off x="2869011" y="5840548"/>
              <a:ext cx="1682687" cy="638359"/>
            </a:xfrm>
            <a:prstGeom prst="chevron">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Model</a:t>
              </a:r>
            </a:p>
          </p:txBody>
        </p:sp>
        <p:sp>
          <p:nvSpPr>
            <p:cNvPr id="57" name="Chevron 56"/>
            <p:cNvSpPr/>
            <p:nvPr/>
          </p:nvSpPr>
          <p:spPr>
            <a:xfrm>
              <a:off x="1532166" y="5833122"/>
              <a:ext cx="1473935" cy="638359"/>
            </a:xfrm>
            <a:prstGeom prst="chevron">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Prepare</a:t>
              </a:r>
            </a:p>
          </p:txBody>
        </p:sp>
      </p:grpSp>
      <p:sp>
        <p:nvSpPr>
          <p:cNvPr id="53" name="Chevron 52"/>
          <p:cNvSpPr/>
          <p:nvPr/>
        </p:nvSpPr>
        <p:spPr>
          <a:xfrm>
            <a:off x="3814533" y="3363042"/>
            <a:ext cx="1809804" cy="620370"/>
          </a:xfrm>
          <a:prstGeom prst="chevro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Operationalize</a:t>
            </a:r>
          </a:p>
        </p:txBody>
      </p:sp>
      <p:pic>
        <p:nvPicPr>
          <p:cNvPr id="56" name="Picture 55"/>
          <p:cNvPicPr>
            <a:picLocks noChangeAspect="1"/>
          </p:cNvPicPr>
          <p:nvPr/>
        </p:nvPicPr>
        <p:blipFill>
          <a:blip r:embed="rId3"/>
          <a:stretch>
            <a:fillRect/>
          </a:stretch>
        </p:blipFill>
        <p:spPr>
          <a:xfrm>
            <a:off x="3435278" y="4844658"/>
            <a:ext cx="594633" cy="594633"/>
          </a:xfrm>
          <a:prstGeom prst="rect">
            <a:avLst/>
          </a:prstGeom>
          <a:ln>
            <a:solidFill>
              <a:schemeClr val="bg1"/>
            </a:solidFill>
          </a:ln>
        </p:spPr>
      </p:pic>
      <p:cxnSp>
        <p:nvCxnSpPr>
          <p:cNvPr id="10" name="Elbow Connector 9"/>
          <p:cNvCxnSpPr>
            <a:stCxn id="59" idx="3"/>
            <a:endCxn id="56" idx="2"/>
          </p:cNvCxnSpPr>
          <p:nvPr/>
        </p:nvCxnSpPr>
        <p:spPr>
          <a:xfrm flipH="1" flipV="1">
            <a:off x="3732595" y="5439290"/>
            <a:ext cx="1311922" cy="721640"/>
          </a:xfrm>
          <a:prstGeom prst="bentConnector4">
            <a:avLst>
              <a:gd name="adj1" fmla="val -17422"/>
              <a:gd name="adj2" fmla="val 7211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56" idx="0"/>
            <a:endCxn id="53" idx="2"/>
          </p:cNvCxnSpPr>
          <p:nvPr/>
        </p:nvCxnSpPr>
        <p:spPr>
          <a:xfrm rot="5400000" flipH="1" flipV="1">
            <a:off x="3717845" y="3998163"/>
            <a:ext cx="861247" cy="83174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Chevron 41"/>
          <p:cNvSpPr/>
          <p:nvPr/>
        </p:nvSpPr>
        <p:spPr>
          <a:xfrm>
            <a:off x="1132527" y="3363042"/>
            <a:ext cx="1809804" cy="620370"/>
          </a:xfrm>
          <a:prstGeom prst="chevro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Operationalize</a:t>
            </a:r>
          </a:p>
        </p:txBody>
      </p:sp>
      <p:cxnSp>
        <p:nvCxnSpPr>
          <p:cNvPr id="43" name="Elbow Connector 42"/>
          <p:cNvCxnSpPr>
            <a:stCxn id="56" idx="0"/>
            <a:endCxn id="42" idx="2"/>
          </p:cNvCxnSpPr>
          <p:nvPr/>
        </p:nvCxnSpPr>
        <p:spPr>
          <a:xfrm rot="16200000" flipV="1">
            <a:off x="2376843" y="3488906"/>
            <a:ext cx="861247" cy="185025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1523632" y="4452563"/>
            <a:ext cx="1934431" cy="345163"/>
          </a:xfrm>
          <a:prstGeom prst="rect">
            <a:avLst/>
          </a:prstGeom>
        </p:spPr>
        <p:txBody>
          <a:bodyPr wrap="none">
            <a:spAutoFit/>
          </a:bodyPr>
          <a:lstStyle/>
          <a:p>
            <a:pPr algn="r" defTabSz="914224">
              <a:defRPr/>
            </a:pPr>
            <a:r>
              <a:rPr lang="en-US" sz="1599" kern="0"/>
              <a:t>R &amp; ScaleR Models</a:t>
            </a:r>
          </a:p>
        </p:txBody>
      </p:sp>
      <p:sp>
        <p:nvSpPr>
          <p:cNvPr id="50" name="Rectangle 49"/>
          <p:cNvSpPr/>
          <p:nvPr/>
        </p:nvSpPr>
        <p:spPr>
          <a:xfrm>
            <a:off x="3851598" y="4446146"/>
            <a:ext cx="1053212" cy="345163"/>
          </a:xfrm>
          <a:prstGeom prst="rect">
            <a:avLst/>
          </a:prstGeom>
        </p:spPr>
        <p:txBody>
          <a:bodyPr wrap="none">
            <a:spAutoFit/>
          </a:bodyPr>
          <a:lstStyle/>
          <a:p>
            <a:pPr algn="r" defTabSz="914224">
              <a:defRPr/>
            </a:pPr>
            <a:r>
              <a:rPr lang="en-US" sz="1599" kern="0"/>
              <a:t>R Models</a:t>
            </a:r>
          </a:p>
        </p:txBody>
      </p:sp>
      <p:sp>
        <p:nvSpPr>
          <p:cNvPr id="36" name="TextBox 35"/>
          <p:cNvSpPr txBox="1"/>
          <p:nvPr/>
        </p:nvSpPr>
        <p:spPr>
          <a:xfrm>
            <a:off x="922926" y="2459901"/>
            <a:ext cx="2652200" cy="544715"/>
          </a:xfrm>
          <a:prstGeom prst="rect">
            <a:avLst/>
          </a:prstGeom>
          <a:noFill/>
        </p:spPr>
        <p:txBody>
          <a:bodyPr wrap="square" lIns="182854" tIns="146283" rIns="182854" bIns="146283" rtlCol="0">
            <a:spAutoFit/>
          </a:bodyPr>
          <a:lstStyle/>
          <a:p>
            <a:pPr marL="342834" indent="-342834" defTabSz="932293" fontAlgn="base">
              <a:lnSpc>
                <a:spcPct val="90000"/>
              </a:lnSpc>
              <a:spcBef>
                <a:spcPct val="0"/>
              </a:spcBef>
              <a:spcAft>
                <a:spcPct val="0"/>
              </a:spcAft>
              <a:buFont typeface="Arial" panose="020B0604020202020204" pitchFamily="34" charset="0"/>
              <a:buChar char="•"/>
              <a:defRPr/>
            </a:pPr>
            <a:r>
              <a:rPr lang="en-US" kern="0">
                <a:ea typeface="Segoe UI" pitchFamily="34" charset="0"/>
                <a:cs typeface="Segoe UI" pitchFamily="34" charset="0"/>
              </a:rPr>
              <a:t>R Server</a:t>
            </a:r>
          </a:p>
        </p:txBody>
      </p:sp>
      <p:sp>
        <p:nvSpPr>
          <p:cNvPr id="58" name="TextBox 57"/>
          <p:cNvSpPr txBox="1"/>
          <p:nvPr/>
        </p:nvSpPr>
        <p:spPr>
          <a:xfrm>
            <a:off x="3575126" y="2447314"/>
            <a:ext cx="2693780" cy="803947"/>
          </a:xfrm>
          <a:prstGeom prst="rect">
            <a:avLst/>
          </a:prstGeom>
          <a:noFill/>
        </p:spPr>
        <p:txBody>
          <a:bodyPr wrap="square" lIns="182854" tIns="146283" rIns="182854" bIns="146283" rtlCol="0">
            <a:spAutoFit/>
          </a:bodyPr>
          <a:lstStyle/>
          <a:p>
            <a:pPr marL="342834" indent="-342834" defTabSz="932293" fontAlgn="base">
              <a:lnSpc>
                <a:spcPct val="90000"/>
              </a:lnSpc>
              <a:spcBef>
                <a:spcPct val="0"/>
              </a:spcBef>
              <a:spcAft>
                <a:spcPct val="0"/>
              </a:spcAft>
              <a:buFont typeface="Arial" panose="020B0604020202020204" pitchFamily="34" charset="0"/>
              <a:buChar char="•"/>
              <a:defRPr/>
            </a:pPr>
            <a:r>
              <a:rPr lang="en-US" kern="0" err="1">
                <a:ea typeface="Segoe UI" pitchFamily="34" charset="0"/>
                <a:cs typeface="Segoe UI" pitchFamily="34" charset="0"/>
              </a:rPr>
              <a:t>AzureML</a:t>
            </a:r>
            <a:r>
              <a:rPr lang="en-US" kern="0">
                <a:ea typeface="Segoe UI" pitchFamily="34" charset="0"/>
                <a:cs typeface="Segoe UI" pitchFamily="34" charset="0"/>
              </a:rPr>
              <a:t> Web Services</a:t>
            </a:r>
          </a:p>
        </p:txBody>
      </p:sp>
      <p:pic>
        <p:nvPicPr>
          <p:cNvPr id="23" name="Picture 4" descr="Image result for on premis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4" y="5122688"/>
            <a:ext cx="1089881" cy="78471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18205" y="5913479"/>
            <a:ext cx="1300438" cy="350330"/>
          </a:xfrm>
          <a:prstGeom prst="rect">
            <a:avLst/>
          </a:prstGeom>
        </p:spPr>
        <p:txBody>
          <a:bodyPr wrap="square">
            <a:spAutoFit/>
          </a:bodyPr>
          <a:lstStyle/>
          <a:p>
            <a:pPr algn="ctr" defTabSz="914224">
              <a:defRPr/>
            </a:pPr>
            <a:r>
              <a:rPr lang="en-US" sz="1632" kern="0"/>
              <a:t>On Prem</a:t>
            </a:r>
          </a:p>
        </p:txBody>
      </p:sp>
      <p:sp>
        <p:nvSpPr>
          <p:cNvPr id="25" name="Oval 2">
            <a:extLst>
              <a:ext uri="{FF2B5EF4-FFF2-40B4-BE49-F238E27FC236}">
                <a16:creationId xmlns:a16="http://schemas.microsoft.com/office/drawing/2014/main" id="{88F22FE9-09A6-4B0D-A999-AB46772A7211}"/>
              </a:ext>
            </a:extLst>
          </p:cNvPr>
          <p:cNvSpPr/>
          <p:nvPr/>
        </p:nvSpPr>
        <p:spPr bwMode="auto">
          <a:xfrm>
            <a:off x="162813" y="1987965"/>
            <a:ext cx="959321" cy="663989"/>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a:defRPr/>
            </a:pPr>
            <a:r>
              <a:rPr lang="en-US" sz="2000" kern="0" spc="-51">
                <a:gradFill>
                  <a:gsLst>
                    <a:gs pos="0">
                      <a:srgbClr val="505050"/>
                    </a:gs>
                    <a:gs pos="100000">
                      <a:srgbClr val="505050"/>
                    </a:gs>
                  </a:gsLst>
                  <a:lin ang="5400000" scaled="0"/>
                </a:gradFill>
                <a:ea typeface="Segoe UI" pitchFamily="34" charset="0"/>
                <a:cs typeface="Segoe UI" pitchFamily="34" charset="0"/>
              </a:rPr>
              <a:t>Azure</a:t>
            </a:r>
          </a:p>
        </p:txBody>
      </p:sp>
    </p:spTree>
    <p:extLst>
      <p:ext uri="{BB962C8B-B14F-4D97-AF65-F5344CB8AC3E}">
        <p14:creationId xmlns:p14="http://schemas.microsoft.com/office/powerpoint/2010/main" val="14078702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Deploying Hybrids:  </a:t>
            </a:r>
            <a:br>
              <a:rPr lang="en-US" sz="4000"/>
            </a:br>
            <a:r>
              <a:rPr lang="en-US" sz="4000"/>
              <a:t>Cloud Modeling; On-Prem Prediction</a:t>
            </a:r>
            <a:endParaRPr lang="en-US"/>
          </a:p>
        </p:txBody>
      </p:sp>
      <p:grpSp>
        <p:nvGrpSpPr>
          <p:cNvPr id="8" name="Group 7"/>
          <p:cNvGrpSpPr/>
          <p:nvPr/>
        </p:nvGrpSpPr>
        <p:grpSpPr>
          <a:xfrm>
            <a:off x="705599" y="2499337"/>
            <a:ext cx="5106166" cy="2147467"/>
            <a:chOff x="299122" y="2293305"/>
            <a:chExt cx="5106891" cy="2147772"/>
          </a:xfrm>
        </p:grpSpPr>
        <p:sp>
          <p:nvSpPr>
            <p:cNvPr id="2" name="Rectangle 1"/>
            <p:cNvSpPr/>
            <p:nvPr/>
          </p:nvSpPr>
          <p:spPr bwMode="auto">
            <a:xfrm>
              <a:off x="299122" y="2293305"/>
              <a:ext cx="5106891" cy="214777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400" kern="0">
                  <a:solidFill>
                    <a:schemeClr val="tx1"/>
                  </a:solidFill>
                  <a:ea typeface="Segoe UI" pitchFamily="34" charset="0"/>
                  <a:cs typeface="Segoe UI" pitchFamily="34" charset="0"/>
                </a:rPr>
                <a:t>Hadoop or SQL</a:t>
              </a:r>
            </a:p>
          </p:txBody>
        </p:sp>
        <p:sp>
          <p:nvSpPr>
            <p:cNvPr id="59" name="Chevron 58"/>
            <p:cNvSpPr/>
            <p:nvPr/>
          </p:nvSpPr>
          <p:spPr>
            <a:xfrm>
              <a:off x="2852567" y="2836103"/>
              <a:ext cx="1682687" cy="638359"/>
            </a:xfrm>
            <a:prstGeom prst="chevron">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Model</a:t>
              </a:r>
            </a:p>
          </p:txBody>
        </p:sp>
        <p:sp>
          <p:nvSpPr>
            <p:cNvPr id="57" name="Chevron 56"/>
            <p:cNvSpPr/>
            <p:nvPr/>
          </p:nvSpPr>
          <p:spPr>
            <a:xfrm>
              <a:off x="1515722" y="2828677"/>
              <a:ext cx="1473935" cy="638359"/>
            </a:xfrm>
            <a:prstGeom prst="chevron">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Prepare</a:t>
              </a:r>
            </a:p>
          </p:txBody>
        </p:sp>
      </p:grpSp>
      <p:grpSp>
        <p:nvGrpSpPr>
          <p:cNvPr id="46" name="Group 45"/>
          <p:cNvGrpSpPr/>
          <p:nvPr/>
        </p:nvGrpSpPr>
        <p:grpSpPr>
          <a:xfrm>
            <a:off x="759994" y="3790472"/>
            <a:ext cx="5106166" cy="2755279"/>
            <a:chOff x="299122" y="1178304"/>
            <a:chExt cx="5106891" cy="2755670"/>
          </a:xfrm>
        </p:grpSpPr>
        <p:sp>
          <p:nvSpPr>
            <p:cNvPr id="47" name="Rectangle 46"/>
            <p:cNvSpPr/>
            <p:nvPr/>
          </p:nvSpPr>
          <p:spPr bwMode="auto">
            <a:xfrm>
              <a:off x="299122" y="2889862"/>
              <a:ext cx="5106891" cy="104411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3" name="Chevron 52"/>
            <p:cNvSpPr/>
            <p:nvPr/>
          </p:nvSpPr>
          <p:spPr>
            <a:xfrm>
              <a:off x="1947536" y="3164907"/>
              <a:ext cx="1810061" cy="620458"/>
            </a:xfrm>
            <a:prstGeom prst="chevro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224">
                <a:defRPr/>
              </a:pPr>
              <a:r>
                <a:rPr lang="en-US" sz="1199" kern="0">
                  <a:solidFill>
                    <a:schemeClr val="bg1"/>
                  </a:solidFill>
                </a:rPr>
                <a:t>Operationalize</a:t>
              </a:r>
            </a:p>
          </p:txBody>
        </p:sp>
        <p:sp>
          <p:nvSpPr>
            <p:cNvPr id="27" name="Can 26"/>
            <p:cNvSpPr/>
            <p:nvPr/>
          </p:nvSpPr>
          <p:spPr>
            <a:xfrm>
              <a:off x="2284303" y="1178304"/>
              <a:ext cx="826299" cy="761728"/>
            </a:xfrm>
            <a:prstGeom prst="can">
              <a:avLst>
                <a:gd name="adj" fmla="val 28011"/>
              </a:avLst>
            </a:prstGeom>
            <a:solidFill>
              <a:schemeClr val="tx1">
                <a:lumMod val="75000"/>
              </a:schemeClr>
            </a:solidFill>
            <a:ln>
              <a:solidFill>
                <a:srgbClr val="005AA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r>
                <a:rPr lang="en-US" sz="1600" b="1" kern="0">
                  <a:solidFill>
                    <a:schemeClr val="bg1"/>
                  </a:solidFill>
                </a:rPr>
                <a:t>SQL, </a:t>
              </a:r>
              <a:br>
                <a:rPr lang="en-US" sz="1600" b="1" kern="0">
                  <a:solidFill>
                    <a:schemeClr val="bg1"/>
                  </a:solidFill>
                </a:rPr>
              </a:br>
              <a:r>
                <a:rPr lang="en-US" sz="1600" b="1" kern="0">
                  <a:solidFill>
                    <a:schemeClr val="bg1"/>
                  </a:solidFill>
                </a:rPr>
                <a:t>HDFS</a:t>
              </a:r>
            </a:p>
          </p:txBody>
        </p:sp>
      </p:grpSp>
      <p:pic>
        <p:nvPicPr>
          <p:cNvPr id="56" name="Picture 55"/>
          <p:cNvPicPr>
            <a:picLocks noChangeAspect="1"/>
          </p:cNvPicPr>
          <p:nvPr/>
        </p:nvPicPr>
        <p:blipFill>
          <a:blip r:embed="rId3"/>
          <a:stretch>
            <a:fillRect/>
          </a:stretch>
        </p:blipFill>
        <p:spPr>
          <a:xfrm>
            <a:off x="3920661" y="4747341"/>
            <a:ext cx="594633" cy="594633"/>
          </a:xfrm>
          <a:prstGeom prst="rect">
            <a:avLst/>
          </a:prstGeom>
          <a:ln>
            <a:solidFill>
              <a:schemeClr val="bg1"/>
            </a:solidFill>
          </a:ln>
        </p:spPr>
      </p:pic>
      <p:sp>
        <p:nvSpPr>
          <p:cNvPr id="61" name="Rectangle 60"/>
          <p:cNvSpPr/>
          <p:nvPr/>
        </p:nvSpPr>
        <p:spPr>
          <a:xfrm>
            <a:off x="1943535" y="4859693"/>
            <a:ext cx="1934431" cy="345163"/>
          </a:xfrm>
          <a:prstGeom prst="rect">
            <a:avLst/>
          </a:prstGeom>
        </p:spPr>
        <p:txBody>
          <a:bodyPr wrap="none">
            <a:spAutoFit/>
          </a:bodyPr>
          <a:lstStyle/>
          <a:p>
            <a:pPr algn="r" defTabSz="914224">
              <a:defRPr/>
            </a:pPr>
            <a:r>
              <a:rPr lang="en-US" sz="1599" kern="0"/>
              <a:t>R &amp; </a:t>
            </a:r>
            <a:r>
              <a:rPr lang="en-US" sz="1599" kern="0" err="1"/>
              <a:t>ScaleR</a:t>
            </a:r>
            <a:r>
              <a:rPr lang="en-US" sz="1599" kern="0"/>
              <a:t> Models</a:t>
            </a:r>
          </a:p>
        </p:txBody>
      </p:sp>
      <p:cxnSp>
        <p:nvCxnSpPr>
          <p:cNvPr id="10" name="Elbow Connector 9"/>
          <p:cNvCxnSpPr>
            <a:stCxn id="59" idx="3"/>
            <a:endCxn id="56" idx="0"/>
          </p:cNvCxnSpPr>
          <p:nvPr/>
        </p:nvCxnSpPr>
        <p:spPr>
          <a:xfrm flipH="1">
            <a:off x="4217978" y="3361193"/>
            <a:ext cx="723151" cy="1386148"/>
          </a:xfrm>
          <a:prstGeom prst="bentConnector4">
            <a:avLst>
              <a:gd name="adj1" fmla="val -31607"/>
              <a:gd name="adj2" fmla="val 6151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56" idx="2"/>
            <a:endCxn id="53" idx="0"/>
          </p:cNvCxnSpPr>
          <p:nvPr/>
        </p:nvCxnSpPr>
        <p:spPr>
          <a:xfrm rot="5400000">
            <a:off x="3470573" y="5029387"/>
            <a:ext cx="434819" cy="105999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4" descr="Image result for on premis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1" y="5004706"/>
            <a:ext cx="1089881" cy="78471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8853" y="5802029"/>
            <a:ext cx="1300438" cy="350330"/>
          </a:xfrm>
          <a:prstGeom prst="rect">
            <a:avLst/>
          </a:prstGeom>
        </p:spPr>
        <p:txBody>
          <a:bodyPr wrap="square">
            <a:spAutoFit/>
          </a:bodyPr>
          <a:lstStyle/>
          <a:p>
            <a:pPr algn="ctr" defTabSz="914224">
              <a:defRPr/>
            </a:pPr>
            <a:r>
              <a:rPr lang="en-US" sz="1632" kern="0"/>
              <a:t>On Prem</a:t>
            </a:r>
          </a:p>
        </p:txBody>
      </p:sp>
      <p:sp>
        <p:nvSpPr>
          <p:cNvPr id="23" name="Rectangle 22"/>
          <p:cNvSpPr/>
          <p:nvPr/>
        </p:nvSpPr>
        <p:spPr>
          <a:xfrm>
            <a:off x="4158942" y="5788884"/>
            <a:ext cx="1766253" cy="670577"/>
          </a:xfrm>
          <a:prstGeom prst="rect">
            <a:avLst/>
          </a:prstGeom>
        </p:spPr>
        <p:txBody>
          <a:bodyPr wrap="square">
            <a:spAutoFit/>
          </a:bodyPr>
          <a:lstStyle/>
          <a:p>
            <a:pPr marL="291436" indent="-291436" defTabSz="914224">
              <a:buFont typeface="Arial" panose="020B0604020202020204" pitchFamily="34" charset="0"/>
              <a:buChar char="•"/>
              <a:defRPr/>
            </a:pPr>
            <a:r>
              <a:rPr lang="en-US" sz="1224" kern="0"/>
              <a:t>R Server</a:t>
            </a:r>
          </a:p>
          <a:p>
            <a:pPr marL="291436" indent="-291436" defTabSz="914224">
              <a:buFont typeface="Arial" panose="020B0604020202020204" pitchFamily="34" charset="0"/>
              <a:buChar char="•"/>
              <a:defRPr/>
            </a:pPr>
            <a:r>
              <a:rPr lang="en-US" sz="1224" kern="0"/>
              <a:t>T-SQL/Stored Procedure</a:t>
            </a:r>
          </a:p>
        </p:txBody>
      </p:sp>
      <p:sp>
        <p:nvSpPr>
          <p:cNvPr id="25" name="Oval 2">
            <a:extLst>
              <a:ext uri="{FF2B5EF4-FFF2-40B4-BE49-F238E27FC236}">
                <a16:creationId xmlns:a16="http://schemas.microsoft.com/office/drawing/2014/main" id="{B64EF93C-B21F-4A1C-ADCF-CFC38C8149C4}"/>
              </a:ext>
            </a:extLst>
          </p:cNvPr>
          <p:cNvSpPr/>
          <p:nvPr/>
        </p:nvSpPr>
        <p:spPr bwMode="auto">
          <a:xfrm>
            <a:off x="100360" y="1988392"/>
            <a:ext cx="959321" cy="663989"/>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a:defRPr/>
            </a:pPr>
            <a:r>
              <a:rPr lang="en-US" sz="2000" kern="0" spc="-51">
                <a:gradFill>
                  <a:gsLst>
                    <a:gs pos="0">
                      <a:srgbClr val="505050"/>
                    </a:gs>
                    <a:gs pos="100000">
                      <a:srgbClr val="505050"/>
                    </a:gs>
                  </a:gsLst>
                  <a:lin ang="5400000" scaled="0"/>
                </a:gradFill>
                <a:ea typeface="Segoe UI" pitchFamily="34" charset="0"/>
                <a:cs typeface="Segoe UI" pitchFamily="34" charset="0"/>
              </a:rPr>
              <a:t>Azure</a:t>
            </a:r>
          </a:p>
        </p:txBody>
      </p:sp>
      <p:sp>
        <p:nvSpPr>
          <p:cNvPr id="26" name="Text Placeholder 5">
            <a:extLst>
              <a:ext uri="{FF2B5EF4-FFF2-40B4-BE49-F238E27FC236}">
                <a16:creationId xmlns:a16="http://schemas.microsoft.com/office/drawing/2014/main" id="{21542BE4-25E3-4668-940D-E5291B3D4B31}"/>
              </a:ext>
            </a:extLst>
          </p:cNvPr>
          <p:cNvSpPr txBox="1">
            <a:spLocks/>
          </p:cNvSpPr>
          <p:nvPr/>
        </p:nvSpPr>
        <p:spPr>
          <a:xfrm>
            <a:off x="6812492" y="1804086"/>
            <a:ext cx="5485621" cy="460969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Model in Azure:</a:t>
            </a:r>
          </a:p>
          <a:p>
            <a:pPr lvl="1"/>
            <a:r>
              <a:rPr lang="en-US" sz="2000"/>
              <a:t>Capture in Data Lake</a:t>
            </a:r>
          </a:p>
          <a:p>
            <a:pPr lvl="1"/>
            <a:r>
              <a:rPr lang="en-US" sz="2000"/>
              <a:t>Explore &amp; Transform in R</a:t>
            </a:r>
          </a:p>
          <a:p>
            <a:r>
              <a:rPr lang="en-US" sz="2000"/>
              <a:t>Deploy On-Prem.</a:t>
            </a:r>
          </a:p>
          <a:p>
            <a:pPr lvl="1"/>
            <a:r>
              <a:rPr lang="en-US" sz="2000"/>
              <a:t>Scoring and BI Visualizations</a:t>
            </a:r>
          </a:p>
          <a:p>
            <a:pPr lvl="1"/>
            <a:r>
              <a:rPr lang="en-US" sz="2000"/>
              <a:t>Expose Web Services</a:t>
            </a:r>
          </a:p>
          <a:p>
            <a:r>
              <a:rPr lang="en-US" sz="2000"/>
              <a:t>Advantages:</a:t>
            </a:r>
          </a:p>
          <a:p>
            <a:pPr lvl="1"/>
            <a:r>
              <a:rPr lang="en-US" sz="2000"/>
              <a:t>Cloud Economics &amp; Scale for Big Data</a:t>
            </a:r>
          </a:p>
          <a:p>
            <a:pPr lvl="1"/>
            <a:r>
              <a:rPr lang="en-US" sz="2000"/>
              <a:t>SQL Server Stability, Privacy for Deploy</a:t>
            </a:r>
          </a:p>
          <a:p>
            <a:pPr lvl="1"/>
            <a:r>
              <a:rPr lang="en-US" sz="2000"/>
              <a:t>Examples:</a:t>
            </a:r>
          </a:p>
          <a:p>
            <a:pPr lvl="1"/>
            <a:r>
              <a:rPr lang="en-US" sz="2000"/>
              <a:t>Manufacturing Process Optimization – Oil rigs</a:t>
            </a:r>
          </a:p>
          <a:p>
            <a:pPr lvl="1"/>
            <a:r>
              <a:rPr lang="en-US" sz="2000"/>
              <a:t>Point-of-Sale Anomaly (fraud) Detection</a:t>
            </a:r>
          </a:p>
        </p:txBody>
      </p:sp>
    </p:spTree>
    <p:extLst>
      <p:ext uri="{BB962C8B-B14F-4D97-AF65-F5344CB8AC3E}">
        <p14:creationId xmlns:p14="http://schemas.microsoft.com/office/powerpoint/2010/main" val="353642465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Freeform: Shape 193">
            <a:extLst>
              <a:ext uri="{FF2B5EF4-FFF2-40B4-BE49-F238E27FC236}">
                <a16:creationId xmlns:a16="http://schemas.microsoft.com/office/drawing/2014/main" id="{87B81153-5365-4DD0-A035-91A0B3457A23}"/>
              </a:ext>
            </a:extLst>
          </p:cNvPr>
          <p:cNvSpPr/>
          <p:nvPr/>
        </p:nvSpPr>
        <p:spPr bwMode="auto">
          <a:xfrm>
            <a:off x="2299855" y="3475539"/>
            <a:ext cx="9430327" cy="2541526"/>
          </a:xfrm>
          <a:custGeom>
            <a:avLst/>
            <a:gdLst>
              <a:gd name="connsiteX0" fmla="*/ 6373090 w 9430327"/>
              <a:gd name="connsiteY0" fmla="*/ 0 h 3352800"/>
              <a:gd name="connsiteX1" fmla="*/ 0 w 9430327"/>
              <a:gd name="connsiteY1" fmla="*/ 3297382 h 3352800"/>
              <a:gd name="connsiteX2" fmla="*/ 9430327 w 9430327"/>
              <a:gd name="connsiteY2" fmla="*/ 3352800 h 3352800"/>
              <a:gd name="connsiteX3" fmla="*/ 9236363 w 9430327"/>
              <a:gd name="connsiteY3" fmla="*/ 9237 h 3352800"/>
              <a:gd name="connsiteX4" fmla="*/ 6373090 w 9430327"/>
              <a:gd name="connsiteY4" fmla="*/ 0 h 335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0327" h="3352800">
                <a:moveTo>
                  <a:pt x="6373090" y="0"/>
                </a:moveTo>
                <a:lnTo>
                  <a:pt x="0" y="3297382"/>
                </a:lnTo>
                <a:lnTo>
                  <a:pt x="9430327" y="3352800"/>
                </a:lnTo>
                <a:lnTo>
                  <a:pt x="9236363" y="9237"/>
                </a:lnTo>
                <a:lnTo>
                  <a:pt x="6373090" y="0"/>
                </a:ln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A4151EC3-21FB-4BD0-94FD-67F62CDC6A80}"/>
              </a:ext>
            </a:extLst>
          </p:cNvPr>
          <p:cNvSpPr>
            <a:spLocks noGrp="1"/>
          </p:cNvSpPr>
          <p:nvPr>
            <p:ph type="body" sz="quarter" idx="11"/>
          </p:nvPr>
        </p:nvSpPr>
        <p:spPr/>
        <p:txBody>
          <a:bodyPr/>
          <a:lstStyle/>
          <a:p>
            <a:r>
              <a:rPr lang="en-US"/>
              <a:t>Agility</a:t>
            </a:r>
          </a:p>
        </p:txBody>
      </p:sp>
      <p:sp>
        <p:nvSpPr>
          <p:cNvPr id="4" name="Title 3">
            <a:extLst>
              <a:ext uri="{FF2B5EF4-FFF2-40B4-BE49-F238E27FC236}">
                <a16:creationId xmlns:a16="http://schemas.microsoft.com/office/drawing/2014/main" id="{6A3B8FE8-9ECF-444C-96B9-5561C5F71F09}"/>
              </a:ext>
            </a:extLst>
          </p:cNvPr>
          <p:cNvSpPr>
            <a:spLocks noGrp="1"/>
          </p:cNvSpPr>
          <p:nvPr>
            <p:ph type="title"/>
          </p:nvPr>
        </p:nvSpPr>
        <p:spPr/>
        <p:txBody>
          <a:bodyPr/>
          <a:lstStyle/>
          <a:p>
            <a:r>
              <a:rPr lang="en-US"/>
              <a:t>Streamline Experimentation &amp; Modeling</a:t>
            </a:r>
          </a:p>
        </p:txBody>
      </p:sp>
      <p:sp>
        <p:nvSpPr>
          <p:cNvPr id="5" name="Content Placeholder 4">
            <a:extLst>
              <a:ext uri="{FF2B5EF4-FFF2-40B4-BE49-F238E27FC236}">
                <a16:creationId xmlns:a16="http://schemas.microsoft.com/office/drawing/2014/main" id="{8EA9FD64-89DF-420F-96CF-485495FED029}"/>
              </a:ext>
            </a:extLst>
          </p:cNvPr>
          <p:cNvSpPr>
            <a:spLocks noGrp="1"/>
          </p:cNvSpPr>
          <p:nvPr>
            <p:ph idx="1"/>
          </p:nvPr>
        </p:nvSpPr>
        <p:spPr>
          <a:xfrm>
            <a:off x="1731816" y="1216152"/>
            <a:ext cx="6579846" cy="3077766"/>
          </a:xfrm>
        </p:spPr>
        <p:txBody>
          <a:bodyPr/>
          <a:lstStyle/>
          <a:p>
            <a:pPr lvl="0"/>
            <a:r>
              <a:rPr lang="en-US" sz="2000"/>
              <a:t>Visual Studio</a:t>
            </a:r>
          </a:p>
          <a:p>
            <a:pPr lvl="1"/>
            <a:r>
              <a:rPr lang="en-US" sz="2000"/>
              <a:t>R Tools for Visual Studio</a:t>
            </a:r>
          </a:p>
          <a:p>
            <a:pPr lvl="1"/>
            <a:r>
              <a:rPr lang="en-US" sz="2000"/>
              <a:t>Polyglot:  R, Python, C, SQL</a:t>
            </a:r>
          </a:p>
          <a:p>
            <a:pPr lvl="0"/>
            <a:r>
              <a:rPr lang="en-US" sz="2000"/>
              <a:t>Support for open source R Studio GUI</a:t>
            </a:r>
          </a:p>
          <a:p>
            <a:pPr lvl="1"/>
            <a:r>
              <a:rPr lang="en-US" sz="2000"/>
              <a:t>Support for leading R GUI</a:t>
            </a:r>
          </a:p>
          <a:p>
            <a:pPr lvl="0"/>
            <a:r>
              <a:rPr lang="en-US" sz="2000"/>
              <a:t>Support for </a:t>
            </a:r>
            <a:r>
              <a:rPr lang="en-US" sz="2000" err="1"/>
              <a:t>JupyterR</a:t>
            </a:r>
            <a:endParaRPr lang="en-US" sz="2000"/>
          </a:p>
          <a:p>
            <a:pPr lvl="1"/>
            <a:r>
              <a:rPr lang="en-US" sz="2000"/>
              <a:t>Collaboration via notebooks</a:t>
            </a:r>
          </a:p>
          <a:p>
            <a:pPr lvl="0"/>
            <a:r>
              <a:rPr lang="en-US" sz="2000"/>
              <a:t>Microsoft contributing to Rattle</a:t>
            </a:r>
          </a:p>
          <a:p>
            <a:pPr lvl="1"/>
            <a:r>
              <a:rPr lang="en-US" sz="2000"/>
              <a:t>Emerging GUI for data pipelines</a:t>
            </a:r>
          </a:p>
        </p:txBody>
      </p:sp>
      <p:grpSp>
        <p:nvGrpSpPr>
          <p:cNvPr id="8" name="Group 7">
            <a:extLst>
              <a:ext uri="{FF2B5EF4-FFF2-40B4-BE49-F238E27FC236}">
                <a16:creationId xmlns:a16="http://schemas.microsoft.com/office/drawing/2014/main" id="{8433EACA-108F-4F02-8122-1C2438FA4E51}"/>
              </a:ext>
            </a:extLst>
          </p:cNvPr>
          <p:cNvGrpSpPr/>
          <p:nvPr/>
        </p:nvGrpSpPr>
        <p:grpSpPr>
          <a:xfrm>
            <a:off x="1976094" y="5666646"/>
            <a:ext cx="9757117" cy="917908"/>
            <a:chOff x="274639" y="1296819"/>
            <a:chExt cx="9757117" cy="917908"/>
          </a:xfrm>
        </p:grpSpPr>
        <p:grpSp>
          <p:nvGrpSpPr>
            <p:cNvPr id="9" name="Group 8">
              <a:extLst>
                <a:ext uri="{FF2B5EF4-FFF2-40B4-BE49-F238E27FC236}">
                  <a16:creationId xmlns:a16="http://schemas.microsoft.com/office/drawing/2014/main" id="{C6DE6ADA-F6AA-4941-901E-92ADB3C0EB89}"/>
                </a:ext>
              </a:extLst>
            </p:cNvPr>
            <p:cNvGrpSpPr/>
            <p:nvPr/>
          </p:nvGrpSpPr>
          <p:grpSpPr>
            <a:xfrm>
              <a:off x="274639" y="1296819"/>
              <a:ext cx="9757117" cy="886840"/>
              <a:chOff x="479371" y="1184467"/>
              <a:chExt cx="9757117" cy="886840"/>
            </a:xfrm>
          </p:grpSpPr>
          <p:sp>
            <p:nvSpPr>
              <p:cNvPr id="14" name="Rectangle: Rounded Corners 13">
                <a:extLst>
                  <a:ext uri="{FF2B5EF4-FFF2-40B4-BE49-F238E27FC236}">
                    <a16:creationId xmlns:a16="http://schemas.microsoft.com/office/drawing/2014/main" id="{57DF82A2-2E37-4DF2-A91C-8C4F5D705EB2}"/>
                  </a:ext>
                </a:extLst>
              </p:cNvPr>
              <p:cNvSpPr/>
              <p:nvPr/>
            </p:nvSpPr>
            <p:spPr bwMode="auto">
              <a:xfrm>
                <a:off x="780351" y="1384442"/>
                <a:ext cx="9456137" cy="686865"/>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2670E24C-69A7-4071-8740-C526B7ECAE9E}"/>
                  </a:ext>
                </a:extLst>
              </p:cNvPr>
              <p:cNvGrpSpPr/>
              <p:nvPr/>
            </p:nvGrpSpPr>
            <p:grpSpPr>
              <a:xfrm>
                <a:off x="479371" y="1184467"/>
                <a:ext cx="661334" cy="661334"/>
                <a:chOff x="7672552" y="4021436"/>
                <a:chExt cx="965603" cy="982528"/>
              </a:xfrm>
            </p:grpSpPr>
            <p:sp>
              <p:nvSpPr>
                <p:cNvPr id="17" name="Oval 16">
                  <a:extLst>
                    <a:ext uri="{FF2B5EF4-FFF2-40B4-BE49-F238E27FC236}">
                      <a16:creationId xmlns:a16="http://schemas.microsoft.com/office/drawing/2014/main" id="{B9C1DB03-A54D-4C52-8005-17F261091796}"/>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18" name="Group 17">
                  <a:extLst>
                    <a:ext uri="{FF2B5EF4-FFF2-40B4-BE49-F238E27FC236}">
                      <a16:creationId xmlns:a16="http://schemas.microsoft.com/office/drawing/2014/main" id="{E91E52F1-8F8F-4BBA-B4ED-B134C64FA57D}"/>
                    </a:ext>
                  </a:extLst>
                </p:cNvPr>
                <p:cNvGrpSpPr/>
                <p:nvPr/>
              </p:nvGrpSpPr>
              <p:grpSpPr>
                <a:xfrm>
                  <a:off x="7773860" y="4420332"/>
                  <a:ext cx="759372" cy="184730"/>
                  <a:chOff x="7466978" y="4863550"/>
                  <a:chExt cx="738228" cy="176492"/>
                </a:xfrm>
              </p:grpSpPr>
              <p:grpSp>
                <p:nvGrpSpPr>
                  <p:cNvPr id="19" name="Group 18">
                    <a:extLst>
                      <a:ext uri="{FF2B5EF4-FFF2-40B4-BE49-F238E27FC236}">
                        <a16:creationId xmlns:a16="http://schemas.microsoft.com/office/drawing/2014/main" id="{2AF980B2-D36E-460C-A423-287E3E3A3E8D}"/>
                      </a:ext>
                    </a:extLst>
                  </p:cNvPr>
                  <p:cNvGrpSpPr/>
                  <p:nvPr/>
                </p:nvGrpSpPr>
                <p:grpSpPr>
                  <a:xfrm rot="19042309">
                    <a:off x="7466978" y="4863550"/>
                    <a:ext cx="688819" cy="176492"/>
                    <a:chOff x="5329666" y="3489884"/>
                    <a:chExt cx="7171567" cy="1837527"/>
                  </a:xfrm>
                </p:grpSpPr>
                <p:sp>
                  <p:nvSpPr>
                    <p:cNvPr id="28" name="Rectangle: Rounded Corners 27">
                      <a:extLst>
                        <a:ext uri="{FF2B5EF4-FFF2-40B4-BE49-F238E27FC236}">
                          <a16:creationId xmlns:a16="http://schemas.microsoft.com/office/drawing/2014/main" id="{41A61A12-1D3C-463A-B4BC-AB241E8C2EB3}"/>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9" name="Freeform: Shape 28">
                      <a:extLst>
                        <a:ext uri="{FF2B5EF4-FFF2-40B4-BE49-F238E27FC236}">
                          <a16:creationId xmlns:a16="http://schemas.microsoft.com/office/drawing/2014/main" id="{CA3B4184-CF7A-437F-8721-5C93D7DADE4F}"/>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20" name="Group 19">
                    <a:extLst>
                      <a:ext uri="{FF2B5EF4-FFF2-40B4-BE49-F238E27FC236}">
                        <a16:creationId xmlns:a16="http://schemas.microsoft.com/office/drawing/2014/main" id="{70B26326-396A-4C15-9AB6-FB56E94730D3}"/>
                      </a:ext>
                    </a:extLst>
                  </p:cNvPr>
                  <p:cNvGrpSpPr/>
                  <p:nvPr/>
                </p:nvGrpSpPr>
                <p:grpSpPr>
                  <a:xfrm rot="13295580" flipV="1">
                    <a:off x="7500425" y="4917201"/>
                    <a:ext cx="704781" cy="67782"/>
                    <a:chOff x="1552145" y="3101420"/>
                    <a:chExt cx="9703733" cy="933252"/>
                  </a:xfrm>
                </p:grpSpPr>
                <p:sp>
                  <p:nvSpPr>
                    <p:cNvPr id="21" name="Trapezoid 20">
                      <a:extLst>
                        <a:ext uri="{FF2B5EF4-FFF2-40B4-BE49-F238E27FC236}">
                          <a16:creationId xmlns:a16="http://schemas.microsoft.com/office/drawing/2014/main" id="{9994C483-CA0F-4350-9260-E39BCDF435E4}"/>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2" name="Trapezoid 21">
                      <a:extLst>
                        <a:ext uri="{FF2B5EF4-FFF2-40B4-BE49-F238E27FC236}">
                          <a16:creationId xmlns:a16="http://schemas.microsoft.com/office/drawing/2014/main" id="{A1A4094E-05A4-43A0-A32F-48848EE0EDFD}"/>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3" name="Rectangle 22">
                      <a:extLst>
                        <a:ext uri="{FF2B5EF4-FFF2-40B4-BE49-F238E27FC236}">
                          <a16:creationId xmlns:a16="http://schemas.microsoft.com/office/drawing/2014/main" id="{C60163CC-7A87-49A3-A8A5-268D1F8336D4}"/>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4" name="Rectangle: Rounded Corners 23">
                      <a:extLst>
                        <a:ext uri="{FF2B5EF4-FFF2-40B4-BE49-F238E27FC236}">
                          <a16:creationId xmlns:a16="http://schemas.microsoft.com/office/drawing/2014/main" id="{1D9D003F-1D8D-4846-B601-450697F12DFE}"/>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5" name="Rectangle: Rounded Corners 24">
                      <a:extLst>
                        <a:ext uri="{FF2B5EF4-FFF2-40B4-BE49-F238E27FC236}">
                          <a16:creationId xmlns:a16="http://schemas.microsoft.com/office/drawing/2014/main" id="{D06A6443-1403-45B0-865D-003AFE660285}"/>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6" name="Rectangle: Rounded Corners 25">
                      <a:extLst>
                        <a:ext uri="{FF2B5EF4-FFF2-40B4-BE49-F238E27FC236}">
                          <a16:creationId xmlns:a16="http://schemas.microsoft.com/office/drawing/2014/main" id="{66983A7C-1440-47E9-A8F5-43F64F43B6BB}"/>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27" name="Rectangle: Rounded Corners 26">
                      <a:extLst>
                        <a:ext uri="{FF2B5EF4-FFF2-40B4-BE49-F238E27FC236}">
                          <a16:creationId xmlns:a16="http://schemas.microsoft.com/office/drawing/2014/main" id="{30D80CDD-DEBE-42F9-9036-B285AE5CAD60}"/>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pic>
          <p:nvPicPr>
            <p:cNvPr id="10" name="Picture 9">
              <a:extLst>
                <a:ext uri="{FF2B5EF4-FFF2-40B4-BE49-F238E27FC236}">
                  <a16:creationId xmlns:a16="http://schemas.microsoft.com/office/drawing/2014/main" id="{E8D37F7E-A0A5-4C7B-84F4-BFE86AE0801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95119" y="1476686"/>
              <a:ext cx="1485667" cy="738041"/>
            </a:xfrm>
            <a:prstGeom prst="rect">
              <a:avLst/>
            </a:prstGeom>
          </p:spPr>
        </p:pic>
        <p:pic>
          <p:nvPicPr>
            <p:cNvPr id="11" name="Picture 10">
              <a:extLst>
                <a:ext uri="{FF2B5EF4-FFF2-40B4-BE49-F238E27FC236}">
                  <a16:creationId xmlns:a16="http://schemas.microsoft.com/office/drawing/2014/main" id="{FE9B7A21-2D62-4AA2-B8C6-F05D9EB10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738" y="1622503"/>
              <a:ext cx="1186364" cy="417599"/>
            </a:xfrm>
            <a:prstGeom prst="rect">
              <a:avLst/>
            </a:prstGeom>
          </p:spPr>
        </p:pic>
        <p:pic>
          <p:nvPicPr>
            <p:cNvPr id="12" name="Picture 11">
              <a:extLst>
                <a:ext uri="{FF2B5EF4-FFF2-40B4-BE49-F238E27FC236}">
                  <a16:creationId xmlns:a16="http://schemas.microsoft.com/office/drawing/2014/main" id="{5E16EB16-C5C1-4FD9-AF90-FACDCA12DDE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624218" y="1527258"/>
              <a:ext cx="672169" cy="672169"/>
            </a:xfrm>
            <a:prstGeom prst="rect">
              <a:avLst/>
            </a:prstGeom>
          </p:spPr>
        </p:pic>
        <p:sp>
          <p:nvSpPr>
            <p:cNvPr id="13" name="TextBox 12">
              <a:extLst>
                <a:ext uri="{FF2B5EF4-FFF2-40B4-BE49-F238E27FC236}">
                  <a16:creationId xmlns:a16="http://schemas.microsoft.com/office/drawing/2014/main" id="{91957FCC-7532-4F92-A02B-6F4A02B9B86A}"/>
                </a:ext>
              </a:extLst>
            </p:cNvPr>
            <p:cNvSpPr txBox="1"/>
            <p:nvPr/>
          </p:nvSpPr>
          <p:spPr>
            <a:xfrm>
              <a:off x="6268902" y="1555795"/>
              <a:ext cx="138839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lumMod val="50000"/>
                    </a:schemeClr>
                  </a:solidFill>
                  <a:latin typeface="Arial Black" panose="020B0A04020102020204" pitchFamily="34" charset="0"/>
                </a:rPr>
                <a:t>Rattle</a:t>
              </a:r>
            </a:p>
          </p:txBody>
        </p:sp>
      </p:grpSp>
      <p:sp>
        <p:nvSpPr>
          <p:cNvPr id="193" name="Freeform: Shape 192">
            <a:extLst>
              <a:ext uri="{FF2B5EF4-FFF2-40B4-BE49-F238E27FC236}">
                <a16:creationId xmlns:a16="http://schemas.microsoft.com/office/drawing/2014/main" id="{7037C71D-2B84-41DA-95DC-78C889050865}"/>
              </a:ext>
            </a:extLst>
          </p:cNvPr>
          <p:cNvSpPr/>
          <p:nvPr/>
        </p:nvSpPr>
        <p:spPr bwMode="auto">
          <a:xfrm>
            <a:off x="2299855" y="2179782"/>
            <a:ext cx="9448800" cy="3398982"/>
          </a:xfrm>
          <a:custGeom>
            <a:avLst/>
            <a:gdLst>
              <a:gd name="connsiteX0" fmla="*/ 6363854 w 9448800"/>
              <a:gd name="connsiteY0" fmla="*/ 46182 h 3398982"/>
              <a:gd name="connsiteX1" fmla="*/ 0 w 9448800"/>
              <a:gd name="connsiteY1" fmla="*/ 3389745 h 3398982"/>
              <a:gd name="connsiteX2" fmla="*/ 9448800 w 9448800"/>
              <a:gd name="connsiteY2" fmla="*/ 3398982 h 3398982"/>
              <a:gd name="connsiteX3" fmla="*/ 9217890 w 9448800"/>
              <a:gd name="connsiteY3" fmla="*/ 55418 h 3398982"/>
              <a:gd name="connsiteX4" fmla="*/ 6456218 w 9448800"/>
              <a:gd name="connsiteY4" fmla="*/ 0 h 3398982"/>
              <a:gd name="connsiteX5" fmla="*/ 6465454 w 9448800"/>
              <a:gd name="connsiteY5" fmla="*/ 0 h 339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800" h="3398982">
                <a:moveTo>
                  <a:pt x="6363854" y="46182"/>
                </a:moveTo>
                <a:lnTo>
                  <a:pt x="0" y="3389745"/>
                </a:lnTo>
                <a:lnTo>
                  <a:pt x="9448800" y="3398982"/>
                </a:lnTo>
                <a:lnTo>
                  <a:pt x="9217890" y="55418"/>
                </a:lnTo>
                <a:lnTo>
                  <a:pt x="6456218" y="0"/>
                </a:lnTo>
                <a:lnTo>
                  <a:pt x="6465454" y="0"/>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98" name="Group 197">
            <a:extLst>
              <a:ext uri="{FF2B5EF4-FFF2-40B4-BE49-F238E27FC236}">
                <a16:creationId xmlns:a16="http://schemas.microsoft.com/office/drawing/2014/main" id="{415632EA-0575-48F3-B5AF-471CE0AD4407}"/>
              </a:ext>
            </a:extLst>
          </p:cNvPr>
          <p:cNvGrpSpPr/>
          <p:nvPr/>
        </p:nvGrpSpPr>
        <p:grpSpPr>
          <a:xfrm>
            <a:off x="8638099" y="3377084"/>
            <a:ext cx="3323300" cy="2289562"/>
            <a:chOff x="274639" y="1317857"/>
            <a:chExt cx="6127409" cy="4221431"/>
          </a:xfrm>
        </p:grpSpPr>
        <p:sp>
          <p:nvSpPr>
            <p:cNvPr id="199" name="Rectangle: Rounded Corners 198">
              <a:extLst>
                <a:ext uri="{FF2B5EF4-FFF2-40B4-BE49-F238E27FC236}">
                  <a16:creationId xmlns:a16="http://schemas.microsoft.com/office/drawing/2014/main" id="{D1A82C3F-9107-4F8C-BAAE-6AAF7C83C60C}"/>
                </a:ext>
              </a:extLst>
            </p:cNvPr>
            <p:cNvSpPr/>
            <p:nvPr/>
          </p:nvSpPr>
          <p:spPr bwMode="auto">
            <a:xfrm>
              <a:off x="575619" y="4887856"/>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Platforms and Data</a:t>
              </a:r>
            </a:p>
          </p:txBody>
        </p:sp>
        <p:grpSp>
          <p:nvGrpSpPr>
            <p:cNvPr id="200" name="Group 199">
              <a:extLst>
                <a:ext uri="{FF2B5EF4-FFF2-40B4-BE49-F238E27FC236}">
                  <a16:creationId xmlns:a16="http://schemas.microsoft.com/office/drawing/2014/main" id="{AC54214D-2A31-488F-A53A-56AD408F36CD}"/>
                </a:ext>
              </a:extLst>
            </p:cNvPr>
            <p:cNvGrpSpPr/>
            <p:nvPr/>
          </p:nvGrpSpPr>
          <p:grpSpPr>
            <a:xfrm>
              <a:off x="274645" y="4877954"/>
              <a:ext cx="661335" cy="661334"/>
              <a:chOff x="9983256" y="958331"/>
              <a:chExt cx="922904" cy="922906"/>
            </a:xfrm>
          </p:grpSpPr>
          <p:sp>
            <p:nvSpPr>
              <p:cNvPr id="319" name="Oval 318">
                <a:extLst>
                  <a:ext uri="{FF2B5EF4-FFF2-40B4-BE49-F238E27FC236}">
                    <a16:creationId xmlns:a16="http://schemas.microsoft.com/office/drawing/2014/main" id="{153BD1CC-3D3B-42F7-9FDF-2FCEF74DAA97}"/>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20" name="Group 319">
                <a:extLst>
                  <a:ext uri="{FF2B5EF4-FFF2-40B4-BE49-F238E27FC236}">
                    <a16:creationId xmlns:a16="http://schemas.microsoft.com/office/drawing/2014/main" id="{BAB5758F-BED5-43FA-AA6F-28AE7F2EAB3F}"/>
                  </a:ext>
                </a:extLst>
              </p:cNvPr>
              <p:cNvGrpSpPr/>
              <p:nvPr/>
            </p:nvGrpSpPr>
            <p:grpSpPr>
              <a:xfrm>
                <a:off x="10103414" y="1161823"/>
                <a:ext cx="654820" cy="444115"/>
                <a:chOff x="-3464779" y="-1113976"/>
                <a:chExt cx="2012196" cy="1269235"/>
              </a:xfrm>
            </p:grpSpPr>
            <p:grpSp>
              <p:nvGrpSpPr>
                <p:cNvPr id="321" name="Group 320">
                  <a:extLst>
                    <a:ext uri="{FF2B5EF4-FFF2-40B4-BE49-F238E27FC236}">
                      <a16:creationId xmlns:a16="http://schemas.microsoft.com/office/drawing/2014/main" id="{B700EFC6-070B-4467-BC1E-6FE580CF94DD}"/>
                    </a:ext>
                  </a:extLst>
                </p:cNvPr>
                <p:cNvGrpSpPr/>
                <p:nvPr/>
              </p:nvGrpSpPr>
              <p:grpSpPr>
                <a:xfrm>
                  <a:off x="-3464779" y="-479358"/>
                  <a:ext cx="648837" cy="463674"/>
                  <a:chOff x="3889832" y="4308049"/>
                  <a:chExt cx="1432874" cy="1023966"/>
                </a:xfrm>
              </p:grpSpPr>
              <p:sp>
                <p:nvSpPr>
                  <p:cNvPr id="358" name="Rectangle: Rounded Corners 357">
                    <a:extLst>
                      <a:ext uri="{FF2B5EF4-FFF2-40B4-BE49-F238E27FC236}">
                        <a16:creationId xmlns:a16="http://schemas.microsoft.com/office/drawing/2014/main" id="{3E0836A6-4063-4D34-B092-E566FDBB0969}"/>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59" name="Rectangle: Top Corners Rounded 358">
                    <a:extLst>
                      <a:ext uri="{FF2B5EF4-FFF2-40B4-BE49-F238E27FC236}">
                        <a16:creationId xmlns:a16="http://schemas.microsoft.com/office/drawing/2014/main" id="{C69500B6-5A0E-4D31-B743-D96263A1E94A}"/>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60" name="Trapezoid 359">
                    <a:extLst>
                      <a:ext uri="{FF2B5EF4-FFF2-40B4-BE49-F238E27FC236}">
                        <a16:creationId xmlns:a16="http://schemas.microsoft.com/office/drawing/2014/main" id="{7DA463CA-4630-49AE-BE20-03EE13A8C990}"/>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322" name="Group 321">
                  <a:extLst>
                    <a:ext uri="{FF2B5EF4-FFF2-40B4-BE49-F238E27FC236}">
                      <a16:creationId xmlns:a16="http://schemas.microsoft.com/office/drawing/2014/main" id="{1D3D3F24-1266-46AB-8122-2C8F3652BCC1}"/>
                    </a:ext>
                  </a:extLst>
                </p:cNvPr>
                <p:cNvGrpSpPr/>
                <p:nvPr/>
              </p:nvGrpSpPr>
              <p:grpSpPr>
                <a:xfrm>
                  <a:off x="-2652484" y="-1113976"/>
                  <a:ext cx="1199901" cy="1269235"/>
                  <a:chOff x="-4799336" y="5508999"/>
                  <a:chExt cx="1956745" cy="2069812"/>
                </a:xfrm>
              </p:grpSpPr>
              <p:grpSp>
                <p:nvGrpSpPr>
                  <p:cNvPr id="323" name="Group 322">
                    <a:extLst>
                      <a:ext uri="{FF2B5EF4-FFF2-40B4-BE49-F238E27FC236}">
                        <a16:creationId xmlns:a16="http://schemas.microsoft.com/office/drawing/2014/main" id="{D3C73B66-A0BE-42DC-8E4E-735FF0346CEE}"/>
                      </a:ext>
                    </a:extLst>
                  </p:cNvPr>
                  <p:cNvGrpSpPr/>
                  <p:nvPr/>
                </p:nvGrpSpPr>
                <p:grpSpPr>
                  <a:xfrm flipH="1">
                    <a:off x="-4799336" y="5669702"/>
                    <a:ext cx="852161" cy="1909109"/>
                    <a:chOff x="-2654837" y="-287671"/>
                    <a:chExt cx="5516222" cy="12358083"/>
                  </a:xfrm>
                </p:grpSpPr>
                <p:sp>
                  <p:nvSpPr>
                    <p:cNvPr id="349" name="Rectangle 348">
                      <a:extLst>
                        <a:ext uri="{FF2B5EF4-FFF2-40B4-BE49-F238E27FC236}">
                          <a16:creationId xmlns:a16="http://schemas.microsoft.com/office/drawing/2014/main" id="{8F45ECC2-1C83-4D64-ABF6-F1D7913C343B}"/>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50" name="Group 349">
                      <a:extLst>
                        <a:ext uri="{FF2B5EF4-FFF2-40B4-BE49-F238E27FC236}">
                          <a16:creationId xmlns:a16="http://schemas.microsoft.com/office/drawing/2014/main" id="{0B837A30-2A3F-4AA8-B5F3-C27967BFBCFB}"/>
                        </a:ext>
                      </a:extLst>
                    </p:cNvPr>
                    <p:cNvGrpSpPr/>
                    <p:nvPr/>
                  </p:nvGrpSpPr>
                  <p:grpSpPr>
                    <a:xfrm>
                      <a:off x="-1932665" y="502289"/>
                      <a:ext cx="4144285" cy="9484745"/>
                      <a:chOff x="-2286991" y="502289"/>
                      <a:chExt cx="4498611" cy="9484745"/>
                    </a:xfrm>
                    <a:solidFill>
                      <a:schemeClr val="bg1"/>
                    </a:solidFill>
                  </p:grpSpPr>
                  <p:sp>
                    <p:nvSpPr>
                      <p:cNvPr id="351" name="Rectangle 350">
                        <a:extLst>
                          <a:ext uri="{FF2B5EF4-FFF2-40B4-BE49-F238E27FC236}">
                            <a16:creationId xmlns:a16="http://schemas.microsoft.com/office/drawing/2014/main" id="{F8326F99-5720-48E7-8504-5DAA81A0D4B3}"/>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52" name="Group 351">
                        <a:extLst>
                          <a:ext uri="{FF2B5EF4-FFF2-40B4-BE49-F238E27FC236}">
                            <a16:creationId xmlns:a16="http://schemas.microsoft.com/office/drawing/2014/main" id="{C85F41FB-B380-49FF-94BE-D3E59C3F64BD}"/>
                          </a:ext>
                        </a:extLst>
                      </p:cNvPr>
                      <p:cNvGrpSpPr/>
                      <p:nvPr/>
                    </p:nvGrpSpPr>
                    <p:grpSpPr>
                      <a:xfrm>
                        <a:off x="-2271373" y="3334637"/>
                        <a:ext cx="4482993" cy="3353403"/>
                        <a:chOff x="-2641291" y="2050090"/>
                        <a:chExt cx="4852912" cy="3353403"/>
                      </a:xfrm>
                      <a:grpFill/>
                    </p:grpSpPr>
                    <p:sp>
                      <p:nvSpPr>
                        <p:cNvPr id="355" name="Rectangle 354">
                          <a:extLst>
                            <a:ext uri="{FF2B5EF4-FFF2-40B4-BE49-F238E27FC236}">
                              <a16:creationId xmlns:a16="http://schemas.microsoft.com/office/drawing/2014/main" id="{D07D7FB7-7410-42D7-A24E-0DBCE0C867B6}"/>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56" name="Rectangle 355">
                          <a:extLst>
                            <a:ext uri="{FF2B5EF4-FFF2-40B4-BE49-F238E27FC236}">
                              <a16:creationId xmlns:a16="http://schemas.microsoft.com/office/drawing/2014/main" id="{384E70C4-171E-41F9-803A-05A13CA4DB38}"/>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57" name="Rectangle 356">
                          <a:extLst>
                            <a:ext uri="{FF2B5EF4-FFF2-40B4-BE49-F238E27FC236}">
                              <a16:creationId xmlns:a16="http://schemas.microsoft.com/office/drawing/2014/main" id="{A2FFB15F-27B8-4488-93FE-E274EF543598}"/>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353" name="Rectangle 352">
                        <a:extLst>
                          <a:ext uri="{FF2B5EF4-FFF2-40B4-BE49-F238E27FC236}">
                            <a16:creationId xmlns:a16="http://schemas.microsoft.com/office/drawing/2014/main" id="{2BE3C156-564D-4994-A324-2CACB7E06A11}"/>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54" name="Rectangle 353">
                        <a:extLst>
                          <a:ext uri="{FF2B5EF4-FFF2-40B4-BE49-F238E27FC236}">
                            <a16:creationId xmlns:a16="http://schemas.microsoft.com/office/drawing/2014/main" id="{EBE85A5F-9F51-4D78-AACA-9904E0543B06}"/>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324" name="Group 323">
                    <a:extLst>
                      <a:ext uri="{FF2B5EF4-FFF2-40B4-BE49-F238E27FC236}">
                        <a16:creationId xmlns:a16="http://schemas.microsoft.com/office/drawing/2014/main" id="{A9C96A43-50E8-4AD1-8B0E-B77CC16CD292}"/>
                      </a:ext>
                    </a:extLst>
                  </p:cNvPr>
                  <p:cNvGrpSpPr/>
                  <p:nvPr/>
                </p:nvGrpSpPr>
                <p:grpSpPr>
                  <a:xfrm>
                    <a:off x="-3789393" y="5508999"/>
                    <a:ext cx="946802" cy="2064618"/>
                    <a:chOff x="-3789393" y="5508999"/>
                    <a:chExt cx="946802" cy="2064618"/>
                  </a:xfrm>
                </p:grpSpPr>
                <p:grpSp>
                  <p:nvGrpSpPr>
                    <p:cNvPr id="325" name="Group 324">
                      <a:extLst>
                        <a:ext uri="{FF2B5EF4-FFF2-40B4-BE49-F238E27FC236}">
                          <a16:creationId xmlns:a16="http://schemas.microsoft.com/office/drawing/2014/main" id="{170E9086-FB85-4187-8D0A-95E161403B72}"/>
                        </a:ext>
                      </a:extLst>
                    </p:cNvPr>
                    <p:cNvGrpSpPr/>
                    <p:nvPr/>
                  </p:nvGrpSpPr>
                  <p:grpSpPr>
                    <a:xfrm flipV="1">
                      <a:off x="-3789393" y="7130231"/>
                      <a:ext cx="946802" cy="443386"/>
                      <a:chOff x="917006" y="1618956"/>
                      <a:chExt cx="7972847" cy="2538356"/>
                    </a:xfrm>
                    <a:noFill/>
                  </p:grpSpPr>
                  <p:sp>
                    <p:nvSpPr>
                      <p:cNvPr id="344" name="Rectangle 343">
                        <a:extLst>
                          <a:ext uri="{FF2B5EF4-FFF2-40B4-BE49-F238E27FC236}">
                            <a16:creationId xmlns:a16="http://schemas.microsoft.com/office/drawing/2014/main" id="{F8550517-7A08-4502-AEAD-1CD14512C859}"/>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5" name="Rectangle 344">
                        <a:extLst>
                          <a:ext uri="{FF2B5EF4-FFF2-40B4-BE49-F238E27FC236}">
                            <a16:creationId xmlns:a16="http://schemas.microsoft.com/office/drawing/2014/main" id="{E037AB75-83FB-443B-8BFE-3B46F428AF55}"/>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6" name="Rectangle 345">
                        <a:extLst>
                          <a:ext uri="{FF2B5EF4-FFF2-40B4-BE49-F238E27FC236}">
                            <a16:creationId xmlns:a16="http://schemas.microsoft.com/office/drawing/2014/main" id="{888C0838-C1ED-4250-A623-2FA0A6CB7FAD}"/>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7" name="Rectangle 346">
                        <a:extLst>
                          <a:ext uri="{FF2B5EF4-FFF2-40B4-BE49-F238E27FC236}">
                            <a16:creationId xmlns:a16="http://schemas.microsoft.com/office/drawing/2014/main" id="{E75FECAC-989E-4585-866A-EAC87AF6E2B6}"/>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8" name="Rectangle 347">
                        <a:extLst>
                          <a:ext uri="{FF2B5EF4-FFF2-40B4-BE49-F238E27FC236}">
                            <a16:creationId xmlns:a16="http://schemas.microsoft.com/office/drawing/2014/main" id="{85E959CF-75F1-4D87-B873-B5D8CEE09273}"/>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326" name="Group 325">
                      <a:extLst>
                        <a:ext uri="{FF2B5EF4-FFF2-40B4-BE49-F238E27FC236}">
                          <a16:creationId xmlns:a16="http://schemas.microsoft.com/office/drawing/2014/main" id="{092E4626-DA4C-4409-9B08-3693EBF08990}"/>
                        </a:ext>
                      </a:extLst>
                    </p:cNvPr>
                    <p:cNvGrpSpPr/>
                    <p:nvPr/>
                  </p:nvGrpSpPr>
                  <p:grpSpPr>
                    <a:xfrm flipV="1">
                      <a:off x="-3789393" y="6049410"/>
                      <a:ext cx="946802" cy="443386"/>
                      <a:chOff x="917006" y="1618956"/>
                      <a:chExt cx="7972847" cy="2538356"/>
                    </a:xfrm>
                    <a:noFill/>
                  </p:grpSpPr>
                  <p:sp>
                    <p:nvSpPr>
                      <p:cNvPr id="339" name="Rectangle 338">
                        <a:extLst>
                          <a:ext uri="{FF2B5EF4-FFF2-40B4-BE49-F238E27FC236}">
                            <a16:creationId xmlns:a16="http://schemas.microsoft.com/office/drawing/2014/main" id="{840D27C7-A4B9-4108-B513-75D0EB79F247}"/>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0" name="Rectangle 339">
                        <a:extLst>
                          <a:ext uri="{FF2B5EF4-FFF2-40B4-BE49-F238E27FC236}">
                            <a16:creationId xmlns:a16="http://schemas.microsoft.com/office/drawing/2014/main" id="{29CF74AE-BC47-4611-9755-77992714F0F0}"/>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1" name="Rectangle 340">
                        <a:extLst>
                          <a:ext uri="{FF2B5EF4-FFF2-40B4-BE49-F238E27FC236}">
                            <a16:creationId xmlns:a16="http://schemas.microsoft.com/office/drawing/2014/main" id="{E414936B-5F21-4B77-AA92-896A1FCE9F5B}"/>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2" name="Rectangle 341">
                        <a:extLst>
                          <a:ext uri="{FF2B5EF4-FFF2-40B4-BE49-F238E27FC236}">
                            <a16:creationId xmlns:a16="http://schemas.microsoft.com/office/drawing/2014/main" id="{5198344F-2F71-4831-BDBA-B78FE9715FFD}"/>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43" name="Rectangle 342">
                        <a:extLst>
                          <a:ext uri="{FF2B5EF4-FFF2-40B4-BE49-F238E27FC236}">
                            <a16:creationId xmlns:a16="http://schemas.microsoft.com/office/drawing/2014/main" id="{149876B8-50B7-48E8-B604-46E185AC787E}"/>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327" name="Group 326">
                      <a:extLst>
                        <a:ext uri="{FF2B5EF4-FFF2-40B4-BE49-F238E27FC236}">
                          <a16:creationId xmlns:a16="http://schemas.microsoft.com/office/drawing/2014/main" id="{0AAC5DB3-229B-4175-8B34-8C38A81F0585}"/>
                        </a:ext>
                      </a:extLst>
                    </p:cNvPr>
                    <p:cNvGrpSpPr/>
                    <p:nvPr/>
                  </p:nvGrpSpPr>
                  <p:grpSpPr>
                    <a:xfrm flipV="1">
                      <a:off x="-3789393" y="6589821"/>
                      <a:ext cx="946802" cy="443386"/>
                      <a:chOff x="917006" y="1618956"/>
                      <a:chExt cx="7972847" cy="2538356"/>
                    </a:xfrm>
                    <a:noFill/>
                  </p:grpSpPr>
                  <p:sp>
                    <p:nvSpPr>
                      <p:cNvPr id="334" name="Rectangle 333">
                        <a:extLst>
                          <a:ext uri="{FF2B5EF4-FFF2-40B4-BE49-F238E27FC236}">
                            <a16:creationId xmlns:a16="http://schemas.microsoft.com/office/drawing/2014/main" id="{7B908353-40DC-48F3-923C-F53C77645926}"/>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5" name="Rectangle 334">
                        <a:extLst>
                          <a:ext uri="{FF2B5EF4-FFF2-40B4-BE49-F238E27FC236}">
                            <a16:creationId xmlns:a16="http://schemas.microsoft.com/office/drawing/2014/main" id="{83D99BFA-B901-4F4F-88B2-1D9709998530}"/>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6" name="Rectangle 335">
                        <a:extLst>
                          <a:ext uri="{FF2B5EF4-FFF2-40B4-BE49-F238E27FC236}">
                            <a16:creationId xmlns:a16="http://schemas.microsoft.com/office/drawing/2014/main" id="{05612983-6F89-43A2-B8A4-0670E10C3BB6}"/>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7" name="Rectangle 336">
                        <a:extLst>
                          <a:ext uri="{FF2B5EF4-FFF2-40B4-BE49-F238E27FC236}">
                            <a16:creationId xmlns:a16="http://schemas.microsoft.com/office/drawing/2014/main" id="{9BFB1715-7A2E-4343-BC06-3755118E6BAC}"/>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8" name="Rectangle 337">
                        <a:extLst>
                          <a:ext uri="{FF2B5EF4-FFF2-40B4-BE49-F238E27FC236}">
                            <a16:creationId xmlns:a16="http://schemas.microsoft.com/office/drawing/2014/main" id="{AF7FE840-D088-4BE4-90F3-F2AEC95ED24D}"/>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328" name="Group 327">
                      <a:extLst>
                        <a:ext uri="{FF2B5EF4-FFF2-40B4-BE49-F238E27FC236}">
                          <a16:creationId xmlns:a16="http://schemas.microsoft.com/office/drawing/2014/main" id="{D9F55664-15C7-41B9-9556-B6645504C173}"/>
                        </a:ext>
                      </a:extLst>
                    </p:cNvPr>
                    <p:cNvGrpSpPr/>
                    <p:nvPr/>
                  </p:nvGrpSpPr>
                  <p:grpSpPr>
                    <a:xfrm flipV="1">
                      <a:off x="-3789393" y="5508999"/>
                      <a:ext cx="946802" cy="443386"/>
                      <a:chOff x="917006" y="1618956"/>
                      <a:chExt cx="7972847" cy="2538356"/>
                    </a:xfrm>
                    <a:noFill/>
                  </p:grpSpPr>
                  <p:sp>
                    <p:nvSpPr>
                      <p:cNvPr id="329" name="Rectangle 328">
                        <a:extLst>
                          <a:ext uri="{FF2B5EF4-FFF2-40B4-BE49-F238E27FC236}">
                            <a16:creationId xmlns:a16="http://schemas.microsoft.com/office/drawing/2014/main" id="{5030AE92-0094-42B7-BEBE-CBCF4D9481D6}"/>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0" name="Rectangle 329">
                        <a:extLst>
                          <a:ext uri="{FF2B5EF4-FFF2-40B4-BE49-F238E27FC236}">
                            <a16:creationId xmlns:a16="http://schemas.microsoft.com/office/drawing/2014/main" id="{72848E26-997B-430B-B4A7-B29F311867BB}"/>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1" name="Rectangle 330">
                        <a:extLst>
                          <a:ext uri="{FF2B5EF4-FFF2-40B4-BE49-F238E27FC236}">
                            <a16:creationId xmlns:a16="http://schemas.microsoft.com/office/drawing/2014/main" id="{6BFF7712-ABD9-4577-B16F-29A9750563B9}"/>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2" name="Rectangle 331">
                        <a:extLst>
                          <a:ext uri="{FF2B5EF4-FFF2-40B4-BE49-F238E27FC236}">
                            <a16:creationId xmlns:a16="http://schemas.microsoft.com/office/drawing/2014/main" id="{698F1653-19B8-4BA5-97E5-5B8342BD73FA}"/>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3" name="Rectangle 332">
                        <a:extLst>
                          <a:ext uri="{FF2B5EF4-FFF2-40B4-BE49-F238E27FC236}">
                            <a16:creationId xmlns:a16="http://schemas.microsoft.com/office/drawing/2014/main" id="{B1D20B1A-C33F-45ED-A62D-0349D9C10697}"/>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201" name="Rectangle: Rounded Corners 200">
              <a:extLst>
                <a:ext uri="{FF2B5EF4-FFF2-40B4-BE49-F238E27FC236}">
                  <a16:creationId xmlns:a16="http://schemas.microsoft.com/office/drawing/2014/main" id="{56955A9C-7171-466D-B24C-A52D8282E64A}"/>
                </a:ext>
              </a:extLst>
            </p:cNvPr>
            <p:cNvSpPr/>
            <p:nvPr/>
          </p:nvSpPr>
          <p:spPr bwMode="auto">
            <a:xfrm>
              <a:off x="575619" y="1508370"/>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Tools</a:t>
              </a:r>
            </a:p>
          </p:txBody>
        </p:sp>
        <p:grpSp>
          <p:nvGrpSpPr>
            <p:cNvPr id="202" name="Group 201">
              <a:extLst>
                <a:ext uri="{FF2B5EF4-FFF2-40B4-BE49-F238E27FC236}">
                  <a16:creationId xmlns:a16="http://schemas.microsoft.com/office/drawing/2014/main" id="{F2166186-7193-4329-AA60-719E8878EBC7}"/>
                </a:ext>
              </a:extLst>
            </p:cNvPr>
            <p:cNvGrpSpPr/>
            <p:nvPr/>
          </p:nvGrpSpPr>
          <p:grpSpPr>
            <a:xfrm>
              <a:off x="274639" y="1482019"/>
              <a:ext cx="661334" cy="661334"/>
              <a:chOff x="7672552" y="4021436"/>
              <a:chExt cx="965603" cy="982528"/>
            </a:xfrm>
          </p:grpSpPr>
          <p:sp>
            <p:nvSpPr>
              <p:cNvPr id="306" name="Oval 305">
                <a:extLst>
                  <a:ext uri="{FF2B5EF4-FFF2-40B4-BE49-F238E27FC236}">
                    <a16:creationId xmlns:a16="http://schemas.microsoft.com/office/drawing/2014/main" id="{8BB80CC0-A288-4DD6-B49F-10A0CBBFA2A3}"/>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07" name="Group 306">
                <a:extLst>
                  <a:ext uri="{FF2B5EF4-FFF2-40B4-BE49-F238E27FC236}">
                    <a16:creationId xmlns:a16="http://schemas.microsoft.com/office/drawing/2014/main" id="{B683FBA0-E445-49CB-91FD-2093E809CA14}"/>
                  </a:ext>
                </a:extLst>
              </p:cNvPr>
              <p:cNvGrpSpPr/>
              <p:nvPr/>
            </p:nvGrpSpPr>
            <p:grpSpPr>
              <a:xfrm>
                <a:off x="7773860" y="4420332"/>
                <a:ext cx="759372" cy="184730"/>
                <a:chOff x="7466978" y="4863550"/>
                <a:chExt cx="738228" cy="176492"/>
              </a:xfrm>
            </p:grpSpPr>
            <p:grpSp>
              <p:nvGrpSpPr>
                <p:cNvPr id="308" name="Group 307">
                  <a:extLst>
                    <a:ext uri="{FF2B5EF4-FFF2-40B4-BE49-F238E27FC236}">
                      <a16:creationId xmlns:a16="http://schemas.microsoft.com/office/drawing/2014/main" id="{8F91957D-F2F2-44EC-A2AA-DAE36EDE36CF}"/>
                    </a:ext>
                  </a:extLst>
                </p:cNvPr>
                <p:cNvGrpSpPr/>
                <p:nvPr/>
              </p:nvGrpSpPr>
              <p:grpSpPr>
                <a:xfrm rot="19042309">
                  <a:off x="7466978" y="4863550"/>
                  <a:ext cx="688819" cy="176492"/>
                  <a:chOff x="5329666" y="3489884"/>
                  <a:chExt cx="7171567" cy="1837527"/>
                </a:xfrm>
              </p:grpSpPr>
              <p:sp>
                <p:nvSpPr>
                  <p:cNvPr id="317" name="Rectangle: Rounded Corners 316">
                    <a:extLst>
                      <a:ext uri="{FF2B5EF4-FFF2-40B4-BE49-F238E27FC236}">
                        <a16:creationId xmlns:a16="http://schemas.microsoft.com/office/drawing/2014/main" id="{10D3ECAD-50D8-42E1-96CE-C629C6B87ECB}"/>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18" name="Freeform: Shape 317">
                    <a:extLst>
                      <a:ext uri="{FF2B5EF4-FFF2-40B4-BE49-F238E27FC236}">
                        <a16:creationId xmlns:a16="http://schemas.microsoft.com/office/drawing/2014/main" id="{D7DED1F7-4015-4DED-8103-9191555C7A40}"/>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309" name="Group 308">
                  <a:extLst>
                    <a:ext uri="{FF2B5EF4-FFF2-40B4-BE49-F238E27FC236}">
                      <a16:creationId xmlns:a16="http://schemas.microsoft.com/office/drawing/2014/main" id="{1D71B7AA-3815-4953-A749-793628ACBB3B}"/>
                    </a:ext>
                  </a:extLst>
                </p:cNvPr>
                <p:cNvGrpSpPr/>
                <p:nvPr/>
              </p:nvGrpSpPr>
              <p:grpSpPr>
                <a:xfrm rot="13295580" flipV="1">
                  <a:off x="7500425" y="4917201"/>
                  <a:ext cx="704781" cy="67782"/>
                  <a:chOff x="1552145" y="3101420"/>
                  <a:chExt cx="9703733" cy="933252"/>
                </a:xfrm>
              </p:grpSpPr>
              <p:sp>
                <p:nvSpPr>
                  <p:cNvPr id="310" name="Trapezoid 309">
                    <a:extLst>
                      <a:ext uri="{FF2B5EF4-FFF2-40B4-BE49-F238E27FC236}">
                        <a16:creationId xmlns:a16="http://schemas.microsoft.com/office/drawing/2014/main" id="{645BD307-306A-46F1-8CE3-AAA5CF31525B}"/>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11" name="Trapezoid 310">
                    <a:extLst>
                      <a:ext uri="{FF2B5EF4-FFF2-40B4-BE49-F238E27FC236}">
                        <a16:creationId xmlns:a16="http://schemas.microsoft.com/office/drawing/2014/main" id="{255E47D6-5B9F-4CC2-8470-19659525DEC8}"/>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12" name="Rectangle 311">
                    <a:extLst>
                      <a:ext uri="{FF2B5EF4-FFF2-40B4-BE49-F238E27FC236}">
                        <a16:creationId xmlns:a16="http://schemas.microsoft.com/office/drawing/2014/main" id="{47EB1A69-71DF-4BE2-B28A-B2566A526237}"/>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13" name="Rectangle: Rounded Corners 312">
                    <a:extLst>
                      <a:ext uri="{FF2B5EF4-FFF2-40B4-BE49-F238E27FC236}">
                        <a16:creationId xmlns:a16="http://schemas.microsoft.com/office/drawing/2014/main" id="{84B2DE01-1971-4E54-97B2-2D56CA75068C}"/>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14" name="Rectangle: Rounded Corners 313">
                    <a:extLst>
                      <a:ext uri="{FF2B5EF4-FFF2-40B4-BE49-F238E27FC236}">
                        <a16:creationId xmlns:a16="http://schemas.microsoft.com/office/drawing/2014/main" id="{CF991E38-5C33-428B-BAA7-FB7C452767B0}"/>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15" name="Rectangle: Rounded Corners 314">
                    <a:extLst>
                      <a:ext uri="{FF2B5EF4-FFF2-40B4-BE49-F238E27FC236}">
                        <a16:creationId xmlns:a16="http://schemas.microsoft.com/office/drawing/2014/main" id="{2D4CBD73-33CF-4B23-A33E-59F80DFD55F5}"/>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16" name="Rectangle: Rounded Corners 315">
                    <a:extLst>
                      <a:ext uri="{FF2B5EF4-FFF2-40B4-BE49-F238E27FC236}">
                        <a16:creationId xmlns:a16="http://schemas.microsoft.com/office/drawing/2014/main" id="{D1459EE2-4BE1-437D-B046-52DBB8746D6F}"/>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203" name="Rectangle: Rounded Corners 202">
              <a:extLst>
                <a:ext uri="{FF2B5EF4-FFF2-40B4-BE49-F238E27FC236}">
                  <a16:creationId xmlns:a16="http://schemas.microsoft.com/office/drawing/2014/main" id="{805BE287-209A-4B90-85BF-3DC64D9111C8}"/>
                </a:ext>
              </a:extLst>
            </p:cNvPr>
            <p:cNvSpPr/>
            <p:nvPr/>
          </p:nvSpPr>
          <p:spPr bwMode="auto">
            <a:xfrm>
              <a:off x="575619" y="2353241"/>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Language</a:t>
              </a:r>
            </a:p>
          </p:txBody>
        </p:sp>
        <p:grpSp>
          <p:nvGrpSpPr>
            <p:cNvPr id="204" name="Group 203">
              <a:extLst>
                <a:ext uri="{FF2B5EF4-FFF2-40B4-BE49-F238E27FC236}">
                  <a16:creationId xmlns:a16="http://schemas.microsoft.com/office/drawing/2014/main" id="{517FD103-1F2A-4D49-BC9E-7996904A2C76}"/>
                </a:ext>
              </a:extLst>
            </p:cNvPr>
            <p:cNvGrpSpPr/>
            <p:nvPr/>
          </p:nvGrpSpPr>
          <p:grpSpPr>
            <a:xfrm>
              <a:off x="274640" y="2331003"/>
              <a:ext cx="661335" cy="661334"/>
              <a:chOff x="2586873" y="2446840"/>
              <a:chExt cx="963350" cy="963350"/>
            </a:xfrm>
          </p:grpSpPr>
          <p:sp>
            <p:nvSpPr>
              <p:cNvPr id="274" name="Oval 273">
                <a:extLst>
                  <a:ext uri="{FF2B5EF4-FFF2-40B4-BE49-F238E27FC236}">
                    <a16:creationId xmlns:a16="http://schemas.microsoft.com/office/drawing/2014/main" id="{E67F321F-9D1C-4307-A428-5EC4E028F39B}"/>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75" name="Group 274">
                <a:extLst>
                  <a:ext uri="{FF2B5EF4-FFF2-40B4-BE49-F238E27FC236}">
                    <a16:creationId xmlns:a16="http://schemas.microsoft.com/office/drawing/2014/main" id="{5EBE5D0D-B09B-417F-884E-5D41B3B69774}"/>
                  </a:ext>
                </a:extLst>
              </p:cNvPr>
              <p:cNvGrpSpPr/>
              <p:nvPr/>
            </p:nvGrpSpPr>
            <p:grpSpPr>
              <a:xfrm>
                <a:off x="2671811" y="2661818"/>
                <a:ext cx="806680" cy="516427"/>
                <a:chOff x="2010581" y="1078432"/>
                <a:chExt cx="4336157" cy="2775970"/>
              </a:xfrm>
            </p:grpSpPr>
            <p:sp>
              <p:nvSpPr>
                <p:cNvPr id="276" name="Rectangle: Top Corners Rounded 275">
                  <a:extLst>
                    <a:ext uri="{FF2B5EF4-FFF2-40B4-BE49-F238E27FC236}">
                      <a16:creationId xmlns:a16="http://schemas.microsoft.com/office/drawing/2014/main" id="{17CAD3D3-F2BD-45C6-83D4-42D7EE4D56B6}"/>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77" name="Group 276">
                  <a:extLst>
                    <a:ext uri="{FF2B5EF4-FFF2-40B4-BE49-F238E27FC236}">
                      <a16:creationId xmlns:a16="http://schemas.microsoft.com/office/drawing/2014/main" id="{CEB88451-FA8F-4C7E-B306-CAB2538F212C}"/>
                    </a:ext>
                  </a:extLst>
                </p:cNvPr>
                <p:cNvGrpSpPr/>
                <p:nvPr/>
              </p:nvGrpSpPr>
              <p:grpSpPr>
                <a:xfrm flipH="1">
                  <a:off x="2010581" y="1078432"/>
                  <a:ext cx="4336157" cy="2775970"/>
                  <a:chOff x="2495051" y="663738"/>
                  <a:chExt cx="3977849" cy="2775970"/>
                </a:xfrm>
              </p:grpSpPr>
              <p:grpSp>
                <p:nvGrpSpPr>
                  <p:cNvPr id="278" name="Group 277">
                    <a:extLst>
                      <a:ext uri="{FF2B5EF4-FFF2-40B4-BE49-F238E27FC236}">
                        <a16:creationId xmlns:a16="http://schemas.microsoft.com/office/drawing/2014/main" id="{BDE625A3-C8E7-482C-9D07-A5E305C8BC1E}"/>
                      </a:ext>
                    </a:extLst>
                  </p:cNvPr>
                  <p:cNvGrpSpPr/>
                  <p:nvPr/>
                </p:nvGrpSpPr>
                <p:grpSpPr>
                  <a:xfrm>
                    <a:off x="2495051" y="663738"/>
                    <a:ext cx="3977849" cy="2775970"/>
                    <a:chOff x="3563003" y="1681105"/>
                    <a:chExt cx="3977849" cy="2775970"/>
                  </a:xfrm>
                </p:grpSpPr>
                <p:sp>
                  <p:nvSpPr>
                    <p:cNvPr id="296" name="Rectangle: Top Corners Snipped 295">
                      <a:extLst>
                        <a:ext uri="{FF2B5EF4-FFF2-40B4-BE49-F238E27FC236}">
                          <a16:creationId xmlns:a16="http://schemas.microsoft.com/office/drawing/2014/main" id="{5AACDAC1-5B39-49DF-9BDB-10640E954FC7}"/>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97" name="Rectangle: Rounded Corners 296">
                      <a:extLst>
                        <a:ext uri="{FF2B5EF4-FFF2-40B4-BE49-F238E27FC236}">
                          <a16:creationId xmlns:a16="http://schemas.microsoft.com/office/drawing/2014/main" id="{9A544940-8BAC-4F82-A079-3273D92DC41A}"/>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98" name="Rectangle: Rounded Corners 297">
                      <a:extLst>
                        <a:ext uri="{FF2B5EF4-FFF2-40B4-BE49-F238E27FC236}">
                          <a16:creationId xmlns:a16="http://schemas.microsoft.com/office/drawing/2014/main" id="{27761CD4-5F36-44E2-8C00-53153D149EE8}"/>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99" name="Right Triangle 298">
                      <a:extLst>
                        <a:ext uri="{FF2B5EF4-FFF2-40B4-BE49-F238E27FC236}">
                          <a16:creationId xmlns:a16="http://schemas.microsoft.com/office/drawing/2014/main" id="{AC5FE37F-8825-43A3-B87F-BEF7D71AB0AC}"/>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00" name="Rectangle: Rounded Corners 299">
                      <a:extLst>
                        <a:ext uri="{FF2B5EF4-FFF2-40B4-BE49-F238E27FC236}">
                          <a16:creationId xmlns:a16="http://schemas.microsoft.com/office/drawing/2014/main" id="{9B087B52-0CE1-4F40-8C49-2E62CC8CD966}"/>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01" name="Rectangle: Rounded Corners 300">
                      <a:extLst>
                        <a:ext uri="{FF2B5EF4-FFF2-40B4-BE49-F238E27FC236}">
                          <a16:creationId xmlns:a16="http://schemas.microsoft.com/office/drawing/2014/main" id="{17E4C0F2-9378-4E2B-B57F-B8EB1CE3D89B}"/>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02" name="Rectangle: Top Corners Snipped 301">
                      <a:extLst>
                        <a:ext uri="{FF2B5EF4-FFF2-40B4-BE49-F238E27FC236}">
                          <a16:creationId xmlns:a16="http://schemas.microsoft.com/office/drawing/2014/main" id="{0626C4B0-4B40-470B-9762-BD7DF049B05B}"/>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03" name="Rectangle: Rounded Corners 302">
                      <a:extLst>
                        <a:ext uri="{FF2B5EF4-FFF2-40B4-BE49-F238E27FC236}">
                          <a16:creationId xmlns:a16="http://schemas.microsoft.com/office/drawing/2014/main" id="{97309DF6-42FB-4555-9DBD-37DD02700A0F}"/>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04" name="Rectangle: Rounded Corners 303">
                      <a:extLst>
                        <a:ext uri="{FF2B5EF4-FFF2-40B4-BE49-F238E27FC236}">
                          <a16:creationId xmlns:a16="http://schemas.microsoft.com/office/drawing/2014/main" id="{4FBC76BD-ADB9-4668-90AE-8E84F4441F8A}"/>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05" name="Rectangle 304">
                      <a:extLst>
                        <a:ext uri="{FF2B5EF4-FFF2-40B4-BE49-F238E27FC236}">
                          <a16:creationId xmlns:a16="http://schemas.microsoft.com/office/drawing/2014/main" id="{1FA7F34E-7637-483F-B6C9-DD2C7D65F430}"/>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279" name="Group 278">
                    <a:extLst>
                      <a:ext uri="{FF2B5EF4-FFF2-40B4-BE49-F238E27FC236}">
                        <a16:creationId xmlns:a16="http://schemas.microsoft.com/office/drawing/2014/main" id="{B62BF129-17C1-421C-99CC-5343EB423853}"/>
                      </a:ext>
                    </a:extLst>
                  </p:cNvPr>
                  <p:cNvGrpSpPr/>
                  <p:nvPr/>
                </p:nvGrpSpPr>
                <p:grpSpPr>
                  <a:xfrm>
                    <a:off x="3518812" y="1860243"/>
                    <a:ext cx="1558890" cy="350093"/>
                    <a:chOff x="3574873" y="4631162"/>
                    <a:chExt cx="1558890" cy="350093"/>
                  </a:xfrm>
                </p:grpSpPr>
                <p:grpSp>
                  <p:nvGrpSpPr>
                    <p:cNvPr id="280" name="Group 279">
                      <a:extLst>
                        <a:ext uri="{FF2B5EF4-FFF2-40B4-BE49-F238E27FC236}">
                          <a16:creationId xmlns:a16="http://schemas.microsoft.com/office/drawing/2014/main" id="{871F029D-7DAA-43CC-813F-FB6D1047C63B}"/>
                        </a:ext>
                      </a:extLst>
                    </p:cNvPr>
                    <p:cNvGrpSpPr/>
                    <p:nvPr/>
                  </p:nvGrpSpPr>
                  <p:grpSpPr>
                    <a:xfrm>
                      <a:off x="3574873" y="4631162"/>
                      <a:ext cx="404196" cy="330728"/>
                      <a:chOff x="3574873" y="4631162"/>
                      <a:chExt cx="404196" cy="330728"/>
                    </a:xfrm>
                  </p:grpSpPr>
                  <p:sp>
                    <p:nvSpPr>
                      <p:cNvPr id="293" name="Oval 292">
                        <a:extLst>
                          <a:ext uri="{FF2B5EF4-FFF2-40B4-BE49-F238E27FC236}">
                            <a16:creationId xmlns:a16="http://schemas.microsoft.com/office/drawing/2014/main" id="{67D5645F-B75D-4D74-B859-986CBDFDB0F1}"/>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94" name="Freeform: Shape 293">
                        <a:extLst>
                          <a:ext uri="{FF2B5EF4-FFF2-40B4-BE49-F238E27FC236}">
                            <a16:creationId xmlns:a16="http://schemas.microsoft.com/office/drawing/2014/main" id="{E224C204-1309-4B26-9DD4-DFA6CA1AB9F9}"/>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95" name="Oval 294">
                        <a:extLst>
                          <a:ext uri="{FF2B5EF4-FFF2-40B4-BE49-F238E27FC236}">
                            <a16:creationId xmlns:a16="http://schemas.microsoft.com/office/drawing/2014/main" id="{6D6C19DE-8393-4B63-9C94-EA192C2EECFA}"/>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281" name="Group 280">
                      <a:extLst>
                        <a:ext uri="{FF2B5EF4-FFF2-40B4-BE49-F238E27FC236}">
                          <a16:creationId xmlns:a16="http://schemas.microsoft.com/office/drawing/2014/main" id="{06B0F6ED-BE20-4941-8602-9255A3131E70}"/>
                        </a:ext>
                      </a:extLst>
                    </p:cNvPr>
                    <p:cNvGrpSpPr/>
                    <p:nvPr/>
                  </p:nvGrpSpPr>
                  <p:grpSpPr>
                    <a:xfrm>
                      <a:off x="3959771" y="4637617"/>
                      <a:ext cx="404196" cy="330728"/>
                      <a:chOff x="3574873" y="4631162"/>
                      <a:chExt cx="404196" cy="330728"/>
                    </a:xfrm>
                  </p:grpSpPr>
                  <p:sp>
                    <p:nvSpPr>
                      <p:cNvPr id="290" name="Oval 289">
                        <a:extLst>
                          <a:ext uri="{FF2B5EF4-FFF2-40B4-BE49-F238E27FC236}">
                            <a16:creationId xmlns:a16="http://schemas.microsoft.com/office/drawing/2014/main" id="{3EAAC752-9E5F-49CC-B303-AB3339E10462}"/>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91" name="Freeform: Shape 290">
                        <a:extLst>
                          <a:ext uri="{FF2B5EF4-FFF2-40B4-BE49-F238E27FC236}">
                            <a16:creationId xmlns:a16="http://schemas.microsoft.com/office/drawing/2014/main" id="{2AE7CD2B-42AF-4FF6-B3A0-8C17F4953361}"/>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92" name="Oval 291">
                        <a:extLst>
                          <a:ext uri="{FF2B5EF4-FFF2-40B4-BE49-F238E27FC236}">
                            <a16:creationId xmlns:a16="http://schemas.microsoft.com/office/drawing/2014/main" id="{43D123B6-E2E9-49EC-8822-8471DFB50024}"/>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282" name="Group 281">
                      <a:extLst>
                        <a:ext uri="{FF2B5EF4-FFF2-40B4-BE49-F238E27FC236}">
                          <a16:creationId xmlns:a16="http://schemas.microsoft.com/office/drawing/2014/main" id="{E6A765FA-16D5-470A-AC1D-F67937EB231A}"/>
                        </a:ext>
                      </a:extLst>
                    </p:cNvPr>
                    <p:cNvGrpSpPr/>
                    <p:nvPr/>
                  </p:nvGrpSpPr>
                  <p:grpSpPr>
                    <a:xfrm>
                      <a:off x="4344669" y="4644072"/>
                      <a:ext cx="404196" cy="330728"/>
                      <a:chOff x="3574873" y="4631162"/>
                      <a:chExt cx="404196" cy="330728"/>
                    </a:xfrm>
                  </p:grpSpPr>
                  <p:sp>
                    <p:nvSpPr>
                      <p:cNvPr id="287" name="Oval 286">
                        <a:extLst>
                          <a:ext uri="{FF2B5EF4-FFF2-40B4-BE49-F238E27FC236}">
                            <a16:creationId xmlns:a16="http://schemas.microsoft.com/office/drawing/2014/main" id="{1FE3A98C-C418-4CF3-9511-DAA461B836F1}"/>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88" name="Freeform: Shape 287">
                        <a:extLst>
                          <a:ext uri="{FF2B5EF4-FFF2-40B4-BE49-F238E27FC236}">
                            <a16:creationId xmlns:a16="http://schemas.microsoft.com/office/drawing/2014/main" id="{1C66585A-3313-4CD2-920F-6FDA54879711}"/>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89" name="Oval 288">
                        <a:extLst>
                          <a:ext uri="{FF2B5EF4-FFF2-40B4-BE49-F238E27FC236}">
                            <a16:creationId xmlns:a16="http://schemas.microsoft.com/office/drawing/2014/main" id="{CAC945EF-5A68-4803-9E70-89ED39B5092E}"/>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283" name="Group 282">
                      <a:extLst>
                        <a:ext uri="{FF2B5EF4-FFF2-40B4-BE49-F238E27FC236}">
                          <a16:creationId xmlns:a16="http://schemas.microsoft.com/office/drawing/2014/main" id="{3502B618-B2F7-4AB4-8B71-F63F23735243}"/>
                        </a:ext>
                      </a:extLst>
                    </p:cNvPr>
                    <p:cNvGrpSpPr/>
                    <p:nvPr/>
                  </p:nvGrpSpPr>
                  <p:grpSpPr>
                    <a:xfrm>
                      <a:off x="4729567" y="4650527"/>
                      <a:ext cx="404196" cy="330728"/>
                      <a:chOff x="3574873" y="4631162"/>
                      <a:chExt cx="404196" cy="330728"/>
                    </a:xfrm>
                  </p:grpSpPr>
                  <p:sp>
                    <p:nvSpPr>
                      <p:cNvPr id="284" name="Oval 283">
                        <a:extLst>
                          <a:ext uri="{FF2B5EF4-FFF2-40B4-BE49-F238E27FC236}">
                            <a16:creationId xmlns:a16="http://schemas.microsoft.com/office/drawing/2014/main" id="{9F588002-950E-440B-B7D3-FBC2CC3E2EE6}"/>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85" name="Freeform: Shape 284">
                        <a:extLst>
                          <a:ext uri="{FF2B5EF4-FFF2-40B4-BE49-F238E27FC236}">
                            <a16:creationId xmlns:a16="http://schemas.microsoft.com/office/drawing/2014/main" id="{2A687208-C59A-4FE5-AC48-410A7DB05EE2}"/>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86" name="Oval 285">
                        <a:extLst>
                          <a:ext uri="{FF2B5EF4-FFF2-40B4-BE49-F238E27FC236}">
                            <a16:creationId xmlns:a16="http://schemas.microsoft.com/office/drawing/2014/main" id="{4B986839-E20C-40E2-BCD2-FF12D178BE8F}"/>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205" name="Rectangle: Rounded Corners 204">
              <a:extLst>
                <a:ext uri="{FF2B5EF4-FFF2-40B4-BE49-F238E27FC236}">
                  <a16:creationId xmlns:a16="http://schemas.microsoft.com/office/drawing/2014/main" id="{D63043E9-9A4F-449B-95A0-071A9EB37EC4}"/>
                </a:ext>
              </a:extLst>
            </p:cNvPr>
            <p:cNvSpPr/>
            <p:nvPr/>
          </p:nvSpPr>
          <p:spPr bwMode="auto">
            <a:xfrm>
              <a:off x="575619" y="3198112"/>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Algorithms</a:t>
              </a:r>
            </a:p>
          </p:txBody>
        </p:sp>
        <p:grpSp>
          <p:nvGrpSpPr>
            <p:cNvPr id="206" name="Group 205">
              <a:extLst>
                <a:ext uri="{FF2B5EF4-FFF2-40B4-BE49-F238E27FC236}">
                  <a16:creationId xmlns:a16="http://schemas.microsoft.com/office/drawing/2014/main" id="{5DC995AA-515B-40E5-8514-132970704FF0}"/>
                </a:ext>
              </a:extLst>
            </p:cNvPr>
            <p:cNvGrpSpPr/>
            <p:nvPr/>
          </p:nvGrpSpPr>
          <p:grpSpPr>
            <a:xfrm>
              <a:off x="274640" y="3179987"/>
              <a:ext cx="661334" cy="661334"/>
              <a:chOff x="1157681" y="982896"/>
              <a:chExt cx="963350" cy="963350"/>
            </a:xfrm>
          </p:grpSpPr>
          <p:sp>
            <p:nvSpPr>
              <p:cNvPr id="246" name="Oval 245">
                <a:extLst>
                  <a:ext uri="{FF2B5EF4-FFF2-40B4-BE49-F238E27FC236}">
                    <a16:creationId xmlns:a16="http://schemas.microsoft.com/office/drawing/2014/main" id="{6F6D8CE8-6779-4F8F-AA92-48B27A5D8F88}"/>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47" name="Group 246">
                <a:extLst>
                  <a:ext uri="{FF2B5EF4-FFF2-40B4-BE49-F238E27FC236}">
                    <a16:creationId xmlns:a16="http://schemas.microsoft.com/office/drawing/2014/main" id="{DD29ED81-10A0-4B22-BA89-C1EE8C64E8A4}"/>
                  </a:ext>
                </a:extLst>
              </p:cNvPr>
              <p:cNvGrpSpPr/>
              <p:nvPr/>
            </p:nvGrpSpPr>
            <p:grpSpPr>
              <a:xfrm>
                <a:off x="1398906" y="1163302"/>
                <a:ext cx="528579" cy="602537"/>
                <a:chOff x="7101061" y="2732316"/>
                <a:chExt cx="1042579" cy="1188456"/>
              </a:xfrm>
            </p:grpSpPr>
            <p:sp>
              <p:nvSpPr>
                <p:cNvPr id="248" name="Rectangle: Rounded Corners 247">
                  <a:extLst>
                    <a:ext uri="{FF2B5EF4-FFF2-40B4-BE49-F238E27FC236}">
                      <a16:creationId xmlns:a16="http://schemas.microsoft.com/office/drawing/2014/main" id="{725F7D01-A47E-4195-B0C0-4AAE9D097B95}"/>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249" name="Connector: Elbow 248">
                  <a:extLst>
                    <a:ext uri="{FF2B5EF4-FFF2-40B4-BE49-F238E27FC236}">
                      <a16:creationId xmlns:a16="http://schemas.microsoft.com/office/drawing/2014/main" id="{25F2953D-507A-47B1-AECC-7C863368F5DE}"/>
                    </a:ext>
                  </a:extLst>
                </p:cNvPr>
                <p:cNvCxnSpPr>
                  <a:cxnSpLocks/>
                  <a:stCxn id="248" idx="3"/>
                  <a:endCxn id="259"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ED77EC18-CDBC-4F7F-884F-28E15023A5AB}"/>
                    </a:ext>
                  </a:extLst>
                </p:cNvPr>
                <p:cNvCxnSpPr>
                  <a:cxnSpLocks/>
                  <a:stCxn id="251" idx="2"/>
                  <a:endCxn id="248"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1" name="Oval 250">
                  <a:extLst>
                    <a:ext uri="{FF2B5EF4-FFF2-40B4-BE49-F238E27FC236}">
                      <a16:creationId xmlns:a16="http://schemas.microsoft.com/office/drawing/2014/main" id="{9BEE2FDA-D121-4D50-B776-4456D7235FF2}"/>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52" name="Oval 251">
                  <a:extLst>
                    <a:ext uri="{FF2B5EF4-FFF2-40B4-BE49-F238E27FC236}">
                      <a16:creationId xmlns:a16="http://schemas.microsoft.com/office/drawing/2014/main" id="{8096948A-E909-48E4-81F6-E0F38F41A92E}"/>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53" name="Oval 252">
                  <a:extLst>
                    <a:ext uri="{FF2B5EF4-FFF2-40B4-BE49-F238E27FC236}">
                      <a16:creationId xmlns:a16="http://schemas.microsoft.com/office/drawing/2014/main" id="{3E08D661-4FA5-4A64-8CFB-46FB635A716C}"/>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254" name="Straight Connector 253">
                  <a:extLst>
                    <a:ext uri="{FF2B5EF4-FFF2-40B4-BE49-F238E27FC236}">
                      <a16:creationId xmlns:a16="http://schemas.microsoft.com/office/drawing/2014/main" id="{B2C16D5C-747A-41DB-8628-34B9618F41AD}"/>
                    </a:ext>
                  </a:extLst>
                </p:cNvPr>
                <p:cNvCxnSpPr>
                  <a:cxnSpLocks/>
                  <a:stCxn id="252" idx="6"/>
                  <a:endCxn id="253"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06EE4CF-B201-4015-BDC5-DCD3AB866E3A}"/>
                    </a:ext>
                  </a:extLst>
                </p:cNvPr>
                <p:cNvCxnSpPr>
                  <a:cxnSpLocks/>
                  <a:stCxn id="251" idx="6"/>
                  <a:endCxn id="252"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56" name="Group 255">
                  <a:extLst>
                    <a:ext uri="{FF2B5EF4-FFF2-40B4-BE49-F238E27FC236}">
                      <a16:creationId xmlns:a16="http://schemas.microsoft.com/office/drawing/2014/main" id="{49EFBA3E-CCB4-4A1A-8CE0-9EF5ADD0BE41}"/>
                    </a:ext>
                  </a:extLst>
                </p:cNvPr>
                <p:cNvGrpSpPr/>
                <p:nvPr/>
              </p:nvGrpSpPr>
              <p:grpSpPr>
                <a:xfrm>
                  <a:off x="7184783" y="3560055"/>
                  <a:ext cx="940003" cy="360717"/>
                  <a:chOff x="7166145" y="3874100"/>
                  <a:chExt cx="1308060" cy="501955"/>
                </a:xfrm>
              </p:grpSpPr>
              <p:cxnSp>
                <p:nvCxnSpPr>
                  <p:cNvPr id="257" name="Straight Connector 256">
                    <a:extLst>
                      <a:ext uri="{FF2B5EF4-FFF2-40B4-BE49-F238E27FC236}">
                        <a16:creationId xmlns:a16="http://schemas.microsoft.com/office/drawing/2014/main" id="{A51C5899-A814-4B0C-BEF0-1DA30EEE81F1}"/>
                      </a:ext>
                    </a:extLst>
                  </p:cNvPr>
                  <p:cNvCxnSpPr>
                    <a:cxnSpLocks/>
                    <a:stCxn id="264" idx="3"/>
                    <a:endCxn id="269"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9EDDE6F-1C60-45CF-A2BC-D38157A54DC2}"/>
                      </a:ext>
                    </a:extLst>
                  </p:cNvPr>
                  <p:cNvCxnSpPr>
                    <a:cxnSpLocks/>
                    <a:stCxn id="259" idx="3"/>
                    <a:endCxn id="264"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AA7735F1-5500-46B2-AFF2-62C2FCF5CD0C}"/>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0" name="Rectangle: Rounded Corners 259">
                    <a:extLst>
                      <a:ext uri="{FF2B5EF4-FFF2-40B4-BE49-F238E27FC236}">
                        <a16:creationId xmlns:a16="http://schemas.microsoft.com/office/drawing/2014/main" id="{145D5393-ADD3-4377-A71F-58FF13430FF2}"/>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1" name="Rectangle: Rounded Corners 260">
                    <a:extLst>
                      <a:ext uri="{FF2B5EF4-FFF2-40B4-BE49-F238E27FC236}">
                        <a16:creationId xmlns:a16="http://schemas.microsoft.com/office/drawing/2014/main" id="{3E0C5424-2818-4BBA-8379-80F686625C78}"/>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2" name="Rectangle: Rounded Corners 261">
                    <a:extLst>
                      <a:ext uri="{FF2B5EF4-FFF2-40B4-BE49-F238E27FC236}">
                        <a16:creationId xmlns:a16="http://schemas.microsoft.com/office/drawing/2014/main" id="{6E9F6ECA-4FD3-427F-8088-AFC12C09FDB0}"/>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3" name="Right Triangle 262">
                    <a:extLst>
                      <a:ext uri="{FF2B5EF4-FFF2-40B4-BE49-F238E27FC236}">
                        <a16:creationId xmlns:a16="http://schemas.microsoft.com/office/drawing/2014/main" id="{9A08CCDD-B3FE-4C1F-A5E1-AAAA416D0C78}"/>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4" name="Rectangle 263">
                    <a:extLst>
                      <a:ext uri="{FF2B5EF4-FFF2-40B4-BE49-F238E27FC236}">
                        <a16:creationId xmlns:a16="http://schemas.microsoft.com/office/drawing/2014/main" id="{07CB1784-B314-4A43-8BA0-BB3FED2814FB}"/>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5" name="Rectangle: Rounded Corners 264">
                    <a:extLst>
                      <a:ext uri="{FF2B5EF4-FFF2-40B4-BE49-F238E27FC236}">
                        <a16:creationId xmlns:a16="http://schemas.microsoft.com/office/drawing/2014/main" id="{204F06D4-C097-4E21-BA82-6F81670F5442}"/>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6" name="Rectangle: Rounded Corners 265">
                    <a:extLst>
                      <a:ext uri="{FF2B5EF4-FFF2-40B4-BE49-F238E27FC236}">
                        <a16:creationId xmlns:a16="http://schemas.microsoft.com/office/drawing/2014/main" id="{86504D48-180F-43BE-A0EC-D37AC8269CCE}"/>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7" name="Rectangle: Rounded Corners 266">
                    <a:extLst>
                      <a:ext uri="{FF2B5EF4-FFF2-40B4-BE49-F238E27FC236}">
                        <a16:creationId xmlns:a16="http://schemas.microsoft.com/office/drawing/2014/main" id="{491D15A0-4A87-47FF-8709-32D2566474C5}"/>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8" name="Right Triangle 267">
                    <a:extLst>
                      <a:ext uri="{FF2B5EF4-FFF2-40B4-BE49-F238E27FC236}">
                        <a16:creationId xmlns:a16="http://schemas.microsoft.com/office/drawing/2014/main" id="{B3C97206-7486-4B58-AEF4-2EE99AD8D10D}"/>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69" name="Rectangle 268">
                    <a:extLst>
                      <a:ext uri="{FF2B5EF4-FFF2-40B4-BE49-F238E27FC236}">
                        <a16:creationId xmlns:a16="http://schemas.microsoft.com/office/drawing/2014/main" id="{BCF8FD58-8F99-468F-9ACD-9D88B261FDA8}"/>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70" name="Rectangle: Rounded Corners 269">
                    <a:extLst>
                      <a:ext uri="{FF2B5EF4-FFF2-40B4-BE49-F238E27FC236}">
                        <a16:creationId xmlns:a16="http://schemas.microsoft.com/office/drawing/2014/main" id="{CBDAEE0D-0130-4476-A063-EE2C3008C5E2}"/>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71" name="Rectangle: Rounded Corners 270">
                    <a:extLst>
                      <a:ext uri="{FF2B5EF4-FFF2-40B4-BE49-F238E27FC236}">
                        <a16:creationId xmlns:a16="http://schemas.microsoft.com/office/drawing/2014/main" id="{DFADB608-C0CC-4FFA-B1AF-ADE3633ABA11}"/>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72" name="Rectangle: Rounded Corners 271">
                    <a:extLst>
                      <a:ext uri="{FF2B5EF4-FFF2-40B4-BE49-F238E27FC236}">
                        <a16:creationId xmlns:a16="http://schemas.microsoft.com/office/drawing/2014/main" id="{22EE13B0-5704-4EEE-87F2-E15A23667AFE}"/>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73" name="Right Triangle 272">
                    <a:extLst>
                      <a:ext uri="{FF2B5EF4-FFF2-40B4-BE49-F238E27FC236}">
                        <a16:creationId xmlns:a16="http://schemas.microsoft.com/office/drawing/2014/main" id="{00DA8083-DA10-4070-A581-7C04F5B83847}"/>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207" name="Rectangle: Rounded Corners 206">
              <a:extLst>
                <a:ext uri="{FF2B5EF4-FFF2-40B4-BE49-F238E27FC236}">
                  <a16:creationId xmlns:a16="http://schemas.microsoft.com/office/drawing/2014/main" id="{69C67732-01AC-42FD-BECE-A923A3B663E4}"/>
                </a:ext>
              </a:extLst>
            </p:cNvPr>
            <p:cNvSpPr/>
            <p:nvPr/>
          </p:nvSpPr>
          <p:spPr bwMode="auto">
            <a:xfrm>
              <a:off x="575619" y="4042983"/>
              <a:ext cx="5014953" cy="594360"/>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Data Sources</a:t>
              </a:r>
            </a:p>
          </p:txBody>
        </p:sp>
        <p:grpSp>
          <p:nvGrpSpPr>
            <p:cNvPr id="208" name="Group 207">
              <a:extLst>
                <a:ext uri="{FF2B5EF4-FFF2-40B4-BE49-F238E27FC236}">
                  <a16:creationId xmlns:a16="http://schemas.microsoft.com/office/drawing/2014/main" id="{188A8F6D-57B7-4BC4-B3E6-F0771782E843}"/>
                </a:ext>
              </a:extLst>
            </p:cNvPr>
            <p:cNvGrpSpPr/>
            <p:nvPr/>
          </p:nvGrpSpPr>
          <p:grpSpPr>
            <a:xfrm>
              <a:off x="274640" y="4028971"/>
              <a:ext cx="661335" cy="661334"/>
              <a:chOff x="6956981" y="588339"/>
              <a:chExt cx="963350" cy="963350"/>
            </a:xfrm>
          </p:grpSpPr>
          <p:sp>
            <p:nvSpPr>
              <p:cNvPr id="226" name="Oval 225">
                <a:extLst>
                  <a:ext uri="{FF2B5EF4-FFF2-40B4-BE49-F238E27FC236}">
                    <a16:creationId xmlns:a16="http://schemas.microsoft.com/office/drawing/2014/main" id="{7818BF33-0981-4590-AB54-BDD327996BF4}"/>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7" name="Flowchart: Magnetic Disk 226">
                <a:extLst>
                  <a:ext uri="{FF2B5EF4-FFF2-40B4-BE49-F238E27FC236}">
                    <a16:creationId xmlns:a16="http://schemas.microsoft.com/office/drawing/2014/main" id="{DB7A5600-5A93-40AA-AE73-673E45313BB1}"/>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28" name="Group 227">
                <a:extLst>
                  <a:ext uri="{FF2B5EF4-FFF2-40B4-BE49-F238E27FC236}">
                    <a16:creationId xmlns:a16="http://schemas.microsoft.com/office/drawing/2014/main" id="{460CD381-3AF8-4D74-8CFC-03F99C75A91E}"/>
                  </a:ext>
                </a:extLst>
              </p:cNvPr>
              <p:cNvGrpSpPr/>
              <p:nvPr/>
            </p:nvGrpSpPr>
            <p:grpSpPr>
              <a:xfrm>
                <a:off x="7166425" y="1100362"/>
                <a:ext cx="626190" cy="240293"/>
                <a:chOff x="7166145" y="3874100"/>
                <a:chExt cx="1308060" cy="501955"/>
              </a:xfrm>
            </p:grpSpPr>
            <p:cxnSp>
              <p:nvCxnSpPr>
                <p:cNvPr id="229" name="Straight Connector 228">
                  <a:extLst>
                    <a:ext uri="{FF2B5EF4-FFF2-40B4-BE49-F238E27FC236}">
                      <a16:creationId xmlns:a16="http://schemas.microsoft.com/office/drawing/2014/main" id="{6A78CD9A-237C-46F4-8818-F29137A3996F}"/>
                    </a:ext>
                  </a:extLst>
                </p:cNvPr>
                <p:cNvCxnSpPr>
                  <a:cxnSpLocks/>
                  <a:stCxn id="236" idx="3"/>
                  <a:endCxn id="241"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7E93476-876B-4B61-9F84-F3A91E616947}"/>
                    </a:ext>
                  </a:extLst>
                </p:cNvPr>
                <p:cNvCxnSpPr>
                  <a:cxnSpLocks/>
                  <a:stCxn id="231" idx="3"/>
                  <a:endCxn id="236"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35A5F170-83F2-4E3B-8D13-716DA96BFF1B}"/>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2" name="Rectangle: Rounded Corners 231">
                  <a:extLst>
                    <a:ext uri="{FF2B5EF4-FFF2-40B4-BE49-F238E27FC236}">
                      <a16:creationId xmlns:a16="http://schemas.microsoft.com/office/drawing/2014/main" id="{A99FDF0E-BE96-4DA9-82EB-8FCF4915DD83}"/>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3" name="Rectangle: Rounded Corners 232">
                  <a:extLst>
                    <a:ext uri="{FF2B5EF4-FFF2-40B4-BE49-F238E27FC236}">
                      <a16:creationId xmlns:a16="http://schemas.microsoft.com/office/drawing/2014/main" id="{8FAAF572-0C06-491F-AE8B-93A9E9F948F0}"/>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4" name="Rectangle: Rounded Corners 233">
                  <a:extLst>
                    <a:ext uri="{FF2B5EF4-FFF2-40B4-BE49-F238E27FC236}">
                      <a16:creationId xmlns:a16="http://schemas.microsoft.com/office/drawing/2014/main" id="{A30D1175-AA57-4283-BF29-E8D689C22E25}"/>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5" name="Right Triangle 234">
                  <a:extLst>
                    <a:ext uri="{FF2B5EF4-FFF2-40B4-BE49-F238E27FC236}">
                      <a16:creationId xmlns:a16="http://schemas.microsoft.com/office/drawing/2014/main" id="{D4F9767B-800F-41D7-AE2F-4670C9D9BFCE}"/>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6" name="Rectangle 235">
                  <a:extLst>
                    <a:ext uri="{FF2B5EF4-FFF2-40B4-BE49-F238E27FC236}">
                      <a16:creationId xmlns:a16="http://schemas.microsoft.com/office/drawing/2014/main" id="{6D9D27C0-50BE-4AC6-9858-27F2D95D43BB}"/>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7" name="Rectangle: Rounded Corners 236">
                  <a:extLst>
                    <a:ext uri="{FF2B5EF4-FFF2-40B4-BE49-F238E27FC236}">
                      <a16:creationId xmlns:a16="http://schemas.microsoft.com/office/drawing/2014/main" id="{E2AACA5C-8C6C-4266-A1AD-57D538747C69}"/>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8" name="Rectangle: Rounded Corners 237">
                  <a:extLst>
                    <a:ext uri="{FF2B5EF4-FFF2-40B4-BE49-F238E27FC236}">
                      <a16:creationId xmlns:a16="http://schemas.microsoft.com/office/drawing/2014/main" id="{3F56B5CF-36DD-46C7-9520-4DDA840243F9}"/>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39" name="Rectangle: Rounded Corners 238">
                  <a:extLst>
                    <a:ext uri="{FF2B5EF4-FFF2-40B4-BE49-F238E27FC236}">
                      <a16:creationId xmlns:a16="http://schemas.microsoft.com/office/drawing/2014/main" id="{9802181E-C4C4-40ED-93B3-FB20AE832D1A}"/>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40" name="Right Triangle 239">
                  <a:extLst>
                    <a:ext uri="{FF2B5EF4-FFF2-40B4-BE49-F238E27FC236}">
                      <a16:creationId xmlns:a16="http://schemas.microsoft.com/office/drawing/2014/main" id="{C50068E2-A58B-442C-84F1-2AEBBC8B63B5}"/>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41" name="Rectangle 240">
                  <a:extLst>
                    <a:ext uri="{FF2B5EF4-FFF2-40B4-BE49-F238E27FC236}">
                      <a16:creationId xmlns:a16="http://schemas.microsoft.com/office/drawing/2014/main" id="{CCBC71E4-0A42-4AF3-9B14-BB349A7802C0}"/>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42" name="Rectangle: Rounded Corners 241">
                  <a:extLst>
                    <a:ext uri="{FF2B5EF4-FFF2-40B4-BE49-F238E27FC236}">
                      <a16:creationId xmlns:a16="http://schemas.microsoft.com/office/drawing/2014/main" id="{7F5A0C9E-5A51-4604-8D9E-15CDFFB30696}"/>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43" name="Rectangle: Rounded Corners 242">
                  <a:extLst>
                    <a:ext uri="{FF2B5EF4-FFF2-40B4-BE49-F238E27FC236}">
                      <a16:creationId xmlns:a16="http://schemas.microsoft.com/office/drawing/2014/main" id="{00114D9D-7E88-4693-8420-3AABA8586A35}"/>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44" name="Rectangle: Rounded Corners 243">
                  <a:extLst>
                    <a:ext uri="{FF2B5EF4-FFF2-40B4-BE49-F238E27FC236}">
                      <a16:creationId xmlns:a16="http://schemas.microsoft.com/office/drawing/2014/main" id="{CCF47A9B-F480-4AF1-AC5F-D6C08FC1FD7F}"/>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45" name="Right Triangle 244">
                  <a:extLst>
                    <a:ext uri="{FF2B5EF4-FFF2-40B4-BE49-F238E27FC236}">
                      <a16:creationId xmlns:a16="http://schemas.microsoft.com/office/drawing/2014/main" id="{C551017B-FAC3-4A73-AD7C-E869356525DB}"/>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sp>
          <p:nvSpPr>
            <p:cNvPr id="209" name="Rectangle: Rounded Corners 208">
              <a:extLst>
                <a:ext uri="{FF2B5EF4-FFF2-40B4-BE49-F238E27FC236}">
                  <a16:creationId xmlns:a16="http://schemas.microsoft.com/office/drawing/2014/main" id="{001F6BC1-3357-4756-B945-315F9274CA42}"/>
                </a:ext>
              </a:extLst>
            </p:cNvPr>
            <p:cNvSpPr/>
            <p:nvPr/>
          </p:nvSpPr>
          <p:spPr bwMode="auto">
            <a:xfrm>
              <a:off x="5779565" y="1499386"/>
              <a:ext cx="594360" cy="4039902"/>
            </a:xfrm>
            <a:prstGeom prst="roundRect">
              <a:avLst>
                <a:gd name="adj" fmla="val 7029"/>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accent2"/>
                  </a:solidFill>
                  <a:ea typeface="Segoe UI" pitchFamily="34" charset="0"/>
                  <a:cs typeface="Segoe UI" pitchFamily="34" charset="0"/>
                </a:rPr>
                <a:t>Operationalization</a:t>
              </a:r>
            </a:p>
          </p:txBody>
        </p:sp>
        <p:grpSp>
          <p:nvGrpSpPr>
            <p:cNvPr id="210" name="Group 209">
              <a:extLst>
                <a:ext uri="{FF2B5EF4-FFF2-40B4-BE49-F238E27FC236}">
                  <a16:creationId xmlns:a16="http://schemas.microsoft.com/office/drawing/2014/main" id="{E1F5B895-A9CF-4F39-A2C3-B08DB9C30218}"/>
                </a:ext>
              </a:extLst>
            </p:cNvPr>
            <p:cNvGrpSpPr/>
            <p:nvPr/>
          </p:nvGrpSpPr>
          <p:grpSpPr>
            <a:xfrm>
              <a:off x="5740714" y="1317857"/>
              <a:ext cx="661334" cy="661334"/>
              <a:chOff x="1224981" y="5526425"/>
              <a:chExt cx="963350" cy="963350"/>
            </a:xfrm>
          </p:grpSpPr>
          <p:sp>
            <p:nvSpPr>
              <p:cNvPr id="211" name="Oval 210">
                <a:extLst>
                  <a:ext uri="{FF2B5EF4-FFF2-40B4-BE49-F238E27FC236}">
                    <a16:creationId xmlns:a16="http://schemas.microsoft.com/office/drawing/2014/main" id="{A6644957-675F-440A-8DF6-EC184B64C02A}"/>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12" name="Group 211">
                <a:extLst>
                  <a:ext uri="{FF2B5EF4-FFF2-40B4-BE49-F238E27FC236}">
                    <a16:creationId xmlns:a16="http://schemas.microsoft.com/office/drawing/2014/main" id="{8AB44230-A737-4031-9EB2-9EBA22BD3F1F}"/>
                  </a:ext>
                </a:extLst>
              </p:cNvPr>
              <p:cNvGrpSpPr/>
              <p:nvPr/>
            </p:nvGrpSpPr>
            <p:grpSpPr>
              <a:xfrm>
                <a:off x="1342833" y="5745989"/>
                <a:ext cx="699768" cy="487204"/>
                <a:chOff x="4736543" y="4108463"/>
                <a:chExt cx="1896626" cy="1320500"/>
              </a:xfrm>
            </p:grpSpPr>
            <p:grpSp>
              <p:nvGrpSpPr>
                <p:cNvPr id="213" name="Group 212">
                  <a:extLst>
                    <a:ext uri="{FF2B5EF4-FFF2-40B4-BE49-F238E27FC236}">
                      <a16:creationId xmlns:a16="http://schemas.microsoft.com/office/drawing/2014/main" id="{13DA92F3-931C-44FD-9F60-34369710684A}"/>
                    </a:ext>
                  </a:extLst>
                </p:cNvPr>
                <p:cNvGrpSpPr/>
                <p:nvPr/>
              </p:nvGrpSpPr>
              <p:grpSpPr>
                <a:xfrm>
                  <a:off x="5765903" y="4595667"/>
                  <a:ext cx="867266" cy="833296"/>
                  <a:chOff x="5722070" y="2007909"/>
                  <a:chExt cx="867266" cy="833296"/>
                </a:xfrm>
              </p:grpSpPr>
              <p:sp>
                <p:nvSpPr>
                  <p:cNvPr id="221" name="Rectangle: Rounded Corners 220">
                    <a:extLst>
                      <a:ext uri="{FF2B5EF4-FFF2-40B4-BE49-F238E27FC236}">
                        <a16:creationId xmlns:a16="http://schemas.microsoft.com/office/drawing/2014/main" id="{EDE2BF4B-2D5C-4705-81B7-28C4E0DB7AE3}"/>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22" name="Group 221">
                    <a:extLst>
                      <a:ext uri="{FF2B5EF4-FFF2-40B4-BE49-F238E27FC236}">
                        <a16:creationId xmlns:a16="http://schemas.microsoft.com/office/drawing/2014/main" id="{0AC69D72-A874-48BF-8212-0753064726D0}"/>
                      </a:ext>
                    </a:extLst>
                  </p:cNvPr>
                  <p:cNvGrpSpPr/>
                  <p:nvPr/>
                </p:nvGrpSpPr>
                <p:grpSpPr>
                  <a:xfrm>
                    <a:off x="5920031" y="2114027"/>
                    <a:ext cx="458528" cy="651423"/>
                    <a:chOff x="5920031" y="2114027"/>
                    <a:chExt cx="458528" cy="651423"/>
                  </a:xfrm>
                </p:grpSpPr>
                <p:sp>
                  <p:nvSpPr>
                    <p:cNvPr id="223" name="Rectangle: Top Corners Rounded 222">
                      <a:extLst>
                        <a:ext uri="{FF2B5EF4-FFF2-40B4-BE49-F238E27FC236}">
                          <a16:creationId xmlns:a16="http://schemas.microsoft.com/office/drawing/2014/main" id="{B54B4452-37DB-4F02-B7EE-1EE3C5B4BA24}"/>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4" name="Rectangle: Rounded Corners 223">
                      <a:extLst>
                        <a:ext uri="{FF2B5EF4-FFF2-40B4-BE49-F238E27FC236}">
                          <a16:creationId xmlns:a16="http://schemas.microsoft.com/office/drawing/2014/main" id="{9809562B-9AF5-4437-8EB2-717CCB970F91}"/>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5" name="Rectangle: Rounded Corners 224">
                      <a:extLst>
                        <a:ext uri="{FF2B5EF4-FFF2-40B4-BE49-F238E27FC236}">
                          <a16:creationId xmlns:a16="http://schemas.microsoft.com/office/drawing/2014/main" id="{73838B39-6F40-44D1-9D76-9F361BC213F9}"/>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214" name="Group 213">
                  <a:extLst>
                    <a:ext uri="{FF2B5EF4-FFF2-40B4-BE49-F238E27FC236}">
                      <a16:creationId xmlns:a16="http://schemas.microsoft.com/office/drawing/2014/main" id="{1598FA96-4CA2-4E71-88C3-A29A07011EF7}"/>
                    </a:ext>
                  </a:extLst>
                </p:cNvPr>
                <p:cNvGrpSpPr/>
                <p:nvPr/>
              </p:nvGrpSpPr>
              <p:grpSpPr>
                <a:xfrm>
                  <a:off x="4736543" y="4108463"/>
                  <a:ext cx="1318470" cy="833296"/>
                  <a:chOff x="4736543" y="4108463"/>
                  <a:chExt cx="1318470" cy="833296"/>
                </a:xfrm>
              </p:grpSpPr>
              <p:sp>
                <p:nvSpPr>
                  <p:cNvPr id="215" name="Rectangle 214">
                    <a:extLst>
                      <a:ext uri="{FF2B5EF4-FFF2-40B4-BE49-F238E27FC236}">
                        <a16:creationId xmlns:a16="http://schemas.microsoft.com/office/drawing/2014/main" id="{77347E0A-D3BC-43CD-9F0D-1621C2489FBA}"/>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16" name="Group 215">
                    <a:extLst>
                      <a:ext uri="{FF2B5EF4-FFF2-40B4-BE49-F238E27FC236}">
                        <a16:creationId xmlns:a16="http://schemas.microsoft.com/office/drawing/2014/main" id="{3E08468D-AC6B-4223-BDB5-2647E5C014FC}"/>
                      </a:ext>
                    </a:extLst>
                  </p:cNvPr>
                  <p:cNvGrpSpPr/>
                  <p:nvPr/>
                </p:nvGrpSpPr>
                <p:grpSpPr>
                  <a:xfrm>
                    <a:off x="4977341" y="4108463"/>
                    <a:ext cx="1077672" cy="833296"/>
                    <a:chOff x="4967226" y="511066"/>
                    <a:chExt cx="952804" cy="661867"/>
                  </a:xfrm>
                </p:grpSpPr>
                <p:sp>
                  <p:nvSpPr>
                    <p:cNvPr id="218" name="Rectangle: Rounded Corners 217">
                      <a:extLst>
                        <a:ext uri="{FF2B5EF4-FFF2-40B4-BE49-F238E27FC236}">
                          <a16:creationId xmlns:a16="http://schemas.microsoft.com/office/drawing/2014/main" id="{B2EA1C0B-907D-4699-9B8D-C063B3BD08C4}"/>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19" name="Rectangle: Rounded Corners 218">
                      <a:extLst>
                        <a:ext uri="{FF2B5EF4-FFF2-40B4-BE49-F238E27FC236}">
                          <a16:creationId xmlns:a16="http://schemas.microsoft.com/office/drawing/2014/main" id="{BAF1A64D-E979-4B8F-8327-37257954826E}"/>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220" name="Rectangle: Top Corners Snipped 219">
                      <a:extLst>
                        <a:ext uri="{FF2B5EF4-FFF2-40B4-BE49-F238E27FC236}">
                          <a16:creationId xmlns:a16="http://schemas.microsoft.com/office/drawing/2014/main" id="{94026E15-2B71-428A-9ED9-3A4A9CAF725A}"/>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217" name="Oval 216">
                    <a:extLst>
                      <a:ext uri="{FF2B5EF4-FFF2-40B4-BE49-F238E27FC236}">
                        <a16:creationId xmlns:a16="http://schemas.microsoft.com/office/drawing/2014/main" id="{E7393A9C-5F1B-4D0E-9381-A18F26127FA1}"/>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spTree>
    <p:extLst>
      <p:ext uri="{BB962C8B-B14F-4D97-AF65-F5344CB8AC3E}">
        <p14:creationId xmlns:p14="http://schemas.microsoft.com/office/powerpoint/2010/main" val="2974815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EA0A13-1D48-4472-88E0-DA7A585D6FDE}"/>
              </a:ext>
            </a:extLst>
          </p:cNvPr>
          <p:cNvSpPr>
            <a:spLocks noGrp="1"/>
          </p:cNvSpPr>
          <p:nvPr>
            <p:ph type="body" sz="quarter" idx="11"/>
          </p:nvPr>
        </p:nvSpPr>
        <p:spPr/>
        <p:txBody>
          <a:bodyPr/>
          <a:lstStyle/>
          <a:p>
            <a:r>
              <a:rPr lang="en-US"/>
              <a:t>Talent</a:t>
            </a:r>
          </a:p>
        </p:txBody>
      </p:sp>
      <p:sp>
        <p:nvSpPr>
          <p:cNvPr id="2" name="Title 1">
            <a:extLst>
              <a:ext uri="{FF2B5EF4-FFF2-40B4-BE49-F238E27FC236}">
                <a16:creationId xmlns:a16="http://schemas.microsoft.com/office/drawing/2014/main" id="{F1563A69-DE99-4B08-B054-E4C9E8C257CA}"/>
              </a:ext>
            </a:extLst>
          </p:cNvPr>
          <p:cNvSpPr>
            <a:spLocks noGrp="1"/>
          </p:cNvSpPr>
          <p:nvPr>
            <p:ph type="title"/>
          </p:nvPr>
        </p:nvSpPr>
        <p:spPr/>
        <p:txBody>
          <a:bodyPr/>
          <a:lstStyle/>
          <a:p>
            <a:pPr lvl="0"/>
            <a:r>
              <a:rPr lang="en-US"/>
              <a:t>Maximize Your Talent Utilization</a:t>
            </a:r>
          </a:p>
        </p:txBody>
      </p:sp>
      <p:sp>
        <p:nvSpPr>
          <p:cNvPr id="4" name="Content Placeholder 3">
            <a:extLst>
              <a:ext uri="{FF2B5EF4-FFF2-40B4-BE49-F238E27FC236}">
                <a16:creationId xmlns:a16="http://schemas.microsoft.com/office/drawing/2014/main" id="{F2D857FC-3919-4906-94CA-3E1C18BC8E64}"/>
              </a:ext>
            </a:extLst>
          </p:cNvPr>
          <p:cNvSpPr>
            <a:spLocks noGrp="1"/>
          </p:cNvSpPr>
          <p:nvPr>
            <p:ph idx="1"/>
          </p:nvPr>
        </p:nvSpPr>
        <p:spPr>
          <a:xfrm>
            <a:off x="1731816" y="1216152"/>
            <a:ext cx="6556399" cy="4481227"/>
          </a:xfrm>
        </p:spPr>
        <p:txBody>
          <a:bodyPr/>
          <a:lstStyle/>
          <a:p>
            <a:r>
              <a:rPr lang="en-US" sz="2400"/>
              <a:t>Maximize your R Talents</a:t>
            </a:r>
          </a:p>
          <a:p>
            <a:pPr lvl="1"/>
            <a:r>
              <a:rPr lang="en-US" sz="2400"/>
              <a:t>100% R</a:t>
            </a:r>
          </a:p>
          <a:p>
            <a:pPr lvl="1"/>
            <a:r>
              <a:rPr lang="en-US" sz="2400"/>
              <a:t>Interop with App Developers in Visual Studio</a:t>
            </a:r>
          </a:p>
          <a:p>
            <a:pPr lvl="0"/>
            <a:r>
              <a:rPr lang="en-US" sz="2400"/>
              <a:t>Build Smart Apps Faster</a:t>
            </a:r>
          </a:p>
          <a:p>
            <a:pPr lvl="1"/>
            <a:r>
              <a:rPr lang="en-US" sz="2400"/>
              <a:t>R – SQL and R - Web Services</a:t>
            </a:r>
          </a:p>
          <a:p>
            <a:pPr lvl="1"/>
            <a:r>
              <a:rPr lang="en-US" sz="2400"/>
              <a:t>Consume in wide array of tools</a:t>
            </a:r>
          </a:p>
          <a:p>
            <a:pPr lvl="0"/>
            <a:r>
              <a:rPr lang="en-US" sz="2400"/>
              <a:t>Flexible tools </a:t>
            </a:r>
          </a:p>
          <a:p>
            <a:pPr lvl="0"/>
            <a:r>
              <a:rPr lang="en-US" sz="2400"/>
              <a:t>Bring Additional Talents to Bear</a:t>
            </a:r>
          </a:p>
          <a:p>
            <a:pPr lvl="1"/>
            <a:r>
              <a:rPr lang="en-US" sz="2400"/>
              <a:t>Data Engineering &amp; Data Science Tools in Visual Studio – R, Python, Java, C#, SQL and others</a:t>
            </a:r>
          </a:p>
          <a:p>
            <a:endParaRPr lang="en-US" sz="2400"/>
          </a:p>
        </p:txBody>
      </p:sp>
      <p:grpSp>
        <p:nvGrpSpPr>
          <p:cNvPr id="11" name="Group 10">
            <a:extLst>
              <a:ext uri="{FF2B5EF4-FFF2-40B4-BE49-F238E27FC236}">
                <a16:creationId xmlns:a16="http://schemas.microsoft.com/office/drawing/2014/main" id="{9AFAD772-E556-43BF-BE76-6CAB555ADB00}"/>
              </a:ext>
            </a:extLst>
          </p:cNvPr>
          <p:cNvGrpSpPr/>
          <p:nvPr/>
        </p:nvGrpSpPr>
        <p:grpSpPr>
          <a:xfrm>
            <a:off x="8638099" y="2050601"/>
            <a:ext cx="3323300" cy="2289562"/>
            <a:chOff x="274639" y="1317857"/>
            <a:chExt cx="6127409" cy="4221431"/>
          </a:xfrm>
        </p:grpSpPr>
        <p:sp>
          <p:nvSpPr>
            <p:cNvPr id="12" name="Rectangle: Rounded Corners 11">
              <a:extLst>
                <a:ext uri="{FF2B5EF4-FFF2-40B4-BE49-F238E27FC236}">
                  <a16:creationId xmlns:a16="http://schemas.microsoft.com/office/drawing/2014/main" id="{B47E9AEF-0C15-4E7B-9B33-F77644F82E69}"/>
                </a:ext>
              </a:extLst>
            </p:cNvPr>
            <p:cNvSpPr/>
            <p:nvPr/>
          </p:nvSpPr>
          <p:spPr bwMode="auto">
            <a:xfrm>
              <a:off x="575619" y="4887856"/>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Platforms and Data</a:t>
              </a:r>
            </a:p>
          </p:txBody>
        </p:sp>
        <p:grpSp>
          <p:nvGrpSpPr>
            <p:cNvPr id="13" name="Group 12">
              <a:extLst>
                <a:ext uri="{FF2B5EF4-FFF2-40B4-BE49-F238E27FC236}">
                  <a16:creationId xmlns:a16="http://schemas.microsoft.com/office/drawing/2014/main" id="{578F7BB5-9A90-45ED-B4E3-A2F29C9A1C4D}"/>
                </a:ext>
              </a:extLst>
            </p:cNvPr>
            <p:cNvGrpSpPr/>
            <p:nvPr/>
          </p:nvGrpSpPr>
          <p:grpSpPr>
            <a:xfrm>
              <a:off x="274645" y="4877954"/>
              <a:ext cx="661335" cy="661334"/>
              <a:chOff x="9983256" y="958331"/>
              <a:chExt cx="922904" cy="922906"/>
            </a:xfrm>
          </p:grpSpPr>
          <p:sp>
            <p:nvSpPr>
              <p:cNvPr id="132" name="Oval 131">
                <a:extLst>
                  <a:ext uri="{FF2B5EF4-FFF2-40B4-BE49-F238E27FC236}">
                    <a16:creationId xmlns:a16="http://schemas.microsoft.com/office/drawing/2014/main" id="{EC59CC9A-E020-4B4B-A343-6BA28F625A9E}"/>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33" name="Group 132">
                <a:extLst>
                  <a:ext uri="{FF2B5EF4-FFF2-40B4-BE49-F238E27FC236}">
                    <a16:creationId xmlns:a16="http://schemas.microsoft.com/office/drawing/2014/main" id="{FB120B5F-5DDC-4372-8B75-452766E6FA8F}"/>
                  </a:ext>
                </a:extLst>
              </p:cNvPr>
              <p:cNvGrpSpPr/>
              <p:nvPr/>
            </p:nvGrpSpPr>
            <p:grpSpPr>
              <a:xfrm>
                <a:off x="10103414" y="1161823"/>
                <a:ext cx="654820" cy="444115"/>
                <a:chOff x="-3464779" y="-1113976"/>
                <a:chExt cx="2012196" cy="1269235"/>
              </a:xfrm>
            </p:grpSpPr>
            <p:grpSp>
              <p:nvGrpSpPr>
                <p:cNvPr id="134" name="Group 133">
                  <a:extLst>
                    <a:ext uri="{FF2B5EF4-FFF2-40B4-BE49-F238E27FC236}">
                      <a16:creationId xmlns:a16="http://schemas.microsoft.com/office/drawing/2014/main" id="{94741320-24D8-4DF0-BAC7-C1CBC1507864}"/>
                    </a:ext>
                  </a:extLst>
                </p:cNvPr>
                <p:cNvGrpSpPr/>
                <p:nvPr/>
              </p:nvGrpSpPr>
              <p:grpSpPr>
                <a:xfrm>
                  <a:off x="-3464779" y="-479358"/>
                  <a:ext cx="648837" cy="463674"/>
                  <a:chOff x="3889832" y="4308049"/>
                  <a:chExt cx="1432874" cy="1023966"/>
                </a:xfrm>
              </p:grpSpPr>
              <p:sp>
                <p:nvSpPr>
                  <p:cNvPr id="171" name="Rectangle: Rounded Corners 170">
                    <a:extLst>
                      <a:ext uri="{FF2B5EF4-FFF2-40B4-BE49-F238E27FC236}">
                        <a16:creationId xmlns:a16="http://schemas.microsoft.com/office/drawing/2014/main" id="{64AE23F0-F5C3-439A-A5B9-F41BD81C8ACA}"/>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2" name="Rectangle: Top Corners Rounded 171">
                    <a:extLst>
                      <a:ext uri="{FF2B5EF4-FFF2-40B4-BE49-F238E27FC236}">
                        <a16:creationId xmlns:a16="http://schemas.microsoft.com/office/drawing/2014/main" id="{7558A9AC-46CE-47BA-96B9-CF8775DEF8D7}"/>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3" name="Trapezoid 172">
                    <a:extLst>
                      <a:ext uri="{FF2B5EF4-FFF2-40B4-BE49-F238E27FC236}">
                        <a16:creationId xmlns:a16="http://schemas.microsoft.com/office/drawing/2014/main" id="{9A4CC90F-3E8D-4111-BC51-3F1C435456C1}"/>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5" name="Group 134">
                  <a:extLst>
                    <a:ext uri="{FF2B5EF4-FFF2-40B4-BE49-F238E27FC236}">
                      <a16:creationId xmlns:a16="http://schemas.microsoft.com/office/drawing/2014/main" id="{D9E810F8-F4C9-4F33-B1AB-33B47B952159}"/>
                    </a:ext>
                  </a:extLst>
                </p:cNvPr>
                <p:cNvGrpSpPr/>
                <p:nvPr/>
              </p:nvGrpSpPr>
              <p:grpSpPr>
                <a:xfrm>
                  <a:off x="-2652484" y="-1113976"/>
                  <a:ext cx="1199901" cy="1269235"/>
                  <a:chOff x="-4799336" y="5508999"/>
                  <a:chExt cx="1956745" cy="2069812"/>
                </a:xfrm>
              </p:grpSpPr>
              <p:grpSp>
                <p:nvGrpSpPr>
                  <p:cNvPr id="136" name="Group 135">
                    <a:extLst>
                      <a:ext uri="{FF2B5EF4-FFF2-40B4-BE49-F238E27FC236}">
                        <a16:creationId xmlns:a16="http://schemas.microsoft.com/office/drawing/2014/main" id="{9F7D6347-BCF8-47B9-862D-9C92D0EE5CCF}"/>
                      </a:ext>
                    </a:extLst>
                  </p:cNvPr>
                  <p:cNvGrpSpPr/>
                  <p:nvPr/>
                </p:nvGrpSpPr>
                <p:grpSpPr>
                  <a:xfrm flipH="1">
                    <a:off x="-4799336" y="5669702"/>
                    <a:ext cx="852161" cy="1909109"/>
                    <a:chOff x="-2654837" y="-287671"/>
                    <a:chExt cx="5516222" cy="12358083"/>
                  </a:xfrm>
                </p:grpSpPr>
                <p:sp>
                  <p:nvSpPr>
                    <p:cNvPr id="162" name="Rectangle 161">
                      <a:extLst>
                        <a:ext uri="{FF2B5EF4-FFF2-40B4-BE49-F238E27FC236}">
                          <a16:creationId xmlns:a16="http://schemas.microsoft.com/office/drawing/2014/main" id="{605482F7-1CB8-4EF0-8691-87C9875F60E1}"/>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63" name="Group 162">
                      <a:extLst>
                        <a:ext uri="{FF2B5EF4-FFF2-40B4-BE49-F238E27FC236}">
                          <a16:creationId xmlns:a16="http://schemas.microsoft.com/office/drawing/2014/main" id="{91758FBE-D3DB-4B65-95F6-CADEC38CF078}"/>
                        </a:ext>
                      </a:extLst>
                    </p:cNvPr>
                    <p:cNvGrpSpPr/>
                    <p:nvPr/>
                  </p:nvGrpSpPr>
                  <p:grpSpPr>
                    <a:xfrm>
                      <a:off x="-1932665" y="502289"/>
                      <a:ext cx="4144285" cy="9484745"/>
                      <a:chOff x="-2286991" y="502289"/>
                      <a:chExt cx="4498611" cy="9484745"/>
                    </a:xfrm>
                    <a:solidFill>
                      <a:schemeClr val="bg1"/>
                    </a:solidFill>
                  </p:grpSpPr>
                  <p:sp>
                    <p:nvSpPr>
                      <p:cNvPr id="164" name="Rectangle 163">
                        <a:extLst>
                          <a:ext uri="{FF2B5EF4-FFF2-40B4-BE49-F238E27FC236}">
                            <a16:creationId xmlns:a16="http://schemas.microsoft.com/office/drawing/2014/main" id="{9664EB7D-B536-443B-AC94-201C5FE7D157}"/>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65" name="Group 164">
                        <a:extLst>
                          <a:ext uri="{FF2B5EF4-FFF2-40B4-BE49-F238E27FC236}">
                            <a16:creationId xmlns:a16="http://schemas.microsoft.com/office/drawing/2014/main" id="{C491137B-36E0-4692-9FA3-8750F3009660}"/>
                          </a:ext>
                        </a:extLst>
                      </p:cNvPr>
                      <p:cNvGrpSpPr/>
                      <p:nvPr/>
                    </p:nvGrpSpPr>
                    <p:grpSpPr>
                      <a:xfrm>
                        <a:off x="-2271373" y="3334637"/>
                        <a:ext cx="4482993" cy="3353403"/>
                        <a:chOff x="-2641291" y="2050090"/>
                        <a:chExt cx="4852912" cy="3353403"/>
                      </a:xfrm>
                      <a:grpFill/>
                    </p:grpSpPr>
                    <p:sp>
                      <p:nvSpPr>
                        <p:cNvPr id="168" name="Rectangle 167">
                          <a:extLst>
                            <a:ext uri="{FF2B5EF4-FFF2-40B4-BE49-F238E27FC236}">
                              <a16:creationId xmlns:a16="http://schemas.microsoft.com/office/drawing/2014/main" id="{A42332B8-A456-4412-A108-D3DC337A55FA}"/>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9" name="Rectangle 168">
                          <a:extLst>
                            <a:ext uri="{FF2B5EF4-FFF2-40B4-BE49-F238E27FC236}">
                              <a16:creationId xmlns:a16="http://schemas.microsoft.com/office/drawing/2014/main" id="{FB767473-D360-4BC5-BC07-8F7B9FB2ED61}"/>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70" name="Rectangle 169">
                          <a:extLst>
                            <a:ext uri="{FF2B5EF4-FFF2-40B4-BE49-F238E27FC236}">
                              <a16:creationId xmlns:a16="http://schemas.microsoft.com/office/drawing/2014/main" id="{BC369743-E0CF-4192-9208-2523AC49691C}"/>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166" name="Rectangle 165">
                        <a:extLst>
                          <a:ext uri="{FF2B5EF4-FFF2-40B4-BE49-F238E27FC236}">
                            <a16:creationId xmlns:a16="http://schemas.microsoft.com/office/drawing/2014/main" id="{9038C668-09D5-40B8-917C-B5DE45572562}"/>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7" name="Rectangle 166">
                        <a:extLst>
                          <a:ext uri="{FF2B5EF4-FFF2-40B4-BE49-F238E27FC236}">
                            <a16:creationId xmlns:a16="http://schemas.microsoft.com/office/drawing/2014/main" id="{0F7D6F1D-0328-4537-9AD3-217ED83912EE}"/>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137" name="Group 136">
                    <a:extLst>
                      <a:ext uri="{FF2B5EF4-FFF2-40B4-BE49-F238E27FC236}">
                        <a16:creationId xmlns:a16="http://schemas.microsoft.com/office/drawing/2014/main" id="{43336D58-BDAF-46CC-A2D3-E8938C1ECA28}"/>
                      </a:ext>
                    </a:extLst>
                  </p:cNvPr>
                  <p:cNvGrpSpPr/>
                  <p:nvPr/>
                </p:nvGrpSpPr>
                <p:grpSpPr>
                  <a:xfrm>
                    <a:off x="-3789393" y="5508999"/>
                    <a:ext cx="946802" cy="2064618"/>
                    <a:chOff x="-3789393" y="5508999"/>
                    <a:chExt cx="946802" cy="2064618"/>
                  </a:xfrm>
                </p:grpSpPr>
                <p:grpSp>
                  <p:nvGrpSpPr>
                    <p:cNvPr id="138" name="Group 137">
                      <a:extLst>
                        <a:ext uri="{FF2B5EF4-FFF2-40B4-BE49-F238E27FC236}">
                          <a16:creationId xmlns:a16="http://schemas.microsoft.com/office/drawing/2014/main" id="{4B240B20-B521-46CA-BC82-878A7CF42455}"/>
                        </a:ext>
                      </a:extLst>
                    </p:cNvPr>
                    <p:cNvGrpSpPr/>
                    <p:nvPr/>
                  </p:nvGrpSpPr>
                  <p:grpSpPr>
                    <a:xfrm flipV="1">
                      <a:off x="-3789393" y="7130231"/>
                      <a:ext cx="946802" cy="443386"/>
                      <a:chOff x="917006" y="1618956"/>
                      <a:chExt cx="7972847" cy="2538356"/>
                    </a:xfrm>
                    <a:noFill/>
                  </p:grpSpPr>
                  <p:sp>
                    <p:nvSpPr>
                      <p:cNvPr id="157" name="Rectangle 156">
                        <a:extLst>
                          <a:ext uri="{FF2B5EF4-FFF2-40B4-BE49-F238E27FC236}">
                            <a16:creationId xmlns:a16="http://schemas.microsoft.com/office/drawing/2014/main" id="{C7B03205-2049-4BEE-B448-4CFCE39FFD80}"/>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8" name="Rectangle 157">
                        <a:extLst>
                          <a:ext uri="{FF2B5EF4-FFF2-40B4-BE49-F238E27FC236}">
                            <a16:creationId xmlns:a16="http://schemas.microsoft.com/office/drawing/2014/main" id="{AEAB46F3-3093-4FD3-B078-AB08505AAC0D}"/>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9" name="Rectangle 158">
                        <a:extLst>
                          <a:ext uri="{FF2B5EF4-FFF2-40B4-BE49-F238E27FC236}">
                            <a16:creationId xmlns:a16="http://schemas.microsoft.com/office/drawing/2014/main" id="{09E70A7B-0BCD-4BB5-A12D-050B0EE9C8F3}"/>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0" name="Rectangle 159">
                        <a:extLst>
                          <a:ext uri="{FF2B5EF4-FFF2-40B4-BE49-F238E27FC236}">
                            <a16:creationId xmlns:a16="http://schemas.microsoft.com/office/drawing/2014/main" id="{DF404D77-6593-4C19-8960-40AB67B4E7DF}"/>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61" name="Rectangle 160">
                        <a:extLst>
                          <a:ext uri="{FF2B5EF4-FFF2-40B4-BE49-F238E27FC236}">
                            <a16:creationId xmlns:a16="http://schemas.microsoft.com/office/drawing/2014/main" id="{29C569B3-067E-4E35-BC53-D961922E271B}"/>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39" name="Group 138">
                      <a:extLst>
                        <a:ext uri="{FF2B5EF4-FFF2-40B4-BE49-F238E27FC236}">
                          <a16:creationId xmlns:a16="http://schemas.microsoft.com/office/drawing/2014/main" id="{37591495-B5EA-49DF-828C-5767009E8DD2}"/>
                        </a:ext>
                      </a:extLst>
                    </p:cNvPr>
                    <p:cNvGrpSpPr/>
                    <p:nvPr/>
                  </p:nvGrpSpPr>
                  <p:grpSpPr>
                    <a:xfrm flipV="1">
                      <a:off x="-3789393" y="6049410"/>
                      <a:ext cx="946802" cy="443386"/>
                      <a:chOff x="917006" y="1618956"/>
                      <a:chExt cx="7972847" cy="2538356"/>
                    </a:xfrm>
                    <a:noFill/>
                  </p:grpSpPr>
                  <p:sp>
                    <p:nvSpPr>
                      <p:cNvPr id="152" name="Rectangle 151">
                        <a:extLst>
                          <a:ext uri="{FF2B5EF4-FFF2-40B4-BE49-F238E27FC236}">
                            <a16:creationId xmlns:a16="http://schemas.microsoft.com/office/drawing/2014/main" id="{FD627665-3349-4839-B0E6-D8075923E4FC}"/>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3" name="Rectangle 152">
                        <a:extLst>
                          <a:ext uri="{FF2B5EF4-FFF2-40B4-BE49-F238E27FC236}">
                            <a16:creationId xmlns:a16="http://schemas.microsoft.com/office/drawing/2014/main" id="{EB1D9547-70CA-4247-9670-5DF7D2A8177A}"/>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4" name="Rectangle 153">
                        <a:extLst>
                          <a:ext uri="{FF2B5EF4-FFF2-40B4-BE49-F238E27FC236}">
                            <a16:creationId xmlns:a16="http://schemas.microsoft.com/office/drawing/2014/main" id="{A57D0906-318E-46C1-8255-ED10752918D3}"/>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5" name="Rectangle 154">
                        <a:extLst>
                          <a:ext uri="{FF2B5EF4-FFF2-40B4-BE49-F238E27FC236}">
                            <a16:creationId xmlns:a16="http://schemas.microsoft.com/office/drawing/2014/main" id="{B9B9272E-E0D4-4A6F-9418-FCD52E33F7EF}"/>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6" name="Rectangle 155">
                        <a:extLst>
                          <a:ext uri="{FF2B5EF4-FFF2-40B4-BE49-F238E27FC236}">
                            <a16:creationId xmlns:a16="http://schemas.microsoft.com/office/drawing/2014/main" id="{43E4A165-7632-43B0-A89F-DF3FFE999A67}"/>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40" name="Group 139">
                      <a:extLst>
                        <a:ext uri="{FF2B5EF4-FFF2-40B4-BE49-F238E27FC236}">
                          <a16:creationId xmlns:a16="http://schemas.microsoft.com/office/drawing/2014/main" id="{CFFE380D-A511-4A62-96B3-9E5C490A3A02}"/>
                        </a:ext>
                      </a:extLst>
                    </p:cNvPr>
                    <p:cNvGrpSpPr/>
                    <p:nvPr/>
                  </p:nvGrpSpPr>
                  <p:grpSpPr>
                    <a:xfrm flipV="1">
                      <a:off x="-3789393" y="6589821"/>
                      <a:ext cx="946802" cy="443386"/>
                      <a:chOff x="917006" y="1618956"/>
                      <a:chExt cx="7972847" cy="2538356"/>
                    </a:xfrm>
                    <a:noFill/>
                  </p:grpSpPr>
                  <p:sp>
                    <p:nvSpPr>
                      <p:cNvPr id="147" name="Rectangle 146">
                        <a:extLst>
                          <a:ext uri="{FF2B5EF4-FFF2-40B4-BE49-F238E27FC236}">
                            <a16:creationId xmlns:a16="http://schemas.microsoft.com/office/drawing/2014/main" id="{7E2ECA2B-CC6C-459E-91A8-33AA46DC9796}"/>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8" name="Rectangle 147">
                        <a:extLst>
                          <a:ext uri="{FF2B5EF4-FFF2-40B4-BE49-F238E27FC236}">
                            <a16:creationId xmlns:a16="http://schemas.microsoft.com/office/drawing/2014/main" id="{42CDE34A-0E4D-4915-8A29-36079B24DCE3}"/>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9" name="Rectangle 148">
                        <a:extLst>
                          <a:ext uri="{FF2B5EF4-FFF2-40B4-BE49-F238E27FC236}">
                            <a16:creationId xmlns:a16="http://schemas.microsoft.com/office/drawing/2014/main" id="{CF630359-1ADD-436D-9F71-53118C9CB66B}"/>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0" name="Rectangle 149">
                        <a:extLst>
                          <a:ext uri="{FF2B5EF4-FFF2-40B4-BE49-F238E27FC236}">
                            <a16:creationId xmlns:a16="http://schemas.microsoft.com/office/drawing/2014/main" id="{9915BC95-5F38-48EB-B22A-041F983F410B}"/>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51" name="Rectangle 150">
                        <a:extLst>
                          <a:ext uri="{FF2B5EF4-FFF2-40B4-BE49-F238E27FC236}">
                            <a16:creationId xmlns:a16="http://schemas.microsoft.com/office/drawing/2014/main" id="{11C62AE1-4A85-45BC-BDA0-A1727717FC5E}"/>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41" name="Group 140">
                      <a:extLst>
                        <a:ext uri="{FF2B5EF4-FFF2-40B4-BE49-F238E27FC236}">
                          <a16:creationId xmlns:a16="http://schemas.microsoft.com/office/drawing/2014/main" id="{1EA50577-88F0-4628-A45B-696C20907EA4}"/>
                        </a:ext>
                      </a:extLst>
                    </p:cNvPr>
                    <p:cNvGrpSpPr/>
                    <p:nvPr/>
                  </p:nvGrpSpPr>
                  <p:grpSpPr>
                    <a:xfrm flipV="1">
                      <a:off x="-3789393" y="5508999"/>
                      <a:ext cx="946802" cy="443386"/>
                      <a:chOff x="917006" y="1618956"/>
                      <a:chExt cx="7972847" cy="2538356"/>
                    </a:xfrm>
                    <a:noFill/>
                  </p:grpSpPr>
                  <p:sp>
                    <p:nvSpPr>
                      <p:cNvPr id="142" name="Rectangle 141">
                        <a:extLst>
                          <a:ext uri="{FF2B5EF4-FFF2-40B4-BE49-F238E27FC236}">
                            <a16:creationId xmlns:a16="http://schemas.microsoft.com/office/drawing/2014/main" id="{9FA2DEF5-8AED-4C38-B756-E238D99D6EA1}"/>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3" name="Rectangle 142">
                        <a:extLst>
                          <a:ext uri="{FF2B5EF4-FFF2-40B4-BE49-F238E27FC236}">
                            <a16:creationId xmlns:a16="http://schemas.microsoft.com/office/drawing/2014/main" id="{CC0B46B0-16B4-4845-BD3C-7ADB64D4035E}"/>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4" name="Rectangle 143">
                        <a:extLst>
                          <a:ext uri="{FF2B5EF4-FFF2-40B4-BE49-F238E27FC236}">
                            <a16:creationId xmlns:a16="http://schemas.microsoft.com/office/drawing/2014/main" id="{F9E3980C-DF16-4708-BA48-E3646FF17E32}"/>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5" name="Rectangle 144">
                        <a:extLst>
                          <a:ext uri="{FF2B5EF4-FFF2-40B4-BE49-F238E27FC236}">
                            <a16:creationId xmlns:a16="http://schemas.microsoft.com/office/drawing/2014/main" id="{9D8DDFC1-7440-45A9-843A-25B87198DC3C}"/>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46" name="Rectangle 145">
                        <a:extLst>
                          <a:ext uri="{FF2B5EF4-FFF2-40B4-BE49-F238E27FC236}">
                            <a16:creationId xmlns:a16="http://schemas.microsoft.com/office/drawing/2014/main" id="{054F1952-52A1-4478-940E-E4F076A19291}"/>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14" name="Rectangle: Rounded Corners 13">
              <a:extLst>
                <a:ext uri="{FF2B5EF4-FFF2-40B4-BE49-F238E27FC236}">
                  <a16:creationId xmlns:a16="http://schemas.microsoft.com/office/drawing/2014/main" id="{1752C0FF-C79F-47D7-AA8B-075896AB0287}"/>
                </a:ext>
              </a:extLst>
            </p:cNvPr>
            <p:cNvSpPr/>
            <p:nvPr/>
          </p:nvSpPr>
          <p:spPr bwMode="auto">
            <a:xfrm>
              <a:off x="575619" y="1508370"/>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Tools</a:t>
              </a:r>
            </a:p>
          </p:txBody>
        </p:sp>
        <p:grpSp>
          <p:nvGrpSpPr>
            <p:cNvPr id="15" name="Group 14">
              <a:extLst>
                <a:ext uri="{FF2B5EF4-FFF2-40B4-BE49-F238E27FC236}">
                  <a16:creationId xmlns:a16="http://schemas.microsoft.com/office/drawing/2014/main" id="{2F71F6AA-803B-4856-825B-8E4BD66EE740}"/>
                </a:ext>
              </a:extLst>
            </p:cNvPr>
            <p:cNvGrpSpPr/>
            <p:nvPr/>
          </p:nvGrpSpPr>
          <p:grpSpPr>
            <a:xfrm>
              <a:off x="274639" y="1482019"/>
              <a:ext cx="661334" cy="661334"/>
              <a:chOff x="7672552" y="4021436"/>
              <a:chExt cx="965603" cy="982528"/>
            </a:xfrm>
          </p:grpSpPr>
          <p:sp>
            <p:nvSpPr>
              <p:cNvPr id="119" name="Oval 118">
                <a:extLst>
                  <a:ext uri="{FF2B5EF4-FFF2-40B4-BE49-F238E27FC236}">
                    <a16:creationId xmlns:a16="http://schemas.microsoft.com/office/drawing/2014/main" id="{DA5F37A7-02EB-4E0A-86CF-7A85B780BE9C}"/>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120" name="Group 119">
                <a:extLst>
                  <a:ext uri="{FF2B5EF4-FFF2-40B4-BE49-F238E27FC236}">
                    <a16:creationId xmlns:a16="http://schemas.microsoft.com/office/drawing/2014/main" id="{BCA0CCDC-3EF6-46D8-8CA7-F347983AD57F}"/>
                  </a:ext>
                </a:extLst>
              </p:cNvPr>
              <p:cNvGrpSpPr/>
              <p:nvPr/>
            </p:nvGrpSpPr>
            <p:grpSpPr>
              <a:xfrm>
                <a:off x="7773860" y="4420332"/>
                <a:ext cx="759372" cy="184730"/>
                <a:chOff x="7466978" y="4863550"/>
                <a:chExt cx="738228" cy="176492"/>
              </a:xfrm>
            </p:grpSpPr>
            <p:grpSp>
              <p:nvGrpSpPr>
                <p:cNvPr id="121" name="Group 120">
                  <a:extLst>
                    <a:ext uri="{FF2B5EF4-FFF2-40B4-BE49-F238E27FC236}">
                      <a16:creationId xmlns:a16="http://schemas.microsoft.com/office/drawing/2014/main" id="{099FDA20-1023-43EA-97F1-8035E64BCAFD}"/>
                    </a:ext>
                  </a:extLst>
                </p:cNvPr>
                <p:cNvGrpSpPr/>
                <p:nvPr/>
              </p:nvGrpSpPr>
              <p:grpSpPr>
                <a:xfrm rot="19042309">
                  <a:off x="7466978" y="4863550"/>
                  <a:ext cx="688819" cy="176492"/>
                  <a:chOff x="5329666" y="3489884"/>
                  <a:chExt cx="7171567" cy="1837527"/>
                </a:xfrm>
              </p:grpSpPr>
              <p:sp>
                <p:nvSpPr>
                  <p:cNvPr id="130" name="Rectangle: Rounded Corners 129">
                    <a:extLst>
                      <a:ext uri="{FF2B5EF4-FFF2-40B4-BE49-F238E27FC236}">
                        <a16:creationId xmlns:a16="http://schemas.microsoft.com/office/drawing/2014/main" id="{279BB805-C7B0-4216-A98F-CF269AD1FA2C}"/>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31" name="Freeform: Shape 130">
                    <a:extLst>
                      <a:ext uri="{FF2B5EF4-FFF2-40B4-BE49-F238E27FC236}">
                        <a16:creationId xmlns:a16="http://schemas.microsoft.com/office/drawing/2014/main" id="{6FC53558-602C-4825-8578-8808CDD31B46}"/>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122" name="Group 121">
                  <a:extLst>
                    <a:ext uri="{FF2B5EF4-FFF2-40B4-BE49-F238E27FC236}">
                      <a16:creationId xmlns:a16="http://schemas.microsoft.com/office/drawing/2014/main" id="{DC8A6FFD-5508-4ED4-B4E7-A85731AA3742}"/>
                    </a:ext>
                  </a:extLst>
                </p:cNvPr>
                <p:cNvGrpSpPr/>
                <p:nvPr/>
              </p:nvGrpSpPr>
              <p:grpSpPr>
                <a:xfrm rot="13295580" flipV="1">
                  <a:off x="7500425" y="4917201"/>
                  <a:ext cx="704781" cy="67782"/>
                  <a:chOff x="1552145" y="3101420"/>
                  <a:chExt cx="9703733" cy="933252"/>
                </a:xfrm>
              </p:grpSpPr>
              <p:sp>
                <p:nvSpPr>
                  <p:cNvPr id="123" name="Trapezoid 122">
                    <a:extLst>
                      <a:ext uri="{FF2B5EF4-FFF2-40B4-BE49-F238E27FC236}">
                        <a16:creationId xmlns:a16="http://schemas.microsoft.com/office/drawing/2014/main" id="{FBDF848A-1275-4F11-8C9B-11D37CF1F131}"/>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4" name="Trapezoid 123">
                    <a:extLst>
                      <a:ext uri="{FF2B5EF4-FFF2-40B4-BE49-F238E27FC236}">
                        <a16:creationId xmlns:a16="http://schemas.microsoft.com/office/drawing/2014/main" id="{03B448DF-5910-4729-9370-8CE0382D3411}"/>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5" name="Rectangle 124">
                    <a:extLst>
                      <a:ext uri="{FF2B5EF4-FFF2-40B4-BE49-F238E27FC236}">
                        <a16:creationId xmlns:a16="http://schemas.microsoft.com/office/drawing/2014/main" id="{875C9C86-89D1-42DF-A670-6B6F74BD0D44}"/>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6" name="Rectangle: Rounded Corners 125">
                    <a:extLst>
                      <a:ext uri="{FF2B5EF4-FFF2-40B4-BE49-F238E27FC236}">
                        <a16:creationId xmlns:a16="http://schemas.microsoft.com/office/drawing/2014/main" id="{532E47A3-29CF-4F05-91CA-F7252DD9D6A3}"/>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7" name="Rectangle: Rounded Corners 126">
                    <a:extLst>
                      <a:ext uri="{FF2B5EF4-FFF2-40B4-BE49-F238E27FC236}">
                        <a16:creationId xmlns:a16="http://schemas.microsoft.com/office/drawing/2014/main" id="{AB8D1636-7E07-4F4C-9A9C-C50E769D4875}"/>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8" name="Rectangle: Rounded Corners 127">
                    <a:extLst>
                      <a:ext uri="{FF2B5EF4-FFF2-40B4-BE49-F238E27FC236}">
                        <a16:creationId xmlns:a16="http://schemas.microsoft.com/office/drawing/2014/main" id="{B969F116-F277-4656-8F01-FA37C0B7FA61}"/>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29" name="Rectangle: Rounded Corners 128">
                    <a:extLst>
                      <a:ext uri="{FF2B5EF4-FFF2-40B4-BE49-F238E27FC236}">
                        <a16:creationId xmlns:a16="http://schemas.microsoft.com/office/drawing/2014/main" id="{0785250B-1B89-442F-9889-6356132913E6}"/>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16" name="Rectangle: Rounded Corners 15">
              <a:extLst>
                <a:ext uri="{FF2B5EF4-FFF2-40B4-BE49-F238E27FC236}">
                  <a16:creationId xmlns:a16="http://schemas.microsoft.com/office/drawing/2014/main" id="{32134418-73FD-4898-86B4-B19331D86AEB}"/>
                </a:ext>
              </a:extLst>
            </p:cNvPr>
            <p:cNvSpPr/>
            <p:nvPr/>
          </p:nvSpPr>
          <p:spPr bwMode="auto">
            <a:xfrm>
              <a:off x="575619" y="2353241"/>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Language</a:t>
              </a:r>
            </a:p>
          </p:txBody>
        </p:sp>
        <p:grpSp>
          <p:nvGrpSpPr>
            <p:cNvPr id="17" name="Group 16">
              <a:extLst>
                <a:ext uri="{FF2B5EF4-FFF2-40B4-BE49-F238E27FC236}">
                  <a16:creationId xmlns:a16="http://schemas.microsoft.com/office/drawing/2014/main" id="{4D72AFA3-FA87-481E-A443-861355902CA5}"/>
                </a:ext>
              </a:extLst>
            </p:cNvPr>
            <p:cNvGrpSpPr/>
            <p:nvPr/>
          </p:nvGrpSpPr>
          <p:grpSpPr>
            <a:xfrm>
              <a:off x="274640" y="2331003"/>
              <a:ext cx="661335" cy="661334"/>
              <a:chOff x="2586873" y="2446840"/>
              <a:chExt cx="963350" cy="963350"/>
            </a:xfrm>
          </p:grpSpPr>
          <p:sp>
            <p:nvSpPr>
              <p:cNvPr id="87" name="Oval 86">
                <a:extLst>
                  <a:ext uri="{FF2B5EF4-FFF2-40B4-BE49-F238E27FC236}">
                    <a16:creationId xmlns:a16="http://schemas.microsoft.com/office/drawing/2014/main" id="{E88524F2-EC4B-4BB1-B5DC-1DA746932952}"/>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88" name="Group 87">
                <a:extLst>
                  <a:ext uri="{FF2B5EF4-FFF2-40B4-BE49-F238E27FC236}">
                    <a16:creationId xmlns:a16="http://schemas.microsoft.com/office/drawing/2014/main" id="{47A0FB15-99F9-4E93-83B7-ECA100F94292}"/>
                  </a:ext>
                </a:extLst>
              </p:cNvPr>
              <p:cNvGrpSpPr/>
              <p:nvPr/>
            </p:nvGrpSpPr>
            <p:grpSpPr>
              <a:xfrm>
                <a:off x="2671811" y="2661818"/>
                <a:ext cx="806680" cy="516427"/>
                <a:chOff x="2010581" y="1078432"/>
                <a:chExt cx="4336157" cy="2775970"/>
              </a:xfrm>
            </p:grpSpPr>
            <p:sp>
              <p:nvSpPr>
                <p:cNvPr id="89" name="Rectangle: Top Corners Rounded 88">
                  <a:extLst>
                    <a:ext uri="{FF2B5EF4-FFF2-40B4-BE49-F238E27FC236}">
                      <a16:creationId xmlns:a16="http://schemas.microsoft.com/office/drawing/2014/main" id="{3791417E-1ACD-4CEC-BDF2-87CA4E5CAC96}"/>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90" name="Group 89">
                  <a:extLst>
                    <a:ext uri="{FF2B5EF4-FFF2-40B4-BE49-F238E27FC236}">
                      <a16:creationId xmlns:a16="http://schemas.microsoft.com/office/drawing/2014/main" id="{C149A3C0-8C14-4840-A305-4CDE4CEFB56D}"/>
                    </a:ext>
                  </a:extLst>
                </p:cNvPr>
                <p:cNvGrpSpPr/>
                <p:nvPr/>
              </p:nvGrpSpPr>
              <p:grpSpPr>
                <a:xfrm flipH="1">
                  <a:off x="2010581" y="1078432"/>
                  <a:ext cx="4336157" cy="2775970"/>
                  <a:chOff x="2495051" y="663738"/>
                  <a:chExt cx="3977849" cy="2775970"/>
                </a:xfrm>
              </p:grpSpPr>
              <p:grpSp>
                <p:nvGrpSpPr>
                  <p:cNvPr id="91" name="Group 90">
                    <a:extLst>
                      <a:ext uri="{FF2B5EF4-FFF2-40B4-BE49-F238E27FC236}">
                        <a16:creationId xmlns:a16="http://schemas.microsoft.com/office/drawing/2014/main" id="{4051D5CB-7EE0-4E59-8A4D-A9275EB4D412}"/>
                      </a:ext>
                    </a:extLst>
                  </p:cNvPr>
                  <p:cNvGrpSpPr/>
                  <p:nvPr/>
                </p:nvGrpSpPr>
                <p:grpSpPr>
                  <a:xfrm>
                    <a:off x="2495051" y="663738"/>
                    <a:ext cx="3977849" cy="2775970"/>
                    <a:chOff x="3563003" y="1681105"/>
                    <a:chExt cx="3977849" cy="2775970"/>
                  </a:xfrm>
                </p:grpSpPr>
                <p:sp>
                  <p:nvSpPr>
                    <p:cNvPr id="109" name="Rectangle: Top Corners Snipped 108">
                      <a:extLst>
                        <a:ext uri="{FF2B5EF4-FFF2-40B4-BE49-F238E27FC236}">
                          <a16:creationId xmlns:a16="http://schemas.microsoft.com/office/drawing/2014/main" id="{39E80755-415A-440D-AEAD-AA768C91B9AC}"/>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0" name="Rectangle: Rounded Corners 109">
                      <a:extLst>
                        <a:ext uri="{FF2B5EF4-FFF2-40B4-BE49-F238E27FC236}">
                          <a16:creationId xmlns:a16="http://schemas.microsoft.com/office/drawing/2014/main" id="{F1C9EE72-35F7-4BBE-8412-99B8B0CC672A}"/>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1" name="Rectangle: Rounded Corners 110">
                      <a:extLst>
                        <a:ext uri="{FF2B5EF4-FFF2-40B4-BE49-F238E27FC236}">
                          <a16:creationId xmlns:a16="http://schemas.microsoft.com/office/drawing/2014/main" id="{25FDAC00-4AD0-499D-BEF1-E73A32DAFBC3}"/>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2" name="Right Triangle 111">
                      <a:extLst>
                        <a:ext uri="{FF2B5EF4-FFF2-40B4-BE49-F238E27FC236}">
                          <a16:creationId xmlns:a16="http://schemas.microsoft.com/office/drawing/2014/main" id="{1FC93B93-A0FE-4440-8749-29D731558241}"/>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3" name="Rectangle: Rounded Corners 112">
                      <a:extLst>
                        <a:ext uri="{FF2B5EF4-FFF2-40B4-BE49-F238E27FC236}">
                          <a16:creationId xmlns:a16="http://schemas.microsoft.com/office/drawing/2014/main" id="{B948637E-D07A-492A-90A9-1AD5B5CA5E23}"/>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4" name="Rectangle: Rounded Corners 113">
                      <a:extLst>
                        <a:ext uri="{FF2B5EF4-FFF2-40B4-BE49-F238E27FC236}">
                          <a16:creationId xmlns:a16="http://schemas.microsoft.com/office/drawing/2014/main" id="{B345859E-F417-4F0F-A768-16394A79D28A}"/>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5" name="Rectangle: Top Corners Snipped 114">
                      <a:extLst>
                        <a:ext uri="{FF2B5EF4-FFF2-40B4-BE49-F238E27FC236}">
                          <a16:creationId xmlns:a16="http://schemas.microsoft.com/office/drawing/2014/main" id="{3B5C9479-C6C1-4711-82A9-050101A72CBA}"/>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6" name="Rectangle: Rounded Corners 115">
                      <a:extLst>
                        <a:ext uri="{FF2B5EF4-FFF2-40B4-BE49-F238E27FC236}">
                          <a16:creationId xmlns:a16="http://schemas.microsoft.com/office/drawing/2014/main" id="{E6EA2006-3151-4175-B686-31C77B8F5E72}"/>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7" name="Rectangle: Rounded Corners 116">
                      <a:extLst>
                        <a:ext uri="{FF2B5EF4-FFF2-40B4-BE49-F238E27FC236}">
                          <a16:creationId xmlns:a16="http://schemas.microsoft.com/office/drawing/2014/main" id="{FFA44420-E000-41C1-8F48-10BDCDAFAAB7}"/>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18" name="Rectangle 117">
                      <a:extLst>
                        <a:ext uri="{FF2B5EF4-FFF2-40B4-BE49-F238E27FC236}">
                          <a16:creationId xmlns:a16="http://schemas.microsoft.com/office/drawing/2014/main" id="{6C1D3657-6106-45FB-80BD-522EA125656A}"/>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2" name="Group 91">
                    <a:extLst>
                      <a:ext uri="{FF2B5EF4-FFF2-40B4-BE49-F238E27FC236}">
                        <a16:creationId xmlns:a16="http://schemas.microsoft.com/office/drawing/2014/main" id="{6C69F1E6-7AA7-4257-B28D-653680F5E932}"/>
                      </a:ext>
                    </a:extLst>
                  </p:cNvPr>
                  <p:cNvGrpSpPr/>
                  <p:nvPr/>
                </p:nvGrpSpPr>
                <p:grpSpPr>
                  <a:xfrm>
                    <a:off x="3518812" y="1860243"/>
                    <a:ext cx="1558890" cy="350093"/>
                    <a:chOff x="3574873" y="4631162"/>
                    <a:chExt cx="1558890" cy="350093"/>
                  </a:xfrm>
                </p:grpSpPr>
                <p:grpSp>
                  <p:nvGrpSpPr>
                    <p:cNvPr id="93" name="Group 92">
                      <a:extLst>
                        <a:ext uri="{FF2B5EF4-FFF2-40B4-BE49-F238E27FC236}">
                          <a16:creationId xmlns:a16="http://schemas.microsoft.com/office/drawing/2014/main" id="{058573F8-2A1F-4CEC-93C4-2473CC1826B5}"/>
                        </a:ext>
                      </a:extLst>
                    </p:cNvPr>
                    <p:cNvGrpSpPr/>
                    <p:nvPr/>
                  </p:nvGrpSpPr>
                  <p:grpSpPr>
                    <a:xfrm>
                      <a:off x="3574873" y="4631162"/>
                      <a:ext cx="404196" cy="330728"/>
                      <a:chOff x="3574873" y="4631162"/>
                      <a:chExt cx="404196" cy="330728"/>
                    </a:xfrm>
                  </p:grpSpPr>
                  <p:sp>
                    <p:nvSpPr>
                      <p:cNvPr id="106" name="Oval 105">
                        <a:extLst>
                          <a:ext uri="{FF2B5EF4-FFF2-40B4-BE49-F238E27FC236}">
                            <a16:creationId xmlns:a16="http://schemas.microsoft.com/office/drawing/2014/main" id="{4B54CA8D-806A-42AB-97E6-0BE14E5C75A0}"/>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7" name="Freeform: Shape 106">
                        <a:extLst>
                          <a:ext uri="{FF2B5EF4-FFF2-40B4-BE49-F238E27FC236}">
                            <a16:creationId xmlns:a16="http://schemas.microsoft.com/office/drawing/2014/main" id="{930E5E56-CE73-48C7-BF83-D28E47E58CED}"/>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8" name="Oval 107">
                        <a:extLst>
                          <a:ext uri="{FF2B5EF4-FFF2-40B4-BE49-F238E27FC236}">
                            <a16:creationId xmlns:a16="http://schemas.microsoft.com/office/drawing/2014/main" id="{8D7AD94F-3990-4B31-A148-9F9A5F8E4921}"/>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4" name="Group 93">
                      <a:extLst>
                        <a:ext uri="{FF2B5EF4-FFF2-40B4-BE49-F238E27FC236}">
                          <a16:creationId xmlns:a16="http://schemas.microsoft.com/office/drawing/2014/main" id="{1BB275C9-7329-49CE-B702-A697BA0575FB}"/>
                        </a:ext>
                      </a:extLst>
                    </p:cNvPr>
                    <p:cNvGrpSpPr/>
                    <p:nvPr/>
                  </p:nvGrpSpPr>
                  <p:grpSpPr>
                    <a:xfrm>
                      <a:off x="3959771" y="4637617"/>
                      <a:ext cx="404196" cy="330728"/>
                      <a:chOff x="3574873" y="4631162"/>
                      <a:chExt cx="404196" cy="330728"/>
                    </a:xfrm>
                  </p:grpSpPr>
                  <p:sp>
                    <p:nvSpPr>
                      <p:cNvPr id="103" name="Oval 102">
                        <a:extLst>
                          <a:ext uri="{FF2B5EF4-FFF2-40B4-BE49-F238E27FC236}">
                            <a16:creationId xmlns:a16="http://schemas.microsoft.com/office/drawing/2014/main" id="{A812FAB8-BA75-464B-B42A-60A08E0D7B12}"/>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4" name="Freeform: Shape 103">
                        <a:extLst>
                          <a:ext uri="{FF2B5EF4-FFF2-40B4-BE49-F238E27FC236}">
                            <a16:creationId xmlns:a16="http://schemas.microsoft.com/office/drawing/2014/main" id="{10E850D8-C1F9-4060-81BB-E61476B955A8}"/>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5" name="Oval 104">
                        <a:extLst>
                          <a:ext uri="{FF2B5EF4-FFF2-40B4-BE49-F238E27FC236}">
                            <a16:creationId xmlns:a16="http://schemas.microsoft.com/office/drawing/2014/main" id="{57CD46D4-9F2A-4D09-829F-9424F1DFA143}"/>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5" name="Group 94">
                      <a:extLst>
                        <a:ext uri="{FF2B5EF4-FFF2-40B4-BE49-F238E27FC236}">
                          <a16:creationId xmlns:a16="http://schemas.microsoft.com/office/drawing/2014/main" id="{71F2F93E-6BB5-4EBD-939F-8AC018255D0C}"/>
                        </a:ext>
                      </a:extLst>
                    </p:cNvPr>
                    <p:cNvGrpSpPr/>
                    <p:nvPr/>
                  </p:nvGrpSpPr>
                  <p:grpSpPr>
                    <a:xfrm>
                      <a:off x="4344669" y="4644072"/>
                      <a:ext cx="404196" cy="330728"/>
                      <a:chOff x="3574873" y="4631162"/>
                      <a:chExt cx="404196" cy="330728"/>
                    </a:xfrm>
                  </p:grpSpPr>
                  <p:sp>
                    <p:nvSpPr>
                      <p:cNvPr id="100" name="Oval 99">
                        <a:extLst>
                          <a:ext uri="{FF2B5EF4-FFF2-40B4-BE49-F238E27FC236}">
                            <a16:creationId xmlns:a16="http://schemas.microsoft.com/office/drawing/2014/main" id="{98FB5ED5-A1CE-4101-B232-EF876E475520}"/>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1" name="Freeform: Shape 100">
                        <a:extLst>
                          <a:ext uri="{FF2B5EF4-FFF2-40B4-BE49-F238E27FC236}">
                            <a16:creationId xmlns:a16="http://schemas.microsoft.com/office/drawing/2014/main" id="{01E74846-7490-4B85-9D64-C896F9998BEF}"/>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102" name="Oval 101">
                        <a:extLst>
                          <a:ext uri="{FF2B5EF4-FFF2-40B4-BE49-F238E27FC236}">
                            <a16:creationId xmlns:a16="http://schemas.microsoft.com/office/drawing/2014/main" id="{44D06B2B-896A-4E0A-9A57-9A896B65E0A2}"/>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nvGrpSpPr>
                    <p:cNvPr id="96" name="Group 95">
                      <a:extLst>
                        <a:ext uri="{FF2B5EF4-FFF2-40B4-BE49-F238E27FC236}">
                          <a16:creationId xmlns:a16="http://schemas.microsoft.com/office/drawing/2014/main" id="{84574B50-7281-42A6-8643-6F1F75A65E51}"/>
                        </a:ext>
                      </a:extLst>
                    </p:cNvPr>
                    <p:cNvGrpSpPr/>
                    <p:nvPr/>
                  </p:nvGrpSpPr>
                  <p:grpSpPr>
                    <a:xfrm>
                      <a:off x="4729567" y="4650527"/>
                      <a:ext cx="404196" cy="330728"/>
                      <a:chOff x="3574873" y="4631162"/>
                      <a:chExt cx="404196" cy="330728"/>
                    </a:xfrm>
                  </p:grpSpPr>
                  <p:sp>
                    <p:nvSpPr>
                      <p:cNvPr id="97" name="Oval 96">
                        <a:extLst>
                          <a:ext uri="{FF2B5EF4-FFF2-40B4-BE49-F238E27FC236}">
                            <a16:creationId xmlns:a16="http://schemas.microsoft.com/office/drawing/2014/main" id="{0B56EBB0-1927-4EA5-9828-9C3D90E3822B}"/>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8" name="Freeform: Shape 97">
                        <a:extLst>
                          <a:ext uri="{FF2B5EF4-FFF2-40B4-BE49-F238E27FC236}">
                            <a16:creationId xmlns:a16="http://schemas.microsoft.com/office/drawing/2014/main" id="{793FEA67-EC30-45F9-A8D3-B4CFBDB3C58D}"/>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99" name="Oval 98">
                        <a:extLst>
                          <a:ext uri="{FF2B5EF4-FFF2-40B4-BE49-F238E27FC236}">
                            <a16:creationId xmlns:a16="http://schemas.microsoft.com/office/drawing/2014/main" id="{D902CEA8-64D5-48FE-9972-B83A447B26CF}"/>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grpSp>
        <p:sp>
          <p:nvSpPr>
            <p:cNvPr id="18" name="Rectangle: Rounded Corners 17">
              <a:extLst>
                <a:ext uri="{FF2B5EF4-FFF2-40B4-BE49-F238E27FC236}">
                  <a16:creationId xmlns:a16="http://schemas.microsoft.com/office/drawing/2014/main" id="{D9887FF3-2B2C-4161-9095-7562591B9C7C}"/>
                </a:ext>
              </a:extLst>
            </p:cNvPr>
            <p:cNvSpPr/>
            <p:nvPr/>
          </p:nvSpPr>
          <p:spPr bwMode="auto">
            <a:xfrm>
              <a:off x="575619" y="3198112"/>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Algorithms</a:t>
              </a:r>
            </a:p>
          </p:txBody>
        </p:sp>
        <p:grpSp>
          <p:nvGrpSpPr>
            <p:cNvPr id="19" name="Group 18">
              <a:extLst>
                <a:ext uri="{FF2B5EF4-FFF2-40B4-BE49-F238E27FC236}">
                  <a16:creationId xmlns:a16="http://schemas.microsoft.com/office/drawing/2014/main" id="{E09A8312-3422-45BD-B1BD-A449766FF40F}"/>
                </a:ext>
              </a:extLst>
            </p:cNvPr>
            <p:cNvGrpSpPr/>
            <p:nvPr/>
          </p:nvGrpSpPr>
          <p:grpSpPr>
            <a:xfrm>
              <a:off x="274640" y="3179987"/>
              <a:ext cx="661334" cy="661334"/>
              <a:chOff x="1157681" y="982896"/>
              <a:chExt cx="963350" cy="963350"/>
            </a:xfrm>
          </p:grpSpPr>
          <p:sp>
            <p:nvSpPr>
              <p:cNvPr id="59" name="Oval 58">
                <a:extLst>
                  <a:ext uri="{FF2B5EF4-FFF2-40B4-BE49-F238E27FC236}">
                    <a16:creationId xmlns:a16="http://schemas.microsoft.com/office/drawing/2014/main" id="{A68A5077-3615-4EE2-A529-563B53F2EC42}"/>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60" name="Group 59">
                <a:extLst>
                  <a:ext uri="{FF2B5EF4-FFF2-40B4-BE49-F238E27FC236}">
                    <a16:creationId xmlns:a16="http://schemas.microsoft.com/office/drawing/2014/main" id="{40EB4509-2B61-4DC8-AD3D-663E11692CA6}"/>
                  </a:ext>
                </a:extLst>
              </p:cNvPr>
              <p:cNvGrpSpPr/>
              <p:nvPr/>
            </p:nvGrpSpPr>
            <p:grpSpPr>
              <a:xfrm>
                <a:off x="1398906" y="1163302"/>
                <a:ext cx="528579" cy="602537"/>
                <a:chOff x="7101061" y="2732316"/>
                <a:chExt cx="1042579" cy="1188456"/>
              </a:xfrm>
            </p:grpSpPr>
            <p:sp>
              <p:nvSpPr>
                <p:cNvPr id="61" name="Rectangle: Rounded Corners 60">
                  <a:extLst>
                    <a:ext uri="{FF2B5EF4-FFF2-40B4-BE49-F238E27FC236}">
                      <a16:creationId xmlns:a16="http://schemas.microsoft.com/office/drawing/2014/main" id="{133C31BA-6BDA-4D39-830F-F82A59B172D8}"/>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62" name="Connector: Elbow 61">
                  <a:extLst>
                    <a:ext uri="{FF2B5EF4-FFF2-40B4-BE49-F238E27FC236}">
                      <a16:creationId xmlns:a16="http://schemas.microsoft.com/office/drawing/2014/main" id="{498E3CB0-6259-429B-BDFE-2EF2C8B9649D}"/>
                    </a:ext>
                  </a:extLst>
                </p:cNvPr>
                <p:cNvCxnSpPr>
                  <a:cxnSpLocks/>
                  <a:stCxn id="61" idx="3"/>
                  <a:endCxn id="72"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3D0AAE7-623D-4A78-B089-57C190F0296C}"/>
                    </a:ext>
                  </a:extLst>
                </p:cNvPr>
                <p:cNvCxnSpPr>
                  <a:cxnSpLocks/>
                  <a:stCxn id="64" idx="2"/>
                  <a:endCxn id="61"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1E8D784-5C7F-4F05-B386-178762D43330}"/>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5" name="Oval 64">
                  <a:extLst>
                    <a:ext uri="{FF2B5EF4-FFF2-40B4-BE49-F238E27FC236}">
                      <a16:creationId xmlns:a16="http://schemas.microsoft.com/office/drawing/2014/main" id="{6C3F6A3A-D30B-42E2-8A68-EB423D27AD51}"/>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66" name="Oval 65">
                  <a:extLst>
                    <a:ext uri="{FF2B5EF4-FFF2-40B4-BE49-F238E27FC236}">
                      <a16:creationId xmlns:a16="http://schemas.microsoft.com/office/drawing/2014/main" id="{411A6D77-5A45-4E91-ABEF-2DA3963E0945}"/>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cxnSp>
              <p:nvCxnSpPr>
                <p:cNvPr id="67" name="Straight Connector 66">
                  <a:extLst>
                    <a:ext uri="{FF2B5EF4-FFF2-40B4-BE49-F238E27FC236}">
                      <a16:creationId xmlns:a16="http://schemas.microsoft.com/office/drawing/2014/main" id="{99F01CE1-9B23-410D-A884-D50BE204EE10}"/>
                    </a:ext>
                  </a:extLst>
                </p:cNvPr>
                <p:cNvCxnSpPr>
                  <a:cxnSpLocks/>
                  <a:stCxn id="65" idx="6"/>
                  <a:endCxn id="66"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DEB58A-4F93-4A8E-B366-F95EA34EB0F4}"/>
                    </a:ext>
                  </a:extLst>
                </p:cNvPr>
                <p:cNvCxnSpPr>
                  <a:cxnSpLocks/>
                  <a:stCxn id="64" idx="6"/>
                  <a:endCxn id="65"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788E569C-5C72-48DC-8F85-9A9CB9EA614D}"/>
                    </a:ext>
                  </a:extLst>
                </p:cNvPr>
                <p:cNvGrpSpPr/>
                <p:nvPr/>
              </p:nvGrpSpPr>
              <p:grpSpPr>
                <a:xfrm>
                  <a:off x="7184783" y="3560055"/>
                  <a:ext cx="940003" cy="360717"/>
                  <a:chOff x="7166145" y="3874100"/>
                  <a:chExt cx="1308060" cy="501955"/>
                </a:xfrm>
              </p:grpSpPr>
              <p:cxnSp>
                <p:nvCxnSpPr>
                  <p:cNvPr id="70" name="Straight Connector 69">
                    <a:extLst>
                      <a:ext uri="{FF2B5EF4-FFF2-40B4-BE49-F238E27FC236}">
                        <a16:creationId xmlns:a16="http://schemas.microsoft.com/office/drawing/2014/main" id="{1FB3A021-80CD-4013-A312-35DE18EEF74F}"/>
                      </a:ext>
                    </a:extLst>
                  </p:cNvPr>
                  <p:cNvCxnSpPr>
                    <a:cxnSpLocks/>
                    <a:stCxn id="77" idx="3"/>
                    <a:endCxn id="82"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ABBCEBC-6833-4017-9529-D8021F1B78CA}"/>
                      </a:ext>
                    </a:extLst>
                  </p:cNvPr>
                  <p:cNvCxnSpPr>
                    <a:cxnSpLocks/>
                    <a:stCxn id="72" idx="3"/>
                    <a:endCxn id="77"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7F93E80-B152-4D9D-84C5-D14E231DF9A3}"/>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3" name="Rectangle: Rounded Corners 72">
                    <a:extLst>
                      <a:ext uri="{FF2B5EF4-FFF2-40B4-BE49-F238E27FC236}">
                        <a16:creationId xmlns:a16="http://schemas.microsoft.com/office/drawing/2014/main" id="{3F453560-A46B-4C11-B60A-1D1895EB4289}"/>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4" name="Rectangle: Rounded Corners 73">
                    <a:extLst>
                      <a:ext uri="{FF2B5EF4-FFF2-40B4-BE49-F238E27FC236}">
                        <a16:creationId xmlns:a16="http://schemas.microsoft.com/office/drawing/2014/main" id="{90793E28-2456-4822-829D-CF26AF4EFC52}"/>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5" name="Rectangle: Rounded Corners 74">
                    <a:extLst>
                      <a:ext uri="{FF2B5EF4-FFF2-40B4-BE49-F238E27FC236}">
                        <a16:creationId xmlns:a16="http://schemas.microsoft.com/office/drawing/2014/main" id="{271ABE2E-9173-4AB3-8417-628916C593D2}"/>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6" name="Right Triangle 75">
                    <a:extLst>
                      <a:ext uri="{FF2B5EF4-FFF2-40B4-BE49-F238E27FC236}">
                        <a16:creationId xmlns:a16="http://schemas.microsoft.com/office/drawing/2014/main" id="{1E7AEB60-002D-4ADF-B829-DB5EBBEB66F0}"/>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7" name="Rectangle 76">
                    <a:extLst>
                      <a:ext uri="{FF2B5EF4-FFF2-40B4-BE49-F238E27FC236}">
                        <a16:creationId xmlns:a16="http://schemas.microsoft.com/office/drawing/2014/main" id="{23B1F4D2-FF50-435A-B53B-E578F82F4B62}"/>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8" name="Rectangle: Rounded Corners 77">
                    <a:extLst>
                      <a:ext uri="{FF2B5EF4-FFF2-40B4-BE49-F238E27FC236}">
                        <a16:creationId xmlns:a16="http://schemas.microsoft.com/office/drawing/2014/main" id="{4322E604-DD1D-41C0-BE36-E227F8157DEA}"/>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79" name="Rectangle: Rounded Corners 78">
                    <a:extLst>
                      <a:ext uri="{FF2B5EF4-FFF2-40B4-BE49-F238E27FC236}">
                        <a16:creationId xmlns:a16="http://schemas.microsoft.com/office/drawing/2014/main" id="{EF736088-A56D-4F6D-9DD4-92459A9829DD}"/>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0" name="Rectangle: Rounded Corners 79">
                    <a:extLst>
                      <a:ext uri="{FF2B5EF4-FFF2-40B4-BE49-F238E27FC236}">
                        <a16:creationId xmlns:a16="http://schemas.microsoft.com/office/drawing/2014/main" id="{F3F18B77-F035-4ABE-BE73-BB7A48EDAE89}"/>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1" name="Right Triangle 80">
                    <a:extLst>
                      <a:ext uri="{FF2B5EF4-FFF2-40B4-BE49-F238E27FC236}">
                        <a16:creationId xmlns:a16="http://schemas.microsoft.com/office/drawing/2014/main" id="{A9F3D5A1-DFE4-44B5-A691-317742243590}"/>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2" name="Rectangle 81">
                    <a:extLst>
                      <a:ext uri="{FF2B5EF4-FFF2-40B4-BE49-F238E27FC236}">
                        <a16:creationId xmlns:a16="http://schemas.microsoft.com/office/drawing/2014/main" id="{2D44BB82-1260-4272-AB8B-0A011C41FA03}"/>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3" name="Rectangle: Rounded Corners 82">
                    <a:extLst>
                      <a:ext uri="{FF2B5EF4-FFF2-40B4-BE49-F238E27FC236}">
                        <a16:creationId xmlns:a16="http://schemas.microsoft.com/office/drawing/2014/main" id="{967AB850-311F-4827-B2F6-0EEC5F213A04}"/>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4" name="Rectangle: Rounded Corners 83">
                    <a:extLst>
                      <a:ext uri="{FF2B5EF4-FFF2-40B4-BE49-F238E27FC236}">
                        <a16:creationId xmlns:a16="http://schemas.microsoft.com/office/drawing/2014/main" id="{38DB81C4-87EC-4BF7-8D0D-AFD214C16001}"/>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5" name="Rectangle: Rounded Corners 84">
                    <a:extLst>
                      <a:ext uri="{FF2B5EF4-FFF2-40B4-BE49-F238E27FC236}">
                        <a16:creationId xmlns:a16="http://schemas.microsoft.com/office/drawing/2014/main" id="{3E9FD31B-DF59-4C3F-8A25-781D0D543780}"/>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86" name="Right Triangle 85">
                    <a:extLst>
                      <a:ext uri="{FF2B5EF4-FFF2-40B4-BE49-F238E27FC236}">
                        <a16:creationId xmlns:a16="http://schemas.microsoft.com/office/drawing/2014/main" id="{AEC253E0-464F-4421-92D7-9068B79897B9}"/>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sp>
          <p:nvSpPr>
            <p:cNvPr id="20" name="Rectangle: Rounded Corners 19">
              <a:extLst>
                <a:ext uri="{FF2B5EF4-FFF2-40B4-BE49-F238E27FC236}">
                  <a16:creationId xmlns:a16="http://schemas.microsoft.com/office/drawing/2014/main" id="{F30635C5-BB7A-4E00-9D59-1AAFDB62FCCF}"/>
                </a:ext>
              </a:extLst>
            </p:cNvPr>
            <p:cNvSpPr/>
            <p:nvPr/>
          </p:nvSpPr>
          <p:spPr bwMode="auto">
            <a:xfrm>
              <a:off x="575619" y="4042983"/>
              <a:ext cx="5014953" cy="594360"/>
            </a:xfrm>
            <a:prstGeom prst="roundRect">
              <a:avLst>
                <a:gd name="adj" fmla="val 10220"/>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Data Sources</a:t>
              </a:r>
            </a:p>
          </p:txBody>
        </p:sp>
        <p:grpSp>
          <p:nvGrpSpPr>
            <p:cNvPr id="21" name="Group 20">
              <a:extLst>
                <a:ext uri="{FF2B5EF4-FFF2-40B4-BE49-F238E27FC236}">
                  <a16:creationId xmlns:a16="http://schemas.microsoft.com/office/drawing/2014/main" id="{6679014F-E544-4BC5-8F5B-1D47534CF65C}"/>
                </a:ext>
              </a:extLst>
            </p:cNvPr>
            <p:cNvGrpSpPr/>
            <p:nvPr/>
          </p:nvGrpSpPr>
          <p:grpSpPr>
            <a:xfrm>
              <a:off x="274640" y="4028971"/>
              <a:ext cx="661335" cy="661334"/>
              <a:chOff x="6956981" y="588339"/>
              <a:chExt cx="963350" cy="963350"/>
            </a:xfrm>
          </p:grpSpPr>
          <p:sp>
            <p:nvSpPr>
              <p:cNvPr id="39" name="Oval 38">
                <a:extLst>
                  <a:ext uri="{FF2B5EF4-FFF2-40B4-BE49-F238E27FC236}">
                    <a16:creationId xmlns:a16="http://schemas.microsoft.com/office/drawing/2014/main" id="{E4E74B44-6C31-458F-9F45-4946E5D4D829}"/>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0" name="Flowchart: Magnetic Disk 39">
                <a:extLst>
                  <a:ext uri="{FF2B5EF4-FFF2-40B4-BE49-F238E27FC236}">
                    <a16:creationId xmlns:a16="http://schemas.microsoft.com/office/drawing/2014/main" id="{2AFEEEB0-694A-4331-88B9-AF19595AA573}"/>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41" name="Group 40">
                <a:extLst>
                  <a:ext uri="{FF2B5EF4-FFF2-40B4-BE49-F238E27FC236}">
                    <a16:creationId xmlns:a16="http://schemas.microsoft.com/office/drawing/2014/main" id="{0AD88A34-5A23-4129-B913-4EA6D58C4058}"/>
                  </a:ext>
                </a:extLst>
              </p:cNvPr>
              <p:cNvGrpSpPr/>
              <p:nvPr/>
            </p:nvGrpSpPr>
            <p:grpSpPr>
              <a:xfrm>
                <a:off x="7166425" y="1100362"/>
                <a:ext cx="626190" cy="240293"/>
                <a:chOff x="7166145" y="3874100"/>
                <a:chExt cx="1308060" cy="501955"/>
              </a:xfrm>
            </p:grpSpPr>
            <p:cxnSp>
              <p:nvCxnSpPr>
                <p:cNvPr id="42" name="Straight Connector 41">
                  <a:extLst>
                    <a:ext uri="{FF2B5EF4-FFF2-40B4-BE49-F238E27FC236}">
                      <a16:creationId xmlns:a16="http://schemas.microsoft.com/office/drawing/2014/main" id="{9D8DA9CD-6273-4D8B-BA99-62D330590E85}"/>
                    </a:ext>
                  </a:extLst>
                </p:cNvPr>
                <p:cNvCxnSpPr>
                  <a:cxnSpLocks/>
                  <a:stCxn id="49" idx="3"/>
                  <a:endCxn id="54"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D68CDD-5ACD-40D9-BBEA-45973BABA510}"/>
                    </a:ext>
                  </a:extLst>
                </p:cNvPr>
                <p:cNvCxnSpPr>
                  <a:cxnSpLocks/>
                  <a:stCxn id="44" idx="3"/>
                  <a:endCxn id="49"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F2240A7-9B0A-485D-9DB7-697545734F03}"/>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5" name="Rectangle: Rounded Corners 44">
                  <a:extLst>
                    <a:ext uri="{FF2B5EF4-FFF2-40B4-BE49-F238E27FC236}">
                      <a16:creationId xmlns:a16="http://schemas.microsoft.com/office/drawing/2014/main" id="{8F21DAB8-0C28-4E52-A37E-55ABD87AED49}"/>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6" name="Rectangle: Rounded Corners 45">
                  <a:extLst>
                    <a:ext uri="{FF2B5EF4-FFF2-40B4-BE49-F238E27FC236}">
                      <a16:creationId xmlns:a16="http://schemas.microsoft.com/office/drawing/2014/main" id="{9187F069-7394-4C2B-B61E-6EB0011DA8DA}"/>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7" name="Rectangle: Rounded Corners 46">
                  <a:extLst>
                    <a:ext uri="{FF2B5EF4-FFF2-40B4-BE49-F238E27FC236}">
                      <a16:creationId xmlns:a16="http://schemas.microsoft.com/office/drawing/2014/main" id="{286A37F5-39AF-4DFC-AD50-101A4FD7E150}"/>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8" name="Right Triangle 47">
                  <a:extLst>
                    <a:ext uri="{FF2B5EF4-FFF2-40B4-BE49-F238E27FC236}">
                      <a16:creationId xmlns:a16="http://schemas.microsoft.com/office/drawing/2014/main" id="{95E21AF3-8CB5-4E05-8065-D1F3BA724E26}"/>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49" name="Rectangle 48">
                  <a:extLst>
                    <a:ext uri="{FF2B5EF4-FFF2-40B4-BE49-F238E27FC236}">
                      <a16:creationId xmlns:a16="http://schemas.microsoft.com/office/drawing/2014/main" id="{0101A1F4-0659-4AFD-A1F6-BE2DEA73EC57}"/>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0" name="Rectangle: Rounded Corners 49">
                  <a:extLst>
                    <a:ext uri="{FF2B5EF4-FFF2-40B4-BE49-F238E27FC236}">
                      <a16:creationId xmlns:a16="http://schemas.microsoft.com/office/drawing/2014/main" id="{2C7F51CE-18FE-4C25-B7D7-F6414CC3633D}"/>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1" name="Rectangle: Rounded Corners 50">
                  <a:extLst>
                    <a:ext uri="{FF2B5EF4-FFF2-40B4-BE49-F238E27FC236}">
                      <a16:creationId xmlns:a16="http://schemas.microsoft.com/office/drawing/2014/main" id="{E9B0BB41-EA16-419E-A9CD-002784A4BD3A}"/>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2" name="Rectangle: Rounded Corners 51">
                  <a:extLst>
                    <a:ext uri="{FF2B5EF4-FFF2-40B4-BE49-F238E27FC236}">
                      <a16:creationId xmlns:a16="http://schemas.microsoft.com/office/drawing/2014/main" id="{DB0F7572-7E09-49F3-8087-ADBE72AB6054}"/>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3" name="Right Triangle 52">
                  <a:extLst>
                    <a:ext uri="{FF2B5EF4-FFF2-40B4-BE49-F238E27FC236}">
                      <a16:creationId xmlns:a16="http://schemas.microsoft.com/office/drawing/2014/main" id="{1DA84D76-F4CD-4299-A670-331FAC832373}"/>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4" name="Rectangle 53">
                  <a:extLst>
                    <a:ext uri="{FF2B5EF4-FFF2-40B4-BE49-F238E27FC236}">
                      <a16:creationId xmlns:a16="http://schemas.microsoft.com/office/drawing/2014/main" id="{8A462D66-9F0F-456A-8851-91CF467AA34C}"/>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5" name="Rectangle: Rounded Corners 54">
                  <a:extLst>
                    <a:ext uri="{FF2B5EF4-FFF2-40B4-BE49-F238E27FC236}">
                      <a16:creationId xmlns:a16="http://schemas.microsoft.com/office/drawing/2014/main" id="{0F168855-6D06-4572-A3F3-B0B9668BE1C8}"/>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6" name="Rectangle: Rounded Corners 55">
                  <a:extLst>
                    <a:ext uri="{FF2B5EF4-FFF2-40B4-BE49-F238E27FC236}">
                      <a16:creationId xmlns:a16="http://schemas.microsoft.com/office/drawing/2014/main" id="{D7B4D51C-FCB4-4DB1-8BA6-5F697148BBD7}"/>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7" name="Rectangle: Rounded Corners 56">
                  <a:extLst>
                    <a:ext uri="{FF2B5EF4-FFF2-40B4-BE49-F238E27FC236}">
                      <a16:creationId xmlns:a16="http://schemas.microsoft.com/office/drawing/2014/main" id="{B07B00AE-8B52-4A99-98EA-9C4C550DC3FC}"/>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58" name="Right Triangle 57">
                  <a:extLst>
                    <a:ext uri="{FF2B5EF4-FFF2-40B4-BE49-F238E27FC236}">
                      <a16:creationId xmlns:a16="http://schemas.microsoft.com/office/drawing/2014/main" id="{80B89977-7037-47AC-8DAA-7209DD9BC0D1}"/>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sp>
          <p:nvSpPr>
            <p:cNvPr id="22" name="Rectangle: Rounded Corners 21">
              <a:extLst>
                <a:ext uri="{FF2B5EF4-FFF2-40B4-BE49-F238E27FC236}">
                  <a16:creationId xmlns:a16="http://schemas.microsoft.com/office/drawing/2014/main" id="{5ED14F32-F588-4C12-954D-B5ED059E01CF}"/>
                </a:ext>
              </a:extLst>
            </p:cNvPr>
            <p:cNvSpPr/>
            <p:nvPr/>
          </p:nvSpPr>
          <p:spPr bwMode="auto">
            <a:xfrm>
              <a:off x="5779565" y="1499386"/>
              <a:ext cx="594360" cy="4039902"/>
            </a:xfrm>
            <a:prstGeom prst="roundRect">
              <a:avLst>
                <a:gd name="adj" fmla="val 7029"/>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Operationalization</a:t>
              </a:r>
            </a:p>
          </p:txBody>
        </p:sp>
        <p:grpSp>
          <p:nvGrpSpPr>
            <p:cNvPr id="23" name="Group 22">
              <a:extLst>
                <a:ext uri="{FF2B5EF4-FFF2-40B4-BE49-F238E27FC236}">
                  <a16:creationId xmlns:a16="http://schemas.microsoft.com/office/drawing/2014/main" id="{155F78C2-33AB-4439-A1E0-660BC75A6EB7}"/>
                </a:ext>
              </a:extLst>
            </p:cNvPr>
            <p:cNvGrpSpPr/>
            <p:nvPr/>
          </p:nvGrpSpPr>
          <p:grpSpPr>
            <a:xfrm>
              <a:off x="5740714" y="1317857"/>
              <a:ext cx="661334" cy="661334"/>
              <a:chOff x="1224981" y="5526425"/>
              <a:chExt cx="963350" cy="963350"/>
            </a:xfrm>
          </p:grpSpPr>
          <p:sp>
            <p:nvSpPr>
              <p:cNvPr id="24" name="Oval 23">
                <a:extLst>
                  <a:ext uri="{FF2B5EF4-FFF2-40B4-BE49-F238E27FC236}">
                    <a16:creationId xmlns:a16="http://schemas.microsoft.com/office/drawing/2014/main" id="{4E25A34E-21F4-4435-85E0-7A3953DC07D9}"/>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5" name="Group 24">
                <a:extLst>
                  <a:ext uri="{FF2B5EF4-FFF2-40B4-BE49-F238E27FC236}">
                    <a16:creationId xmlns:a16="http://schemas.microsoft.com/office/drawing/2014/main" id="{9EA7E205-85A7-4F07-BF81-4EA7BE57180D}"/>
                  </a:ext>
                </a:extLst>
              </p:cNvPr>
              <p:cNvGrpSpPr/>
              <p:nvPr/>
            </p:nvGrpSpPr>
            <p:grpSpPr>
              <a:xfrm>
                <a:off x="1342833" y="5745989"/>
                <a:ext cx="699768" cy="487204"/>
                <a:chOff x="4736543" y="4108463"/>
                <a:chExt cx="1896626" cy="1320500"/>
              </a:xfrm>
            </p:grpSpPr>
            <p:grpSp>
              <p:nvGrpSpPr>
                <p:cNvPr id="26" name="Group 25">
                  <a:extLst>
                    <a:ext uri="{FF2B5EF4-FFF2-40B4-BE49-F238E27FC236}">
                      <a16:creationId xmlns:a16="http://schemas.microsoft.com/office/drawing/2014/main" id="{45AE892F-A6F3-4C1F-953F-703C2324E77C}"/>
                    </a:ext>
                  </a:extLst>
                </p:cNvPr>
                <p:cNvGrpSpPr/>
                <p:nvPr/>
              </p:nvGrpSpPr>
              <p:grpSpPr>
                <a:xfrm>
                  <a:off x="5765903" y="4595667"/>
                  <a:ext cx="867266" cy="833296"/>
                  <a:chOff x="5722070" y="2007909"/>
                  <a:chExt cx="867266" cy="833296"/>
                </a:xfrm>
              </p:grpSpPr>
              <p:sp>
                <p:nvSpPr>
                  <p:cNvPr id="34" name="Rectangle: Rounded Corners 33">
                    <a:extLst>
                      <a:ext uri="{FF2B5EF4-FFF2-40B4-BE49-F238E27FC236}">
                        <a16:creationId xmlns:a16="http://schemas.microsoft.com/office/drawing/2014/main" id="{B81381E3-06F3-4C64-AC2A-29A11CF61B2F}"/>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35" name="Group 34">
                    <a:extLst>
                      <a:ext uri="{FF2B5EF4-FFF2-40B4-BE49-F238E27FC236}">
                        <a16:creationId xmlns:a16="http://schemas.microsoft.com/office/drawing/2014/main" id="{8B5C7214-57E4-4479-A84F-C69E46E38500}"/>
                      </a:ext>
                    </a:extLst>
                  </p:cNvPr>
                  <p:cNvGrpSpPr/>
                  <p:nvPr/>
                </p:nvGrpSpPr>
                <p:grpSpPr>
                  <a:xfrm>
                    <a:off x="5920031" y="2114027"/>
                    <a:ext cx="458528" cy="651423"/>
                    <a:chOff x="5920031" y="2114027"/>
                    <a:chExt cx="458528" cy="651423"/>
                  </a:xfrm>
                </p:grpSpPr>
                <p:sp>
                  <p:nvSpPr>
                    <p:cNvPr id="36" name="Rectangle: Top Corners Rounded 35">
                      <a:extLst>
                        <a:ext uri="{FF2B5EF4-FFF2-40B4-BE49-F238E27FC236}">
                          <a16:creationId xmlns:a16="http://schemas.microsoft.com/office/drawing/2014/main" id="{47E44603-D9E9-4BC3-9D62-8D324D5F2157}"/>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7" name="Rectangle: Rounded Corners 36">
                      <a:extLst>
                        <a:ext uri="{FF2B5EF4-FFF2-40B4-BE49-F238E27FC236}">
                          <a16:creationId xmlns:a16="http://schemas.microsoft.com/office/drawing/2014/main" id="{4EE23F7F-7CED-4AA7-8CDD-2EE68D6B4D85}"/>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8" name="Rectangle: Rounded Corners 37">
                      <a:extLst>
                        <a:ext uri="{FF2B5EF4-FFF2-40B4-BE49-F238E27FC236}">
                          <a16:creationId xmlns:a16="http://schemas.microsoft.com/office/drawing/2014/main" id="{05624F80-CDDB-453B-9F0F-061ECE0BEC49}"/>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nvGrpSpPr>
                <p:cNvPr id="27" name="Group 26">
                  <a:extLst>
                    <a:ext uri="{FF2B5EF4-FFF2-40B4-BE49-F238E27FC236}">
                      <a16:creationId xmlns:a16="http://schemas.microsoft.com/office/drawing/2014/main" id="{4187BA24-A778-4A27-89F7-971917464C12}"/>
                    </a:ext>
                  </a:extLst>
                </p:cNvPr>
                <p:cNvGrpSpPr/>
                <p:nvPr/>
              </p:nvGrpSpPr>
              <p:grpSpPr>
                <a:xfrm>
                  <a:off x="4736543" y="4108463"/>
                  <a:ext cx="1318470" cy="833296"/>
                  <a:chOff x="4736543" y="4108463"/>
                  <a:chExt cx="1318470" cy="833296"/>
                </a:xfrm>
              </p:grpSpPr>
              <p:sp>
                <p:nvSpPr>
                  <p:cNvPr id="28" name="Rectangle 27">
                    <a:extLst>
                      <a:ext uri="{FF2B5EF4-FFF2-40B4-BE49-F238E27FC236}">
                        <a16:creationId xmlns:a16="http://schemas.microsoft.com/office/drawing/2014/main" id="{03FF064B-B1D8-46CB-9EEE-AA08ACAA8DE0}"/>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nvGrpSpPr>
                  <p:cNvPr id="29" name="Group 28">
                    <a:extLst>
                      <a:ext uri="{FF2B5EF4-FFF2-40B4-BE49-F238E27FC236}">
                        <a16:creationId xmlns:a16="http://schemas.microsoft.com/office/drawing/2014/main" id="{2DB05DC4-D4B3-4E34-987C-4B424B2E30A1}"/>
                      </a:ext>
                    </a:extLst>
                  </p:cNvPr>
                  <p:cNvGrpSpPr/>
                  <p:nvPr/>
                </p:nvGrpSpPr>
                <p:grpSpPr>
                  <a:xfrm>
                    <a:off x="4977341" y="4108463"/>
                    <a:ext cx="1077672" cy="833296"/>
                    <a:chOff x="4967226" y="511066"/>
                    <a:chExt cx="952804" cy="661867"/>
                  </a:xfrm>
                </p:grpSpPr>
                <p:sp>
                  <p:nvSpPr>
                    <p:cNvPr id="31" name="Rectangle: Rounded Corners 30">
                      <a:extLst>
                        <a:ext uri="{FF2B5EF4-FFF2-40B4-BE49-F238E27FC236}">
                          <a16:creationId xmlns:a16="http://schemas.microsoft.com/office/drawing/2014/main" id="{5BA13270-672A-48CD-A072-C7D0B585A835}"/>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2" name="Rectangle: Rounded Corners 31">
                      <a:extLst>
                        <a:ext uri="{FF2B5EF4-FFF2-40B4-BE49-F238E27FC236}">
                          <a16:creationId xmlns:a16="http://schemas.microsoft.com/office/drawing/2014/main" id="{4A1679F7-3CCC-40C8-965C-F0C73C99B52A}"/>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sp>
                  <p:nvSpPr>
                    <p:cNvPr id="33" name="Rectangle: Top Corners Snipped 32">
                      <a:extLst>
                        <a:ext uri="{FF2B5EF4-FFF2-40B4-BE49-F238E27FC236}">
                          <a16:creationId xmlns:a16="http://schemas.microsoft.com/office/drawing/2014/main" id="{C87D7F12-1E4E-4935-8325-56504B4C834F}"/>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sp>
                <p:nvSpPr>
                  <p:cNvPr id="30" name="Oval 29">
                    <a:extLst>
                      <a:ext uri="{FF2B5EF4-FFF2-40B4-BE49-F238E27FC236}">
                        <a16:creationId xmlns:a16="http://schemas.microsoft.com/office/drawing/2014/main" id="{AF4BEF24-969E-4B9D-A634-E579332B808A}"/>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000">
                      <a:solidFill>
                        <a:schemeClr val="accent2"/>
                      </a:solidFill>
                      <a:latin typeface="Calibri" panose="020F0502020204030204"/>
                    </a:endParaRPr>
                  </a:p>
                </p:txBody>
              </p:sp>
            </p:grpSp>
          </p:grpSp>
        </p:grpSp>
      </p:grpSp>
    </p:spTree>
    <p:extLst>
      <p:ext uri="{BB962C8B-B14F-4D97-AF65-F5344CB8AC3E}">
        <p14:creationId xmlns:p14="http://schemas.microsoft.com/office/powerpoint/2010/main" val="33003760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C13CCA-05AD-4F8F-AEE1-7DBB19D43FB8}"/>
              </a:ext>
            </a:extLst>
          </p:cNvPr>
          <p:cNvSpPr>
            <a:spLocks noGrp="1"/>
          </p:cNvSpPr>
          <p:nvPr>
            <p:ph type="body" sz="quarter" idx="11"/>
          </p:nvPr>
        </p:nvSpPr>
        <p:spPr/>
        <p:txBody>
          <a:bodyPr/>
          <a:lstStyle/>
          <a:p>
            <a:pPr lvl="0"/>
            <a:r>
              <a:rPr lang="en-US"/>
              <a:t>Transition</a:t>
            </a:r>
          </a:p>
        </p:txBody>
      </p:sp>
      <p:sp>
        <p:nvSpPr>
          <p:cNvPr id="2" name="Title 1">
            <a:extLst>
              <a:ext uri="{FF2B5EF4-FFF2-40B4-BE49-F238E27FC236}">
                <a16:creationId xmlns:a16="http://schemas.microsoft.com/office/drawing/2014/main" id="{CCF29C1C-1751-4054-B4B4-9E5ABDF1936C}"/>
              </a:ext>
            </a:extLst>
          </p:cNvPr>
          <p:cNvSpPr>
            <a:spLocks noGrp="1"/>
          </p:cNvSpPr>
          <p:nvPr>
            <p:ph type="title"/>
          </p:nvPr>
        </p:nvSpPr>
        <p:spPr/>
        <p:txBody>
          <a:bodyPr>
            <a:normAutofit fontScale="90000"/>
          </a:bodyPr>
          <a:lstStyle/>
          <a:p>
            <a:pPr lvl="0"/>
            <a:r>
              <a:rPr lang="en-US"/>
              <a:t>Transition from legacy analytics dependence</a:t>
            </a:r>
          </a:p>
        </p:txBody>
      </p:sp>
      <p:sp>
        <p:nvSpPr>
          <p:cNvPr id="4" name="Content Placeholder 3">
            <a:extLst>
              <a:ext uri="{FF2B5EF4-FFF2-40B4-BE49-F238E27FC236}">
                <a16:creationId xmlns:a16="http://schemas.microsoft.com/office/drawing/2014/main" id="{CAD08708-4680-4BD3-AA15-7C6719D95049}"/>
              </a:ext>
            </a:extLst>
          </p:cNvPr>
          <p:cNvSpPr>
            <a:spLocks noGrp="1"/>
          </p:cNvSpPr>
          <p:nvPr>
            <p:ph idx="1"/>
          </p:nvPr>
        </p:nvSpPr>
        <p:spPr>
          <a:xfrm>
            <a:off x="1731816" y="1216152"/>
            <a:ext cx="10515600" cy="4659737"/>
          </a:xfrm>
        </p:spPr>
        <p:txBody>
          <a:bodyPr/>
          <a:lstStyle/>
          <a:p>
            <a:pPr lvl="0"/>
            <a:r>
              <a:rPr lang="en-US"/>
              <a:t>New techniques and capabilities:  </a:t>
            </a:r>
          </a:p>
          <a:p>
            <a:pPr lvl="1"/>
            <a:r>
              <a:rPr lang="en-US"/>
              <a:t>Microsoft Machine Learning</a:t>
            </a:r>
            <a:br>
              <a:rPr lang="en-US"/>
            </a:br>
            <a:r>
              <a:rPr lang="en-US"/>
              <a:t>RevoScaleR</a:t>
            </a:r>
          </a:p>
          <a:p>
            <a:r>
              <a:rPr lang="en-US"/>
              <a:t>Embrace SAS data sets:</a:t>
            </a:r>
          </a:p>
          <a:p>
            <a:pPr lvl="1"/>
            <a:r>
              <a:rPr lang="en-US"/>
              <a:t>SAS data ingest capability</a:t>
            </a:r>
          </a:p>
          <a:p>
            <a:pPr lvl="0"/>
            <a:r>
              <a:rPr lang="en-US"/>
              <a:t>What you build, you own:  </a:t>
            </a:r>
          </a:p>
          <a:p>
            <a:pPr lvl="1"/>
            <a:r>
              <a:rPr lang="en-US"/>
              <a:t>No licensing question – you build it, you own it.</a:t>
            </a:r>
          </a:p>
          <a:p>
            <a:pPr lvl="0"/>
            <a:r>
              <a:rPr lang="en-US"/>
              <a:t>Reduce dependence on legacy skills:</a:t>
            </a:r>
          </a:p>
          <a:p>
            <a:pPr lvl="1"/>
            <a:r>
              <a:rPr lang="en-US"/>
              <a:t>Tap new talent bases out of universities</a:t>
            </a:r>
          </a:p>
          <a:p>
            <a:endParaRPr lang="en-US"/>
          </a:p>
        </p:txBody>
      </p:sp>
    </p:spTree>
    <p:extLst>
      <p:ext uri="{BB962C8B-B14F-4D97-AF65-F5344CB8AC3E}">
        <p14:creationId xmlns:p14="http://schemas.microsoft.com/office/powerpoint/2010/main" val="117625165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39650"/>
          </a:xfrm>
        </p:spPr>
        <p:txBody>
          <a:bodyPr/>
          <a:lstStyle/>
          <a:p>
            <a:r>
              <a:rPr lang="en-US"/>
              <a:t>Annual renewal expense</a:t>
            </a:r>
          </a:p>
          <a:p>
            <a:r>
              <a:rPr lang="en-US"/>
              <a:t>Incompatible generations e.g. HPA and </a:t>
            </a:r>
            <a:r>
              <a:rPr lang="en-US" err="1"/>
              <a:t>Vaya</a:t>
            </a:r>
            <a:endParaRPr lang="en-US"/>
          </a:p>
          <a:p>
            <a:r>
              <a:rPr lang="en-US"/>
              <a:t>Shifting labor economics</a:t>
            </a:r>
          </a:p>
          <a:p>
            <a:r>
              <a:rPr lang="en-US"/>
              <a:t>Access to other innovative communities</a:t>
            </a:r>
          </a:p>
          <a:p>
            <a:r>
              <a:rPr lang="en-US"/>
              <a:t>Deployment difficulty, especially with legacy SAS</a:t>
            </a:r>
          </a:p>
          <a:p>
            <a:r>
              <a:rPr lang="en-US"/>
              <a:t>License inflexibility </a:t>
            </a:r>
          </a:p>
          <a:p>
            <a:r>
              <a:rPr lang="en-US"/>
              <a:t>Contracting complexity</a:t>
            </a:r>
          </a:p>
        </p:txBody>
      </p:sp>
      <p:sp>
        <p:nvSpPr>
          <p:cNvPr id="3" name="Title 2"/>
          <p:cNvSpPr>
            <a:spLocks noGrp="1"/>
          </p:cNvSpPr>
          <p:nvPr>
            <p:ph type="title"/>
          </p:nvPr>
        </p:nvSpPr>
        <p:spPr/>
        <p:txBody>
          <a:bodyPr/>
          <a:lstStyle/>
          <a:p>
            <a:r>
              <a:rPr lang="en-US"/>
              <a:t>Why consider a migration off of SAS?</a:t>
            </a:r>
          </a:p>
        </p:txBody>
      </p:sp>
    </p:spTree>
    <p:extLst>
      <p:ext uri="{BB962C8B-B14F-4D97-AF65-F5344CB8AC3E}">
        <p14:creationId xmlns:p14="http://schemas.microsoft.com/office/powerpoint/2010/main" val="3756085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Shifting market for analytics talent</a:t>
            </a:r>
          </a:p>
        </p:txBody>
      </p:sp>
      <p:pic>
        <p:nvPicPr>
          <p:cNvPr id="4" name="Picture 3"/>
          <p:cNvPicPr>
            <a:picLocks noChangeAspect="1"/>
          </p:cNvPicPr>
          <p:nvPr/>
        </p:nvPicPr>
        <p:blipFill>
          <a:blip r:embed="rId3"/>
          <a:stretch>
            <a:fillRect/>
          </a:stretch>
        </p:blipFill>
        <p:spPr>
          <a:xfrm>
            <a:off x="6265995" y="1687551"/>
            <a:ext cx="6106842" cy="4252332"/>
          </a:xfrm>
          <a:prstGeom prst="rect">
            <a:avLst/>
          </a:prstGeom>
        </p:spPr>
      </p:pic>
      <p:pic>
        <p:nvPicPr>
          <p:cNvPr id="5" name="Picture 4"/>
          <p:cNvPicPr>
            <a:picLocks noChangeAspect="1"/>
          </p:cNvPicPr>
          <p:nvPr/>
        </p:nvPicPr>
        <p:blipFill>
          <a:blip r:embed="rId4"/>
          <a:stretch>
            <a:fillRect/>
          </a:stretch>
        </p:blipFill>
        <p:spPr>
          <a:xfrm>
            <a:off x="126552" y="1687551"/>
            <a:ext cx="6060837" cy="4252332"/>
          </a:xfrm>
          <a:prstGeom prst="rect">
            <a:avLst/>
          </a:prstGeom>
        </p:spPr>
      </p:pic>
      <p:sp>
        <p:nvSpPr>
          <p:cNvPr id="6" name="TextBox 5"/>
          <p:cNvSpPr txBox="1"/>
          <p:nvPr/>
        </p:nvSpPr>
        <p:spPr>
          <a:xfrm>
            <a:off x="6381966" y="6532860"/>
            <a:ext cx="616521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Source: </a:t>
            </a:r>
            <a:r>
              <a:rPr lang="en-US" sz="1200">
                <a:gradFill>
                  <a:gsLst>
                    <a:gs pos="2917">
                      <a:schemeClr val="tx1"/>
                    </a:gs>
                    <a:gs pos="30000">
                      <a:schemeClr val="tx1"/>
                    </a:gs>
                  </a:gsLst>
                  <a:lin ang="5400000" scaled="0"/>
                </a:gradFill>
                <a:hlinkClick r:id="rId5"/>
              </a:rPr>
              <a:t>https://www.indeed.com/jobtrends/q-%22Data-Scientist%22-q-R-q-SAS.html</a:t>
            </a:r>
            <a:r>
              <a:rPr lang="en-US" sz="12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2674407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a:t>Top reasons to consider Microsoft R Server</a:t>
            </a:r>
            <a:endParaRPr lang="en-US" sz="3200" spc="-40">
              <a:gradFill>
                <a:gsLst>
                  <a:gs pos="56757">
                    <a:srgbClr val="0078D7"/>
                  </a:gs>
                  <a:gs pos="44000">
                    <a:srgbClr val="0078D7"/>
                  </a:gs>
                </a:gsLst>
                <a:lin ang="5400000" scaled="0"/>
              </a:gradFill>
            </a:endParaRPr>
          </a:p>
        </p:txBody>
      </p:sp>
      <p:pic>
        <p:nvPicPr>
          <p:cNvPr id="23" name="Picture 22"/>
          <p:cNvPicPr>
            <a:picLocks noChangeAspect="1"/>
          </p:cNvPicPr>
          <p:nvPr/>
        </p:nvPicPr>
        <p:blipFill rotWithShape="1">
          <a:blip r:embed="rId3" cstate="screen">
            <a:extLst>
              <a:ext uri="{28A0092B-C50C-407E-A947-70E740481C1C}">
                <a14:useLocalDpi xmlns:a14="http://schemas.microsoft.com/office/drawing/2010/main" val="0"/>
              </a:ext>
            </a:extLst>
          </a:blip>
          <a:srcRect l="8729" t="1834" r="39953" b="2980"/>
          <a:stretch/>
        </p:blipFill>
        <p:spPr>
          <a:xfrm>
            <a:off x="-64008" y="1873885"/>
            <a:ext cx="4142232" cy="5120640"/>
          </a:xfrm>
          <a:prstGeom prst="rect">
            <a:avLst/>
          </a:prstGeom>
        </p:spPr>
      </p:pic>
      <p:sp>
        <p:nvSpPr>
          <p:cNvPr id="24" name="Rectangle 23"/>
          <p:cNvSpPr/>
          <p:nvPr/>
        </p:nvSpPr>
        <p:spPr bwMode="auto">
          <a:xfrm>
            <a:off x="4871873" y="2299969"/>
            <a:ext cx="7326815" cy="3882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0" numCol="1" spcCol="0" rtlCol="0" fromWordArt="0" anchor="t" anchorCtr="0" forceAA="0" compatLnSpc="1">
            <a:prstTxWarp prst="textNoShape">
              <a:avLst/>
            </a:prstTxWarp>
            <a:spAutoFit/>
          </a:bodyPr>
          <a:lstStyle/>
          <a:p>
            <a:pPr defTabSz="932597" fontAlgn="base">
              <a:lnSpc>
                <a:spcPct val="90000"/>
              </a:lnSpc>
              <a:spcBef>
                <a:spcPts val="900"/>
              </a:spcBef>
              <a:spcAft>
                <a:spcPct val="0"/>
              </a:spcAft>
              <a:defRPr/>
            </a:pPr>
            <a:r>
              <a:rPr lang="en-US"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Microsoft is the </a:t>
            </a:r>
            <a:r>
              <a:rPr lang="en-US" sz="2300" spc="-30">
                <a:solidFill>
                  <a:schemeClr val="accent2"/>
                </a:solidFill>
                <a:ea typeface="Segoe UI" panose="020B0502040204020203" pitchFamily="34" charset="0"/>
                <a:cs typeface="Segoe UI Semibold" panose="020B0702040204020203" pitchFamily="34" charset="0"/>
              </a:rPr>
              <a:t>recognized leader </a:t>
            </a:r>
            <a:r>
              <a:rPr lang="en-US"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in R analytics</a:t>
            </a:r>
            <a:endParaRPr lang="en-US" sz="2300" spc="-30">
              <a:solidFill>
                <a:srgbClr val="0078D7"/>
              </a:solidFill>
              <a:ea typeface="Segoe UI" panose="020B0502040204020203" pitchFamily="34" charset="0"/>
              <a:cs typeface="Segoe UI Semibold" panose="020B0702040204020203" pitchFamily="34" charset="0"/>
            </a:endParaRPr>
          </a:p>
          <a:p>
            <a:pPr defTabSz="932597" fontAlgn="base">
              <a:lnSpc>
                <a:spcPct val="90000"/>
              </a:lnSpc>
              <a:spcBef>
                <a:spcPts val="900"/>
              </a:spcBef>
              <a:spcAft>
                <a:spcPct val="0"/>
              </a:spcAft>
              <a:defRPr/>
            </a:pPr>
            <a:r>
              <a:rPr lang="en-US"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Delivers the </a:t>
            </a:r>
            <a:r>
              <a:rPr lang="en-US" sz="2300" spc="-30">
                <a:solidFill>
                  <a:srgbClr val="0070C0"/>
                </a:solidFill>
                <a:ea typeface="Segoe UI" panose="020B0502040204020203" pitchFamily="34" charset="0"/>
                <a:cs typeface="Segoe UI Semibold" panose="020B0702040204020203" pitchFamily="34" charset="0"/>
              </a:rPr>
              <a:t>broadest R capabilities </a:t>
            </a:r>
            <a:r>
              <a:rPr lang="en-US"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available today</a:t>
            </a:r>
          </a:p>
          <a:p>
            <a:pPr defTabSz="932597" fontAlgn="base">
              <a:lnSpc>
                <a:spcPct val="90000"/>
              </a:lnSpc>
              <a:spcBef>
                <a:spcPts val="900"/>
              </a:spcBef>
              <a:spcAft>
                <a:spcPct val="0"/>
              </a:spcAft>
              <a:defRPr/>
            </a:pPr>
            <a:r>
              <a:rPr lang="en-US"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Gives R users newfound </a:t>
            </a:r>
            <a:r>
              <a:rPr lang="en-US" sz="2300" spc="-30">
                <a:solidFill>
                  <a:srgbClr val="0078D7"/>
                </a:solidFill>
                <a:ea typeface="Segoe UI" panose="020B0502040204020203" pitchFamily="34" charset="0"/>
                <a:cs typeface="Segoe UI Semibold" panose="020B0702040204020203" pitchFamily="34" charset="0"/>
              </a:rPr>
              <a:t>performance and scale</a:t>
            </a:r>
          </a:p>
          <a:p>
            <a:pPr defTabSz="932597" fontAlgn="base">
              <a:lnSpc>
                <a:spcPct val="90000"/>
              </a:lnSpc>
              <a:spcBef>
                <a:spcPts val="900"/>
              </a:spcBef>
              <a:spcAft>
                <a:spcPct val="0"/>
              </a:spcAft>
              <a:defRPr/>
            </a:pPr>
            <a:r>
              <a:rPr lang="en-US"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Maximizes your </a:t>
            </a:r>
            <a:r>
              <a:rPr lang="en-US" sz="2300" spc="-30">
                <a:solidFill>
                  <a:schemeClr val="accent2"/>
                </a:solidFill>
                <a:ea typeface="Segoe UI" panose="020B0502040204020203" pitchFamily="34" charset="0"/>
                <a:cs typeface="Segoe UI Semibold" panose="020B0702040204020203" pitchFamily="34" charset="0"/>
              </a:rPr>
              <a:t>architectural flexibility</a:t>
            </a:r>
          </a:p>
          <a:p>
            <a:pPr defTabSz="932597" fontAlgn="base">
              <a:lnSpc>
                <a:spcPct val="90000"/>
              </a:lnSpc>
              <a:spcBef>
                <a:spcPts val="900"/>
              </a:spcBef>
              <a:spcAft>
                <a:spcPct val="0"/>
              </a:spcAft>
              <a:defRPr/>
            </a:pPr>
            <a:r>
              <a:rPr lang="fr-FR" sz="2300" spc="-30">
                <a:solidFill>
                  <a:schemeClr val="accent2"/>
                </a:solidFill>
                <a:ea typeface="Segoe UI" panose="020B0502040204020203" pitchFamily="34" charset="0"/>
                <a:cs typeface="Segoe UI Semibold" panose="020B0702040204020203" pitchFamily="34" charset="0"/>
              </a:rPr>
              <a:t>Rapid </a:t>
            </a:r>
            <a:r>
              <a:rPr lang="fr-FR" sz="2300" spc="-30" err="1">
                <a:solidFill>
                  <a:schemeClr val="accent2"/>
                </a:solidFill>
                <a:ea typeface="Segoe UI" panose="020B0502040204020203" pitchFamily="34" charset="0"/>
                <a:cs typeface="Segoe UI Semibold" panose="020B0702040204020203" pitchFamily="34" charset="0"/>
              </a:rPr>
              <a:t>deployment</a:t>
            </a:r>
            <a:r>
              <a:rPr lang="fr-FR" sz="2300" spc="-30">
                <a:solidFill>
                  <a:schemeClr val="accent2"/>
                </a:solidFill>
                <a:ea typeface="Segoe UI" panose="020B0502040204020203" pitchFamily="34" charset="0"/>
                <a:cs typeface="Segoe UI Semibold" panose="020B0702040204020203" pitchFamily="34" charset="0"/>
              </a:rPr>
              <a:t> </a:t>
            </a:r>
            <a:r>
              <a:rPr lang="fr-FR"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of intelligent </a:t>
            </a:r>
            <a:r>
              <a:rPr lang="fr-FR" sz="2300" spc="-30" err="1">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enterprise</a:t>
            </a:r>
            <a:r>
              <a:rPr lang="fr-FR"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 apps</a:t>
            </a:r>
            <a:endParaRPr lang="en-US" sz="2300" spc="-30">
              <a:gradFill>
                <a:gsLst>
                  <a:gs pos="88119">
                    <a:srgbClr val="0078D7"/>
                  </a:gs>
                  <a:gs pos="61000">
                    <a:srgbClr val="0078D7"/>
                  </a:gs>
                </a:gsLst>
                <a:lin ang="5400000" scaled="0"/>
              </a:gradFill>
              <a:ea typeface="Segoe UI" pitchFamily="34" charset="0"/>
              <a:cs typeface="Segoe UI Semibold" panose="020B0702040204020203" pitchFamily="34" charset="0"/>
            </a:endParaRPr>
          </a:p>
          <a:p>
            <a:pPr defTabSz="932597" fontAlgn="base">
              <a:lnSpc>
                <a:spcPct val="90000"/>
              </a:lnSpc>
              <a:spcBef>
                <a:spcPts val="900"/>
              </a:spcBef>
              <a:spcAft>
                <a:spcPct val="0"/>
              </a:spcAft>
              <a:defRPr/>
            </a:pPr>
            <a:r>
              <a:rPr lang="en-US" sz="2300" spc="-30">
                <a:solidFill>
                  <a:srgbClr val="000000"/>
                </a:solidFill>
                <a:ea typeface="Segoe UI" panose="020B0502040204020203" pitchFamily="34" charset="0"/>
                <a:cs typeface="Segoe UI Semibold" panose="020B0702040204020203" pitchFamily="34" charset="0"/>
              </a:rPr>
              <a:t>Harnesses the</a:t>
            </a:r>
            <a:r>
              <a:rPr lang="en-US" sz="2300" spc="-30">
                <a:solidFill>
                  <a:srgbClr val="0078D7"/>
                </a:solidFill>
                <a:ea typeface="Segoe UI" panose="020B0502040204020203" pitchFamily="34" charset="0"/>
                <a:cs typeface="Segoe UI Semibold" panose="020B0702040204020203" pitchFamily="34" charset="0"/>
              </a:rPr>
              <a:t> hybrid cloud</a:t>
            </a:r>
            <a:endParaRPr lang="en-US" sz="2300" spc="-30">
              <a:gradFill>
                <a:gsLst>
                  <a:gs pos="88119">
                    <a:srgbClr val="0078D7"/>
                  </a:gs>
                  <a:gs pos="61000">
                    <a:srgbClr val="0078D7"/>
                  </a:gs>
                </a:gsLst>
                <a:lin ang="5400000" scaled="0"/>
              </a:gradFill>
              <a:ea typeface="Segoe UI" pitchFamily="34" charset="0"/>
              <a:cs typeface="Segoe UI Semibold" panose="020B0702040204020203" pitchFamily="34" charset="0"/>
            </a:endParaRPr>
          </a:p>
          <a:p>
            <a:pPr defTabSz="932597" fontAlgn="base">
              <a:lnSpc>
                <a:spcPct val="90000"/>
              </a:lnSpc>
              <a:spcBef>
                <a:spcPts val="900"/>
              </a:spcBef>
              <a:spcAft>
                <a:spcPct val="0"/>
              </a:spcAft>
              <a:defRPr/>
            </a:pPr>
            <a:r>
              <a:rPr lang="en-US" sz="2300" spc="-30">
                <a:solidFill>
                  <a:srgbClr val="000000"/>
                </a:solidFill>
                <a:ea typeface="Segoe UI" panose="020B0502040204020203" pitchFamily="34" charset="0"/>
                <a:cs typeface="Segoe UI Semibold" panose="020B0702040204020203" pitchFamily="34" charset="0"/>
              </a:rPr>
              <a:t>Scales R for</a:t>
            </a:r>
            <a:r>
              <a:rPr lang="en-US"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 </a:t>
            </a:r>
            <a:r>
              <a:rPr lang="en-US" sz="2300" spc="-30">
                <a:solidFill>
                  <a:srgbClr val="0078D7"/>
                </a:solidFill>
                <a:ea typeface="Segoe UI" panose="020B0502040204020203" pitchFamily="34" charset="0"/>
                <a:cs typeface="Segoe UI Semibold" panose="020B0702040204020203" pitchFamily="34" charset="0"/>
              </a:rPr>
              <a:t>big data workloads </a:t>
            </a:r>
          </a:p>
          <a:p>
            <a:pPr defTabSz="932597" fontAlgn="base">
              <a:lnSpc>
                <a:spcPct val="90000"/>
              </a:lnSpc>
              <a:spcBef>
                <a:spcPts val="900"/>
              </a:spcBef>
              <a:spcAft>
                <a:spcPct val="0"/>
              </a:spcAft>
              <a:defRPr/>
            </a:pPr>
            <a:r>
              <a:rPr lang="en-US" sz="2300" spc="-30">
                <a:solidFill>
                  <a:schemeClr val="tx1"/>
                </a:solidFill>
                <a:ea typeface="Segoe UI" panose="020B0502040204020203" pitchFamily="34" charset="0"/>
                <a:cs typeface="Segoe UI Semibold" panose="020B0702040204020203" pitchFamily="34" charset="0"/>
              </a:rPr>
              <a:t>Blends best of </a:t>
            </a:r>
            <a:r>
              <a:rPr lang="en-US" sz="2300" spc="-30">
                <a:solidFill>
                  <a:srgbClr val="0078D7"/>
                </a:solidFill>
                <a:ea typeface="Segoe UI" panose="020B0502040204020203" pitchFamily="34" charset="0"/>
                <a:cs typeface="Segoe UI Semibold" panose="020B0702040204020203" pitchFamily="34" charset="0"/>
              </a:rPr>
              <a:t>open source </a:t>
            </a:r>
            <a:r>
              <a:rPr lang="en-US" sz="2300" spc="-30">
                <a:solidFill>
                  <a:schemeClr val="tx1"/>
                </a:solidFill>
                <a:ea typeface="Segoe UI" panose="020B0502040204020203" pitchFamily="34" charset="0"/>
                <a:cs typeface="Segoe UI Semibold" panose="020B0702040204020203" pitchFamily="34" charset="0"/>
              </a:rPr>
              <a:t>and</a:t>
            </a:r>
            <a:r>
              <a:rPr lang="en-US" sz="2300" spc="-30">
                <a:solidFill>
                  <a:srgbClr val="0078D7"/>
                </a:solidFill>
                <a:ea typeface="Segoe UI" panose="020B0502040204020203" pitchFamily="34" charset="0"/>
                <a:cs typeface="Segoe UI Semibold" panose="020B0702040204020203" pitchFamily="34" charset="0"/>
              </a:rPr>
              <a:t> Microsoft technologies</a:t>
            </a:r>
            <a:endParaRPr lang="en-US" sz="2300" spc="-30">
              <a:solidFill>
                <a:srgbClr val="002060"/>
              </a:solidFill>
              <a:ea typeface="Segoe UI" panose="020B0502040204020203" pitchFamily="34" charset="0"/>
              <a:cs typeface="Segoe UI Semibold" panose="020B0702040204020203" pitchFamily="34" charset="0"/>
            </a:endParaRPr>
          </a:p>
          <a:p>
            <a:pPr defTabSz="932597" fontAlgn="base">
              <a:lnSpc>
                <a:spcPct val="90000"/>
              </a:lnSpc>
              <a:spcBef>
                <a:spcPts val="900"/>
              </a:spcBef>
              <a:spcAft>
                <a:spcPct val="0"/>
              </a:spcAft>
              <a:defRPr/>
            </a:pPr>
            <a:r>
              <a:rPr lang="en-US" sz="2300" spc="-30">
                <a:gradFill>
                  <a:gsLst>
                    <a:gs pos="3960">
                      <a:srgbClr val="282828"/>
                    </a:gs>
                    <a:gs pos="29000">
                      <a:srgbClr val="282828"/>
                    </a:gs>
                  </a:gsLst>
                  <a:lin ang="5400000" scaled="0"/>
                </a:gradFill>
                <a:ea typeface="Segoe UI" panose="020B0502040204020203" pitchFamily="34" charset="0"/>
                <a:cs typeface="Segoe UI Semibold" panose="020B0702040204020203" pitchFamily="34" charset="0"/>
              </a:rPr>
              <a:t>Provides </a:t>
            </a:r>
            <a:r>
              <a:rPr lang="en-US" sz="2300" spc="-30">
                <a:solidFill>
                  <a:srgbClr val="0078D7"/>
                </a:solidFill>
                <a:ea typeface="Segoe UI" panose="020B0502040204020203" pitchFamily="34" charset="0"/>
                <a:cs typeface="Segoe UI Semibold" panose="020B0702040204020203" pitchFamily="34" charset="0"/>
              </a:rPr>
              <a:t>platform choice </a:t>
            </a:r>
          </a:p>
        </p:txBody>
      </p:sp>
      <p:sp>
        <p:nvSpPr>
          <p:cNvPr id="25" name="Oval 24"/>
          <p:cNvSpPr>
            <a:spLocks noChangeAspect="1"/>
          </p:cNvSpPr>
          <p:nvPr/>
        </p:nvSpPr>
        <p:spPr bwMode="auto">
          <a:xfrm>
            <a:off x="4416871" y="2410242"/>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26" name="Oval 25"/>
          <p:cNvSpPr>
            <a:spLocks noChangeAspect="1"/>
          </p:cNvSpPr>
          <p:nvPr/>
        </p:nvSpPr>
        <p:spPr bwMode="auto">
          <a:xfrm>
            <a:off x="4416871" y="2839740"/>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27" name="Oval 26"/>
          <p:cNvSpPr>
            <a:spLocks noChangeAspect="1"/>
          </p:cNvSpPr>
          <p:nvPr/>
        </p:nvSpPr>
        <p:spPr bwMode="auto">
          <a:xfrm>
            <a:off x="4416871" y="3269238"/>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28" name="Oval 27"/>
          <p:cNvSpPr>
            <a:spLocks noChangeAspect="1"/>
          </p:cNvSpPr>
          <p:nvPr/>
        </p:nvSpPr>
        <p:spPr bwMode="auto">
          <a:xfrm>
            <a:off x="4416871" y="3698736"/>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4</a:t>
            </a:r>
          </a:p>
        </p:txBody>
      </p:sp>
      <p:sp>
        <p:nvSpPr>
          <p:cNvPr id="29" name="Oval 28"/>
          <p:cNvSpPr>
            <a:spLocks noChangeAspect="1"/>
          </p:cNvSpPr>
          <p:nvPr/>
        </p:nvSpPr>
        <p:spPr bwMode="auto">
          <a:xfrm>
            <a:off x="4416871" y="4128234"/>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5</a:t>
            </a:r>
          </a:p>
        </p:txBody>
      </p:sp>
      <p:sp>
        <p:nvSpPr>
          <p:cNvPr id="30" name="Oval 29"/>
          <p:cNvSpPr>
            <a:spLocks noChangeAspect="1"/>
          </p:cNvSpPr>
          <p:nvPr/>
        </p:nvSpPr>
        <p:spPr bwMode="auto">
          <a:xfrm>
            <a:off x="4416871" y="4557732"/>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6</a:t>
            </a:r>
          </a:p>
        </p:txBody>
      </p:sp>
      <p:sp>
        <p:nvSpPr>
          <p:cNvPr id="31" name="Oval 30"/>
          <p:cNvSpPr>
            <a:spLocks noChangeAspect="1"/>
          </p:cNvSpPr>
          <p:nvPr/>
        </p:nvSpPr>
        <p:spPr bwMode="auto">
          <a:xfrm>
            <a:off x="4416871" y="4987230"/>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7</a:t>
            </a:r>
          </a:p>
        </p:txBody>
      </p:sp>
      <p:sp>
        <p:nvSpPr>
          <p:cNvPr id="32" name="Oval 31"/>
          <p:cNvSpPr>
            <a:spLocks noChangeAspect="1"/>
          </p:cNvSpPr>
          <p:nvPr/>
        </p:nvSpPr>
        <p:spPr bwMode="auto">
          <a:xfrm>
            <a:off x="4416871" y="5416728"/>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8</a:t>
            </a:r>
          </a:p>
        </p:txBody>
      </p:sp>
      <p:sp>
        <p:nvSpPr>
          <p:cNvPr id="33" name="Oval 32"/>
          <p:cNvSpPr>
            <a:spLocks noChangeAspect="1"/>
          </p:cNvSpPr>
          <p:nvPr/>
        </p:nvSpPr>
        <p:spPr bwMode="auto">
          <a:xfrm>
            <a:off x="4416871" y="5846227"/>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9</a:t>
            </a:r>
          </a:p>
        </p:txBody>
      </p:sp>
      <p:sp>
        <p:nvSpPr>
          <p:cNvPr id="34" name="Oval 33"/>
          <p:cNvSpPr>
            <a:spLocks noChangeAspect="1"/>
          </p:cNvSpPr>
          <p:nvPr/>
        </p:nvSpPr>
        <p:spPr bwMode="auto">
          <a:xfrm>
            <a:off x="4416871" y="7087903"/>
            <a:ext cx="276458" cy="274316"/>
          </a:xfrm>
          <a:prstGeom prst="ellipse">
            <a:avLst/>
          </a:prstGeom>
          <a:noFill/>
          <a:ln w="9525">
            <a:solidFill>
              <a:srgbClr val="B0B0B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spc="-150">
                <a:gradFill>
                  <a:gsLst>
                    <a:gs pos="4545">
                      <a:srgbClr val="525252"/>
                    </a:gs>
                    <a:gs pos="20130">
                      <a:srgbClr val="525252"/>
                    </a:gs>
                  </a:gsLst>
                  <a:lin ang="5400000" scaled="0"/>
                </a:gradFill>
                <a:latin typeface="Segoe UI" panose="020B0502040204020203" pitchFamily="34" charset="0"/>
                <a:ea typeface="Segoe UI" panose="020B0502040204020203" pitchFamily="34" charset="0"/>
                <a:cs typeface="Segoe UI" panose="020B0502040204020203" pitchFamily="34" charset="0"/>
              </a:rPr>
              <a:t>10</a:t>
            </a:r>
          </a:p>
        </p:txBody>
      </p:sp>
      <p:sp>
        <p:nvSpPr>
          <p:cNvPr id="4" name="TextBox 3">
            <a:extLst>
              <a:ext uri="{FF2B5EF4-FFF2-40B4-BE49-F238E27FC236}">
                <a16:creationId xmlns:a16="http://schemas.microsoft.com/office/drawing/2014/main" id="{D3F972E4-2817-43E4-8C80-DF744EA15EAE}"/>
              </a:ext>
            </a:extLst>
          </p:cNvPr>
          <p:cNvSpPr txBox="1"/>
          <p:nvPr/>
        </p:nvSpPr>
        <p:spPr>
          <a:xfrm>
            <a:off x="274639" y="3421016"/>
            <a:ext cx="3361940" cy="1625060"/>
          </a:xfrm>
          <a:prstGeom prst="rect">
            <a:avLst/>
          </a:prstGeom>
          <a:noFill/>
        </p:spPr>
        <p:txBody>
          <a:bodyPr wrap="square" lIns="182880" tIns="146304" rIns="182880" bIns="146304" rtlCol="0">
            <a:spAutoFit/>
          </a:bodyPr>
          <a:lstStyle/>
          <a:p>
            <a:pPr>
              <a:lnSpc>
                <a:spcPct val="90000"/>
              </a:lnSpc>
              <a:spcAft>
                <a:spcPts val="600"/>
              </a:spcAft>
            </a:pPr>
            <a:r>
              <a:rPr lang="en-US" sz="4800">
                <a:solidFill>
                  <a:schemeClr val="bg1"/>
                </a:solidFill>
              </a:rPr>
              <a:t>Replace this picture</a:t>
            </a:r>
          </a:p>
        </p:txBody>
      </p:sp>
    </p:spTree>
    <p:extLst>
      <p:ext uri="{BB962C8B-B14F-4D97-AF65-F5344CB8AC3E}">
        <p14:creationId xmlns:p14="http://schemas.microsoft.com/office/powerpoint/2010/main" val="19906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42" presetClass="path" presetSubtype="0" decel="100000" fill="hold" grpId="1" nodeType="withEffect">
                                  <p:stCondLst>
                                    <p:cond delay="0"/>
                                  </p:stCondLst>
                                  <p:childTnLst>
                                    <p:animMotion origin="layout" path="M 0 -4.90241E-6 L 0 -0.1078 " pathEditMode="relative" rAng="0" ptsTypes="AA">
                                      <p:cBhvr>
                                        <p:cTn id="9" dur="1000" spd="-100000" fill="hold"/>
                                        <p:tgtEl>
                                          <p:spTgt spid="2"/>
                                        </p:tgtEl>
                                        <p:attrNameLst>
                                          <p:attrName>ppt_x</p:attrName>
                                          <p:attrName>ppt_y</p:attrName>
                                        </p:attrNameLst>
                                      </p:cBhvr>
                                      <p:rCtr x="0" y="-54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5284E6-60FE-4550-B71E-C6B299B12F9E}"/>
              </a:ext>
            </a:extLst>
          </p:cNvPr>
          <p:cNvSpPr>
            <a:spLocks noGrp="1"/>
          </p:cNvSpPr>
          <p:nvPr>
            <p:ph type="title"/>
          </p:nvPr>
        </p:nvSpPr>
        <p:spPr/>
        <p:txBody>
          <a:bodyPr/>
          <a:lstStyle/>
          <a:p>
            <a:r>
              <a:rPr lang="en-US"/>
              <a:t>Challenges Faced</a:t>
            </a:r>
          </a:p>
        </p:txBody>
      </p:sp>
      <p:sp>
        <p:nvSpPr>
          <p:cNvPr id="4" name="Text Placeholder 3">
            <a:extLst>
              <a:ext uri="{FF2B5EF4-FFF2-40B4-BE49-F238E27FC236}">
                <a16:creationId xmlns:a16="http://schemas.microsoft.com/office/drawing/2014/main" id="{2032CB05-758A-4E93-A2EA-63138D0230EC}"/>
              </a:ext>
            </a:extLst>
          </p:cNvPr>
          <p:cNvSpPr>
            <a:spLocks noGrp="1"/>
          </p:cNvSpPr>
          <p:nvPr>
            <p:ph type="body" sz="quarter" idx="10"/>
          </p:nvPr>
        </p:nvSpPr>
        <p:spPr/>
        <p:txBody>
          <a:bodyPr/>
          <a:lstStyle/>
          <a:p>
            <a:r>
              <a:rPr lang="en-US"/>
              <a:t>Broaden access to data science capability</a:t>
            </a:r>
          </a:p>
          <a:p>
            <a:r>
              <a:rPr lang="en-US"/>
              <a:t>Analyze large, complex data sets of people, events</a:t>
            </a:r>
          </a:p>
          <a:p>
            <a:r>
              <a:rPr lang="en-US"/>
              <a:t>Ability to scale analytics to large data</a:t>
            </a:r>
          </a:p>
          <a:p>
            <a:r>
              <a:rPr lang="en-US"/>
              <a:t>Embrace emerging platforms on-prem and cloud</a:t>
            </a:r>
          </a:p>
          <a:p>
            <a:r>
              <a:rPr lang="en-US"/>
              <a:t>Bring analytics to production platforms</a:t>
            </a:r>
          </a:p>
          <a:p>
            <a:endParaRPr lang="en-US"/>
          </a:p>
          <a:p>
            <a:endParaRPr lang="en-US"/>
          </a:p>
          <a:p>
            <a:endParaRPr lang="en-US"/>
          </a:p>
        </p:txBody>
      </p:sp>
      <p:sp>
        <p:nvSpPr>
          <p:cNvPr id="5" name="Text Placeholder 4">
            <a:extLst>
              <a:ext uri="{FF2B5EF4-FFF2-40B4-BE49-F238E27FC236}">
                <a16:creationId xmlns:a16="http://schemas.microsoft.com/office/drawing/2014/main" id="{1F50E370-F0D5-4CFC-80A8-AB2928EFCF55}"/>
              </a:ext>
            </a:extLst>
          </p:cNvPr>
          <p:cNvSpPr>
            <a:spLocks noGrp="1"/>
          </p:cNvSpPr>
          <p:nvPr>
            <p:ph type="body" sz="quarter" idx="11"/>
          </p:nvPr>
        </p:nvSpPr>
        <p:spPr/>
        <p:txBody>
          <a:bodyPr/>
          <a:lstStyle/>
          <a:p>
            <a:r>
              <a:rPr lang="en-US"/>
              <a:t>Rapidly create and deploy intelligent apps</a:t>
            </a:r>
          </a:p>
          <a:p>
            <a:r>
              <a:rPr lang="en-US"/>
              <a:t>Embrace hybrid cloud architectures</a:t>
            </a:r>
          </a:p>
          <a:p>
            <a:r>
              <a:rPr lang="en-US"/>
              <a:t>Achieve data science agility</a:t>
            </a:r>
          </a:p>
          <a:p>
            <a:r>
              <a:rPr lang="en-US"/>
              <a:t>Maximize talent base (current and future)</a:t>
            </a:r>
          </a:p>
          <a:p>
            <a:r>
              <a:rPr lang="en-US"/>
              <a:t>Plan transitions to future platforms</a:t>
            </a:r>
          </a:p>
          <a:p>
            <a:endParaRPr lang="en-US"/>
          </a:p>
        </p:txBody>
      </p:sp>
    </p:spTree>
    <p:extLst>
      <p:ext uri="{BB962C8B-B14F-4D97-AF65-F5344CB8AC3E}">
        <p14:creationId xmlns:p14="http://schemas.microsoft.com/office/powerpoint/2010/main" val="102136349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ptimize"/>
          <p:cNvSpPr/>
          <p:nvPr/>
        </p:nvSpPr>
        <p:spPr bwMode="auto">
          <a:xfrm>
            <a:off x="3269306" y="3497262"/>
            <a:ext cx="2926080" cy="20682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50">
                <a:gradFill>
                  <a:gsLst>
                    <a:gs pos="11504">
                      <a:schemeClr val="tx1"/>
                    </a:gs>
                    <a:gs pos="26000">
                      <a:schemeClr val="tx1"/>
                    </a:gs>
                  </a:gsLst>
                  <a:lin ang="5400000" scaled="1"/>
                </a:gradFill>
                <a:cs typeface="Segoe UI" panose="020B0502040204020203" pitchFamily="34" charset="0"/>
              </a:rPr>
              <a:t>Explore these </a:t>
            </a:r>
            <a:br>
              <a:rPr lang="en-US" spc="50">
                <a:gradFill>
                  <a:gsLst>
                    <a:gs pos="11504">
                      <a:schemeClr val="tx1"/>
                    </a:gs>
                    <a:gs pos="26000">
                      <a:schemeClr val="tx1"/>
                    </a:gs>
                  </a:gsLst>
                  <a:lin ang="5400000" scaled="1"/>
                </a:gradFill>
                <a:cs typeface="Segoe UI" panose="020B0502040204020203" pitchFamily="34" charset="0"/>
              </a:rPr>
            </a:br>
            <a:r>
              <a:rPr lang="en-US" spc="50">
                <a:gradFill>
                  <a:gsLst>
                    <a:gs pos="11504">
                      <a:schemeClr val="tx1"/>
                    </a:gs>
                    <a:gs pos="26000">
                      <a:schemeClr val="tx1"/>
                    </a:gs>
                  </a:gsLst>
                  <a:lin ang="5400000" scaled="1"/>
                </a:gradFill>
                <a:cs typeface="Segoe UI" panose="020B0502040204020203" pitchFamily="34" charset="0"/>
                <a:hlinkClick r:id="rId3"/>
              </a:rPr>
              <a:t>Beginners Resources</a:t>
            </a:r>
            <a:endParaRPr lang="en-US" spc="50">
              <a:gradFill>
                <a:gsLst>
                  <a:gs pos="11504">
                    <a:schemeClr val="tx1"/>
                  </a:gs>
                  <a:gs pos="26000">
                    <a:schemeClr val="tx1"/>
                  </a:gs>
                </a:gsLst>
                <a:lin ang="5400000" scaled="1"/>
              </a:gradFill>
              <a:cs typeface="Segoe UI" panose="020B0502040204020203" pitchFamily="34" charset="0"/>
            </a:endParaRPr>
          </a:p>
        </p:txBody>
      </p:sp>
      <p:sp>
        <p:nvSpPr>
          <p:cNvPr id="61" name="empower"/>
          <p:cNvSpPr/>
          <p:nvPr/>
        </p:nvSpPr>
        <p:spPr bwMode="auto">
          <a:xfrm>
            <a:off x="6263974" y="3497262"/>
            <a:ext cx="2926080" cy="20682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50">
                <a:gradFill>
                  <a:gsLst>
                    <a:gs pos="11504">
                      <a:schemeClr val="tx1"/>
                    </a:gs>
                    <a:gs pos="26000">
                      <a:schemeClr val="tx1"/>
                    </a:gs>
                  </a:gsLst>
                  <a:lin ang="5400000" scaled="1"/>
                </a:gradFill>
                <a:cs typeface="Segoe UI" panose="020B0502040204020203" pitchFamily="34" charset="0"/>
              </a:rPr>
              <a:t>Explore these </a:t>
            </a:r>
            <a:br>
              <a:rPr lang="en-US" spc="50">
                <a:gradFill>
                  <a:gsLst>
                    <a:gs pos="11504">
                      <a:schemeClr val="tx1"/>
                    </a:gs>
                    <a:gs pos="26000">
                      <a:schemeClr val="tx1"/>
                    </a:gs>
                  </a:gsLst>
                  <a:lin ang="5400000" scaled="1"/>
                </a:gradFill>
                <a:cs typeface="Segoe UI" panose="020B0502040204020203" pitchFamily="34" charset="0"/>
              </a:rPr>
            </a:br>
            <a:r>
              <a:rPr lang="en-US" spc="50">
                <a:gradFill>
                  <a:gsLst>
                    <a:gs pos="11504">
                      <a:schemeClr val="tx1"/>
                    </a:gs>
                    <a:gs pos="26000">
                      <a:schemeClr val="tx1"/>
                    </a:gs>
                  </a:gsLst>
                  <a:lin ang="5400000" scaled="1"/>
                </a:gradFill>
                <a:cs typeface="Segoe UI" panose="020B0502040204020203" pitchFamily="34" charset="0"/>
                <a:hlinkClick r:id="rId4"/>
              </a:rPr>
              <a:t>Advanced Resources</a:t>
            </a:r>
            <a:endParaRPr lang="en-US" spc="50">
              <a:gradFill>
                <a:gsLst>
                  <a:gs pos="11504">
                    <a:schemeClr val="tx1"/>
                  </a:gs>
                  <a:gs pos="26000">
                    <a:schemeClr val="tx1"/>
                  </a:gs>
                </a:gsLst>
                <a:lin ang="5400000" scaled="1"/>
              </a:gradFill>
              <a:cs typeface="Segoe UI" panose="020B0502040204020203" pitchFamily="34" charset="0"/>
            </a:endParaRPr>
          </a:p>
        </p:txBody>
      </p:sp>
      <p:sp>
        <p:nvSpPr>
          <p:cNvPr id="43" name="transform"/>
          <p:cNvSpPr/>
          <p:nvPr/>
        </p:nvSpPr>
        <p:spPr bwMode="auto">
          <a:xfrm>
            <a:off x="9258643" y="3497263"/>
            <a:ext cx="2926080" cy="20682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pc="50">
                <a:gradFill>
                  <a:gsLst>
                    <a:gs pos="11504">
                      <a:schemeClr val="tx1"/>
                    </a:gs>
                    <a:gs pos="26000">
                      <a:schemeClr val="tx1"/>
                    </a:gs>
                  </a:gsLst>
                  <a:lin ang="5400000" scaled="1"/>
                </a:gradFill>
                <a:cs typeface="Segoe UI" panose="020B0502040204020203" pitchFamily="34" charset="0"/>
              </a:rPr>
              <a:t>Try our solutions </a:t>
            </a:r>
            <a:br>
              <a:rPr lang="en-US" spc="50">
                <a:gradFill>
                  <a:gsLst>
                    <a:gs pos="11504">
                      <a:schemeClr val="tx1"/>
                    </a:gs>
                    <a:gs pos="26000">
                      <a:schemeClr val="tx1"/>
                    </a:gs>
                  </a:gsLst>
                  <a:lin ang="5400000" scaled="1"/>
                </a:gradFill>
                <a:cs typeface="Segoe UI" panose="020B0502040204020203" pitchFamily="34" charset="0"/>
              </a:rPr>
            </a:br>
            <a:r>
              <a:rPr lang="en-US" spc="50">
                <a:gradFill>
                  <a:gsLst>
                    <a:gs pos="11504">
                      <a:schemeClr val="tx1"/>
                    </a:gs>
                    <a:gs pos="26000">
                      <a:schemeClr val="tx1"/>
                    </a:gs>
                  </a:gsLst>
                  <a:lin ang="5400000" scaled="1"/>
                </a:gradFill>
                <a:cs typeface="Segoe UI" panose="020B0502040204020203" pitchFamily="34" charset="0"/>
              </a:rPr>
              <a:t>with these </a:t>
            </a:r>
            <a:r>
              <a:rPr lang="en-US" spc="50">
                <a:gradFill>
                  <a:gsLst>
                    <a:gs pos="11504">
                      <a:schemeClr val="tx1"/>
                    </a:gs>
                    <a:gs pos="26000">
                      <a:schemeClr val="tx1"/>
                    </a:gs>
                  </a:gsLst>
                  <a:lin ang="5400000" scaled="1"/>
                </a:gradFill>
                <a:cs typeface="Segoe UI" panose="020B0502040204020203" pitchFamily="34" charset="0"/>
                <a:hlinkClick r:id="rId5"/>
              </a:rPr>
              <a:t>tutorials</a:t>
            </a:r>
            <a:endParaRPr lang="en-US" spc="50">
              <a:gradFill>
                <a:gsLst>
                  <a:gs pos="11504">
                    <a:schemeClr val="tx1"/>
                  </a:gs>
                  <a:gs pos="26000">
                    <a:schemeClr val="tx1"/>
                  </a:gs>
                </a:gsLst>
                <a:lin ang="5400000" scaled="1"/>
              </a:gradFill>
              <a:cs typeface="Segoe UI" panose="020B0502040204020203" pitchFamily="34" charset="0"/>
            </a:endParaRPr>
          </a:p>
          <a:p>
            <a:pPr algn="ctr" defTabSz="932472" fontAlgn="base">
              <a:lnSpc>
                <a:spcPct val="90000"/>
              </a:lnSpc>
              <a:spcBef>
                <a:spcPct val="0"/>
              </a:spcBef>
              <a:spcAft>
                <a:spcPct val="0"/>
              </a:spcAft>
            </a:pPr>
            <a:r>
              <a:rPr lang="en-US" spc="50">
                <a:gradFill>
                  <a:gsLst>
                    <a:gs pos="11504">
                      <a:schemeClr val="tx1"/>
                    </a:gs>
                    <a:gs pos="26000">
                      <a:schemeClr val="tx1"/>
                    </a:gs>
                  </a:gsLst>
                  <a:lin ang="5400000" scaled="1"/>
                </a:gradFill>
                <a:cs typeface="Segoe UI" panose="020B0502040204020203" pitchFamily="34" charset="0"/>
              </a:rPr>
              <a:t>or these ready to deploy </a:t>
            </a:r>
            <a:r>
              <a:rPr lang="en-US" spc="50">
                <a:gradFill>
                  <a:gsLst>
                    <a:gs pos="11504">
                      <a:schemeClr val="tx1"/>
                    </a:gs>
                    <a:gs pos="26000">
                      <a:schemeClr val="tx1"/>
                    </a:gs>
                  </a:gsLst>
                  <a:lin ang="5400000" scaled="1"/>
                </a:gradFill>
                <a:cs typeface="Segoe UI" panose="020B0502040204020203" pitchFamily="34" charset="0"/>
                <a:hlinkClick r:id="rId6"/>
              </a:rPr>
              <a:t>templates</a:t>
            </a:r>
            <a:endParaRPr lang="en-US" spc="50">
              <a:gradFill>
                <a:gsLst>
                  <a:gs pos="11504">
                    <a:schemeClr val="tx1"/>
                  </a:gs>
                  <a:gs pos="26000">
                    <a:schemeClr val="tx1"/>
                  </a:gs>
                </a:gsLst>
                <a:lin ang="5400000" scaled="1"/>
              </a:gradFill>
              <a:cs typeface="Segoe UI" panose="020B0502040204020203" pitchFamily="34" charset="0"/>
            </a:endParaRPr>
          </a:p>
        </p:txBody>
      </p:sp>
      <p:sp>
        <p:nvSpPr>
          <p:cNvPr id="44" name="transform"/>
          <p:cNvSpPr/>
          <p:nvPr/>
        </p:nvSpPr>
        <p:spPr bwMode="auto">
          <a:xfrm>
            <a:off x="274638" y="3497262"/>
            <a:ext cx="2926080" cy="20682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50">
                <a:gradFill>
                  <a:gsLst>
                    <a:gs pos="11504">
                      <a:schemeClr val="tx1"/>
                    </a:gs>
                    <a:gs pos="26000">
                      <a:schemeClr val="tx1"/>
                    </a:gs>
                  </a:gsLst>
                  <a:lin ang="5400000" scaled="1"/>
                </a:gradFill>
                <a:cs typeface="Segoe UI" panose="020B0502040204020203" pitchFamily="34" charset="0"/>
                <a:hlinkClick r:id="rId7"/>
              </a:rPr>
              <a:t>Spin Up</a:t>
            </a:r>
            <a:r>
              <a:rPr lang="en-US" spc="50">
                <a:gradFill>
                  <a:gsLst>
                    <a:gs pos="11504">
                      <a:schemeClr val="tx1"/>
                    </a:gs>
                    <a:gs pos="26000">
                      <a:schemeClr val="tx1"/>
                    </a:gs>
                  </a:gsLst>
                  <a:lin ang="5400000" scaled="1"/>
                </a:gradFill>
                <a:cs typeface="Segoe UI" panose="020B0502040204020203" pitchFamily="34" charset="0"/>
              </a:rPr>
              <a:t> an </a:t>
            </a:r>
            <a:br>
              <a:rPr lang="en-US" spc="50">
                <a:gradFill>
                  <a:gsLst>
                    <a:gs pos="11504">
                      <a:schemeClr val="tx1"/>
                    </a:gs>
                    <a:gs pos="26000">
                      <a:schemeClr val="tx1"/>
                    </a:gs>
                  </a:gsLst>
                  <a:lin ang="5400000" scaled="1"/>
                </a:gradFill>
                <a:cs typeface="Segoe UI" panose="020B0502040204020203" pitchFamily="34" charset="0"/>
              </a:rPr>
            </a:br>
            <a:r>
              <a:rPr lang="en-US" spc="50">
                <a:gradFill>
                  <a:gsLst>
                    <a:gs pos="11504">
                      <a:schemeClr val="tx1"/>
                    </a:gs>
                    <a:gs pos="26000">
                      <a:schemeClr val="tx1"/>
                    </a:gs>
                  </a:gsLst>
                  <a:lin ang="5400000" scaled="1"/>
                </a:gradFill>
                <a:cs typeface="Segoe UI" panose="020B0502040204020203" pitchFamily="34" charset="0"/>
              </a:rPr>
              <a:t>R Server VM</a:t>
            </a:r>
          </a:p>
        </p:txBody>
      </p:sp>
      <p:grpSp>
        <p:nvGrpSpPr>
          <p:cNvPr id="21" name="Group 20"/>
          <p:cNvGrpSpPr/>
          <p:nvPr/>
        </p:nvGrpSpPr>
        <p:grpSpPr>
          <a:xfrm>
            <a:off x="10035883" y="2811462"/>
            <a:ext cx="1371600" cy="1371600"/>
            <a:chOff x="9700217" y="2850951"/>
            <a:chExt cx="1371600" cy="1371600"/>
          </a:xfrm>
        </p:grpSpPr>
        <p:sp>
          <p:nvSpPr>
            <p:cNvPr id="41" name="Oval 40"/>
            <p:cNvSpPr/>
            <p:nvPr/>
          </p:nvSpPr>
          <p:spPr bwMode="auto">
            <a:xfrm>
              <a:off x="9700217" y="2850951"/>
              <a:ext cx="1371600" cy="1371600"/>
            </a:xfrm>
            <a:prstGeom prst="ellipse">
              <a:avLst/>
            </a:prstGeom>
            <a:solidFill>
              <a:schemeClr val="accent2"/>
            </a:solidFill>
            <a:ln w="25400" cap="flat" cmpd="sng" algn="ctr">
              <a:solidFill>
                <a:schemeClr val="accent2"/>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endParaRPr kumimoji="0" lang="en-US" sz="2880" b="0" i="0" u="none" strike="noStrike" kern="0" cap="none" spc="0" normalizeH="0" baseline="0" noProof="0">
                <a:ln>
                  <a:noFill/>
                </a:ln>
                <a:effectLst/>
                <a:uLnTx/>
                <a:uFillTx/>
                <a:ea typeface="Segoe UI" pitchFamily="34" charset="0"/>
                <a:cs typeface="Segoe UI" pitchFamily="34" charset="0"/>
              </a:endParaRPr>
            </a:p>
          </p:txBody>
        </p:sp>
        <p:pic>
          <p:nvPicPr>
            <p:cNvPr id="4" name="Graphic 3" descr="Playbook"/>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47210" y="3113676"/>
              <a:ext cx="877615" cy="846150"/>
            </a:xfrm>
            <a:prstGeom prst="rect">
              <a:avLst/>
            </a:prstGeom>
          </p:spPr>
        </p:pic>
      </p:grpSp>
      <p:grpSp>
        <p:nvGrpSpPr>
          <p:cNvPr id="11" name="Group 10"/>
          <p:cNvGrpSpPr/>
          <p:nvPr/>
        </p:nvGrpSpPr>
        <p:grpSpPr>
          <a:xfrm>
            <a:off x="7041214" y="2811462"/>
            <a:ext cx="1371600" cy="1371600"/>
            <a:chOff x="6934597" y="2854360"/>
            <a:chExt cx="1371600" cy="1371600"/>
          </a:xfrm>
        </p:grpSpPr>
        <p:sp>
          <p:nvSpPr>
            <p:cNvPr id="57" name="Oval 56"/>
            <p:cNvSpPr/>
            <p:nvPr/>
          </p:nvSpPr>
          <p:spPr bwMode="auto">
            <a:xfrm>
              <a:off x="6934597" y="2854360"/>
              <a:ext cx="1371600" cy="1371600"/>
            </a:xfrm>
            <a:prstGeom prst="ellipse">
              <a:avLst/>
            </a:prstGeom>
            <a:solidFill>
              <a:schemeClr val="accent2"/>
            </a:solidFill>
            <a:ln w="25400" cap="flat" cmpd="sng" algn="ctr">
              <a:solidFill>
                <a:schemeClr val="accent2"/>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a:ea typeface="Segoe UI" pitchFamily="34" charset="0"/>
                <a:cs typeface="Segoe UI" pitchFamily="34" charset="0"/>
              </a:endParaRPr>
            </a:p>
          </p:txBody>
        </p:sp>
        <p:grpSp>
          <p:nvGrpSpPr>
            <p:cNvPr id="58" name="Group 57"/>
            <p:cNvGrpSpPr/>
            <p:nvPr/>
          </p:nvGrpSpPr>
          <p:grpSpPr>
            <a:xfrm>
              <a:off x="7358369" y="3171038"/>
              <a:ext cx="524056" cy="738244"/>
              <a:chOff x="2406452" y="3371545"/>
              <a:chExt cx="428244" cy="548641"/>
            </a:xfrm>
            <a:solidFill>
              <a:schemeClr val="bg1"/>
            </a:solidFill>
          </p:grpSpPr>
          <p:sp>
            <p:nvSpPr>
              <p:cNvPr id="59" name="Freeform 49"/>
              <p:cNvSpPr>
                <a:spLocks noEditPoints="1"/>
              </p:cNvSpPr>
              <p:nvPr/>
            </p:nvSpPr>
            <p:spPr bwMode="auto">
              <a:xfrm>
                <a:off x="2406452" y="3371546"/>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grpFill/>
              <a:ln w="31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0"/>
              <p:cNvSpPr>
                <a:spLocks noEditPoints="1"/>
              </p:cNvSpPr>
              <p:nvPr/>
            </p:nvSpPr>
            <p:spPr bwMode="auto">
              <a:xfrm>
                <a:off x="2632676" y="3371545"/>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grpFill/>
              <a:ln w="3175">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p:cNvGrpSpPr/>
          <p:nvPr/>
        </p:nvGrpSpPr>
        <p:grpSpPr>
          <a:xfrm>
            <a:off x="1056924" y="2811462"/>
            <a:ext cx="1371600" cy="1371600"/>
            <a:chOff x="1164831" y="2839388"/>
            <a:chExt cx="1371600" cy="1371600"/>
          </a:xfrm>
        </p:grpSpPr>
        <p:sp>
          <p:nvSpPr>
            <p:cNvPr id="26" name="Oval 25"/>
            <p:cNvSpPr/>
            <p:nvPr/>
          </p:nvSpPr>
          <p:spPr bwMode="auto">
            <a:xfrm>
              <a:off x="1164831" y="2839388"/>
              <a:ext cx="1371600" cy="1371600"/>
            </a:xfrm>
            <a:prstGeom prst="ellipse">
              <a:avLst/>
            </a:prstGeom>
            <a:solidFill>
              <a:schemeClr val="accent2"/>
            </a:solidFill>
            <a:ln w="25400" cap="flat" cmpd="sng" algn="ctr">
              <a:solidFill>
                <a:schemeClr val="accent2"/>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endParaRPr kumimoji="0" lang="en-US" sz="2880" b="0" i="0" u="none" strike="noStrike" kern="0" cap="none" spc="0" normalizeH="0" baseline="0" noProof="0">
                <a:ln>
                  <a:noFill/>
                </a:ln>
                <a:effectLst/>
                <a:uLnTx/>
                <a:uFillTx/>
                <a:ea typeface="Segoe UI" pitchFamily="34" charset="0"/>
                <a:cs typeface="Segoe UI" pitchFamily="34" charset="0"/>
              </a:endParaRPr>
            </a:p>
          </p:txBody>
        </p:sp>
        <p:grpSp>
          <p:nvGrpSpPr>
            <p:cNvPr id="7" name="Group 6"/>
            <p:cNvGrpSpPr/>
            <p:nvPr/>
          </p:nvGrpSpPr>
          <p:grpSpPr>
            <a:xfrm>
              <a:off x="1582642" y="3233269"/>
              <a:ext cx="535978" cy="583839"/>
              <a:chOff x="1466653" y="3143587"/>
              <a:chExt cx="699127" cy="761557"/>
            </a:xfrm>
          </p:grpSpPr>
          <p:sp>
            <p:nvSpPr>
              <p:cNvPr id="63" name="Freeform 83"/>
              <p:cNvSpPr>
                <a:spLocks/>
              </p:cNvSpPr>
              <p:nvPr/>
            </p:nvSpPr>
            <p:spPr bwMode="auto">
              <a:xfrm rot="5400000" flipV="1">
                <a:off x="1738612" y="3676878"/>
                <a:ext cx="131765" cy="25409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solidFill>
                    <a:schemeClr val="tx1"/>
                  </a:solidFill>
                  <a:ea typeface="Segoe UI" pitchFamily="34" charset="0"/>
                  <a:cs typeface="Segoe UI" pitchFamily="34" charset="0"/>
                </a:endParaRPr>
              </a:p>
            </p:txBody>
          </p:sp>
          <p:cxnSp>
            <p:nvCxnSpPr>
              <p:cNvPr id="62" name="Straight Connector 61"/>
              <p:cNvCxnSpPr>
                <a:cxnSpLocks/>
              </p:cNvCxnSpPr>
              <p:nvPr/>
            </p:nvCxnSpPr>
            <p:spPr>
              <a:xfrm flipH="1">
                <a:off x="1810234" y="3143587"/>
                <a:ext cx="3527" cy="694097"/>
              </a:xfrm>
              <a:prstGeom prst="line">
                <a:avLst/>
              </a:prstGeom>
              <a:no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6" name="Straight Connector 65"/>
              <p:cNvCxnSpPr>
                <a:cxnSpLocks/>
              </p:cNvCxnSpPr>
              <p:nvPr/>
            </p:nvCxnSpPr>
            <p:spPr>
              <a:xfrm>
                <a:off x="1466653" y="3905144"/>
                <a:ext cx="699127" cy="0"/>
              </a:xfrm>
              <a:prstGeom prst="line">
                <a:avLst/>
              </a:prstGeom>
              <a:no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10" name="Group 9"/>
          <p:cNvGrpSpPr/>
          <p:nvPr/>
        </p:nvGrpSpPr>
        <p:grpSpPr>
          <a:xfrm>
            <a:off x="4052644" y="2811462"/>
            <a:ext cx="1371600" cy="1371600"/>
            <a:chOff x="4026478" y="2839388"/>
            <a:chExt cx="1371600" cy="1371600"/>
          </a:xfrm>
        </p:grpSpPr>
        <p:sp>
          <p:nvSpPr>
            <p:cNvPr id="42" name="Oval 41"/>
            <p:cNvSpPr/>
            <p:nvPr/>
          </p:nvSpPr>
          <p:spPr bwMode="auto">
            <a:xfrm>
              <a:off x="4026478" y="2839388"/>
              <a:ext cx="1371600" cy="1371600"/>
            </a:xfrm>
            <a:prstGeom prst="ellipse">
              <a:avLst/>
            </a:prstGeom>
            <a:solidFill>
              <a:schemeClr val="accent2"/>
            </a:solidFill>
            <a:ln w="25400" cap="flat" cmpd="sng" algn="ctr">
              <a:solidFill>
                <a:schemeClr val="accent2"/>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a:ea typeface="Segoe UI" pitchFamily="34" charset="0"/>
                <a:cs typeface="Segoe UI" pitchFamily="34" charset="0"/>
              </a:endParaRPr>
            </a:p>
          </p:txBody>
        </p:sp>
        <p:grpSp>
          <p:nvGrpSpPr>
            <p:cNvPr id="3" name="Group 2"/>
            <p:cNvGrpSpPr/>
            <p:nvPr/>
          </p:nvGrpSpPr>
          <p:grpSpPr>
            <a:xfrm>
              <a:off x="4479660" y="3205675"/>
              <a:ext cx="465237" cy="757874"/>
              <a:chOff x="4376611" y="3234144"/>
              <a:chExt cx="617887" cy="1006541"/>
            </a:xfrm>
          </p:grpSpPr>
          <p:sp>
            <p:nvSpPr>
              <p:cNvPr id="70" name="Freeform 361"/>
              <p:cNvSpPr>
                <a:spLocks/>
              </p:cNvSpPr>
              <p:nvPr/>
            </p:nvSpPr>
            <p:spPr bwMode="auto">
              <a:xfrm>
                <a:off x="4376611" y="3234144"/>
                <a:ext cx="617886" cy="848696"/>
              </a:xfrm>
              <a:custGeom>
                <a:avLst/>
                <a:gdLst>
                  <a:gd name="T0" fmla="*/ 138 w 138"/>
                  <a:gd name="T1" fmla="*/ 163 h 173"/>
                  <a:gd name="T2" fmla="*/ 128 w 138"/>
                  <a:gd name="T3" fmla="*/ 173 h 173"/>
                  <a:gd name="T4" fmla="*/ 10 w 138"/>
                  <a:gd name="T5" fmla="*/ 173 h 173"/>
                  <a:gd name="T6" fmla="*/ 0 w 138"/>
                  <a:gd name="T7" fmla="*/ 163 h 173"/>
                  <a:gd name="T8" fmla="*/ 0 w 138"/>
                  <a:gd name="T9" fmla="*/ 10 h 173"/>
                  <a:gd name="T10" fmla="*/ 10 w 138"/>
                  <a:gd name="T11" fmla="*/ 0 h 173"/>
                  <a:gd name="T12" fmla="*/ 128 w 138"/>
                  <a:gd name="T13" fmla="*/ 0 h 173"/>
                  <a:gd name="T14" fmla="*/ 138 w 138"/>
                  <a:gd name="T15" fmla="*/ 10 h 173"/>
                  <a:gd name="T16" fmla="*/ 138 w 138"/>
                  <a:gd name="T17"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73">
                    <a:moveTo>
                      <a:pt x="138" y="163"/>
                    </a:moveTo>
                    <a:cubicBezTo>
                      <a:pt x="138" y="168"/>
                      <a:pt x="134" y="173"/>
                      <a:pt x="128" y="173"/>
                    </a:cubicBezTo>
                    <a:cubicBezTo>
                      <a:pt x="10" y="173"/>
                      <a:pt x="10" y="173"/>
                      <a:pt x="10" y="173"/>
                    </a:cubicBezTo>
                    <a:cubicBezTo>
                      <a:pt x="5" y="173"/>
                      <a:pt x="0" y="168"/>
                      <a:pt x="0" y="163"/>
                    </a:cubicBezTo>
                    <a:cubicBezTo>
                      <a:pt x="0" y="10"/>
                      <a:pt x="0" y="10"/>
                      <a:pt x="0" y="10"/>
                    </a:cubicBezTo>
                    <a:cubicBezTo>
                      <a:pt x="0" y="4"/>
                      <a:pt x="5" y="0"/>
                      <a:pt x="10" y="0"/>
                    </a:cubicBezTo>
                    <a:cubicBezTo>
                      <a:pt x="128" y="0"/>
                      <a:pt x="128" y="0"/>
                      <a:pt x="128" y="0"/>
                    </a:cubicBezTo>
                    <a:cubicBezTo>
                      <a:pt x="134" y="0"/>
                      <a:pt x="138" y="4"/>
                      <a:pt x="138" y="10"/>
                    </a:cubicBezTo>
                    <a:lnTo>
                      <a:pt x="138" y="163"/>
                    </a:lnTo>
                    <a:close/>
                  </a:path>
                </a:pathLst>
              </a:custGeom>
              <a:no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71" name="Rectangle 362"/>
              <p:cNvSpPr>
                <a:spLocks noChangeArrowheads="1"/>
              </p:cNvSpPr>
              <p:nvPr/>
            </p:nvSpPr>
            <p:spPr bwMode="auto">
              <a:xfrm>
                <a:off x="4892557" y="3234144"/>
                <a:ext cx="101941" cy="848696"/>
              </a:xfrm>
              <a:prstGeom prst="rect">
                <a:avLst/>
              </a:prstGeom>
              <a:noFill/>
              <a:ln w="38100">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2" name="Freeform 363"/>
              <p:cNvSpPr>
                <a:spLocks/>
              </p:cNvSpPr>
              <p:nvPr/>
            </p:nvSpPr>
            <p:spPr bwMode="auto">
              <a:xfrm>
                <a:off x="4497275" y="4082842"/>
                <a:ext cx="70734" cy="157843"/>
              </a:xfrm>
              <a:custGeom>
                <a:avLst/>
                <a:gdLst>
                  <a:gd name="T0" fmla="*/ 34 w 34"/>
                  <a:gd name="T1" fmla="*/ 69 h 69"/>
                  <a:gd name="T2" fmla="*/ 17 w 34"/>
                  <a:gd name="T3" fmla="*/ 58 h 69"/>
                  <a:gd name="T4" fmla="*/ 0 w 34"/>
                  <a:gd name="T5" fmla="*/ 69 h 69"/>
                  <a:gd name="T6" fmla="*/ 0 w 34"/>
                  <a:gd name="T7" fmla="*/ 0 h 69"/>
                  <a:gd name="T8" fmla="*/ 34 w 34"/>
                  <a:gd name="T9" fmla="*/ 0 h 69"/>
                  <a:gd name="T10" fmla="*/ 34 w 34"/>
                  <a:gd name="T11" fmla="*/ 69 h 69"/>
                </a:gdLst>
                <a:ahLst/>
                <a:cxnLst>
                  <a:cxn ang="0">
                    <a:pos x="T0" y="T1"/>
                  </a:cxn>
                  <a:cxn ang="0">
                    <a:pos x="T2" y="T3"/>
                  </a:cxn>
                  <a:cxn ang="0">
                    <a:pos x="T4" y="T5"/>
                  </a:cxn>
                  <a:cxn ang="0">
                    <a:pos x="T6" y="T7"/>
                  </a:cxn>
                  <a:cxn ang="0">
                    <a:pos x="T8" y="T9"/>
                  </a:cxn>
                  <a:cxn ang="0">
                    <a:pos x="T10" y="T11"/>
                  </a:cxn>
                </a:cxnLst>
                <a:rect l="0" t="0" r="r" b="b"/>
                <a:pathLst>
                  <a:path w="34" h="69">
                    <a:moveTo>
                      <a:pt x="34" y="69"/>
                    </a:moveTo>
                    <a:lnTo>
                      <a:pt x="17" y="58"/>
                    </a:lnTo>
                    <a:lnTo>
                      <a:pt x="0" y="69"/>
                    </a:lnTo>
                    <a:lnTo>
                      <a:pt x="0" y="0"/>
                    </a:lnTo>
                    <a:lnTo>
                      <a:pt x="34" y="0"/>
                    </a:lnTo>
                    <a:lnTo>
                      <a:pt x="34" y="69"/>
                    </a:lnTo>
                    <a:close/>
                  </a:path>
                </a:pathLst>
              </a:custGeom>
              <a:solidFill>
                <a:schemeClr val="bg1"/>
              </a:solidFill>
              <a:ln w="38100">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3" name="Freeform 364"/>
              <p:cNvSpPr>
                <a:spLocks/>
              </p:cNvSpPr>
              <p:nvPr/>
            </p:nvSpPr>
            <p:spPr bwMode="auto">
              <a:xfrm>
                <a:off x="4465954" y="3369202"/>
                <a:ext cx="357832" cy="210458"/>
              </a:xfrm>
              <a:custGeom>
                <a:avLst/>
                <a:gdLst>
                  <a:gd name="T0" fmla="*/ 80 w 80"/>
                  <a:gd name="T1" fmla="*/ 33 h 43"/>
                  <a:gd name="T2" fmla="*/ 70 w 80"/>
                  <a:gd name="T3" fmla="*/ 43 h 43"/>
                  <a:gd name="T4" fmla="*/ 10 w 80"/>
                  <a:gd name="T5" fmla="*/ 43 h 43"/>
                  <a:gd name="T6" fmla="*/ 0 w 80"/>
                  <a:gd name="T7" fmla="*/ 33 h 43"/>
                  <a:gd name="T8" fmla="*/ 0 w 80"/>
                  <a:gd name="T9" fmla="*/ 10 h 43"/>
                  <a:gd name="T10" fmla="*/ 10 w 80"/>
                  <a:gd name="T11" fmla="*/ 0 h 43"/>
                  <a:gd name="T12" fmla="*/ 70 w 80"/>
                  <a:gd name="T13" fmla="*/ 0 h 43"/>
                  <a:gd name="T14" fmla="*/ 80 w 80"/>
                  <a:gd name="T15" fmla="*/ 10 h 43"/>
                  <a:gd name="T16" fmla="*/ 80 w 80"/>
                  <a:gd name="T17"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3">
                    <a:moveTo>
                      <a:pt x="80" y="33"/>
                    </a:moveTo>
                    <a:cubicBezTo>
                      <a:pt x="80" y="39"/>
                      <a:pt x="75" y="43"/>
                      <a:pt x="70" y="43"/>
                    </a:cubicBezTo>
                    <a:cubicBezTo>
                      <a:pt x="10" y="43"/>
                      <a:pt x="10" y="43"/>
                      <a:pt x="10" y="43"/>
                    </a:cubicBezTo>
                    <a:cubicBezTo>
                      <a:pt x="4" y="43"/>
                      <a:pt x="0" y="39"/>
                      <a:pt x="0" y="33"/>
                    </a:cubicBezTo>
                    <a:cubicBezTo>
                      <a:pt x="0" y="10"/>
                      <a:pt x="0" y="10"/>
                      <a:pt x="0" y="10"/>
                    </a:cubicBezTo>
                    <a:cubicBezTo>
                      <a:pt x="0" y="5"/>
                      <a:pt x="4" y="0"/>
                      <a:pt x="10" y="0"/>
                    </a:cubicBezTo>
                    <a:cubicBezTo>
                      <a:pt x="70" y="0"/>
                      <a:pt x="70" y="0"/>
                      <a:pt x="70" y="0"/>
                    </a:cubicBezTo>
                    <a:cubicBezTo>
                      <a:pt x="75" y="0"/>
                      <a:pt x="80" y="5"/>
                      <a:pt x="80" y="10"/>
                    </a:cubicBezTo>
                    <a:lnTo>
                      <a:pt x="80" y="33"/>
                    </a:lnTo>
                    <a:close/>
                  </a:path>
                </a:pathLst>
              </a:custGeom>
              <a:no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a:xfrm>
            <a:off x="273455" y="280374"/>
            <a:ext cx="11889564" cy="917575"/>
          </a:xfrm>
        </p:spPr>
        <p:txBody>
          <a:bodyPr/>
          <a:lstStyle/>
          <a:p>
            <a:r>
              <a:rPr lang="en-US"/>
              <a:t>Getting started with Microsoft R is easy</a:t>
            </a:r>
          </a:p>
        </p:txBody>
      </p:sp>
      <p:sp>
        <p:nvSpPr>
          <p:cNvPr id="8" name="Business Trans large"/>
          <p:cNvSpPr txBox="1"/>
          <p:nvPr/>
        </p:nvSpPr>
        <p:spPr>
          <a:xfrm>
            <a:off x="300345" y="1198431"/>
            <a:ext cx="11884378" cy="1157240"/>
          </a:xfrm>
          <a:prstGeom prst="rect">
            <a:avLst/>
          </a:prstGeom>
          <a:noFill/>
          <a:ln w="25400">
            <a:noFill/>
            <a:miter lim="800000"/>
          </a:ln>
        </p:spPr>
        <p:txBody>
          <a:bodyPr wrap="square" lIns="182880" tIns="146304" rIns="182880" bIns="146304"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kern="0">
                <a:ln w="3175">
                  <a:noFill/>
                </a:ln>
                <a:gradFill>
                  <a:gsLst>
                    <a:gs pos="11504">
                      <a:schemeClr val="tx1"/>
                    </a:gs>
                    <a:gs pos="26000">
                      <a:schemeClr val="tx1"/>
                    </a:gs>
                  </a:gsLst>
                  <a:lin ang="5400000" scaled="1"/>
                </a:gradFill>
                <a:latin typeface="+mj-lt"/>
                <a:cs typeface="Segoe UI Semibold" panose="020B0702040204020203" pitchFamily="34" charset="0"/>
              </a:rPr>
              <a:t>We created Microsoft R Client to help you get started and train your employees on Microsoft R for free</a:t>
            </a:r>
            <a:r>
              <a:rPr kumimoji="0" lang="en-US" sz="2800" b="0" i="0" u="none" strike="noStrike" kern="0" cap="none" spc="0" normalizeH="0" baseline="0" noProof="0">
                <a:ln w="3175">
                  <a:noFill/>
                </a:ln>
                <a:gradFill>
                  <a:gsLst>
                    <a:gs pos="11504">
                      <a:schemeClr val="tx1"/>
                    </a:gs>
                    <a:gs pos="26000">
                      <a:schemeClr val="tx1"/>
                    </a:gs>
                  </a:gsLst>
                  <a:lin ang="5400000" scaled="1"/>
                </a:gradFill>
                <a:effectLst/>
                <a:uLnTx/>
                <a:uFillTx/>
                <a:latin typeface="+mj-lt"/>
                <a:cs typeface="Segoe UI Semibold" panose="020B0702040204020203" pitchFamily="34" charset="0"/>
              </a:rPr>
              <a:t> </a:t>
            </a:r>
          </a:p>
        </p:txBody>
      </p:sp>
      <p:grpSp>
        <p:nvGrpSpPr>
          <p:cNvPr id="13" name="Group 12"/>
          <p:cNvGrpSpPr/>
          <p:nvPr/>
        </p:nvGrpSpPr>
        <p:grpSpPr>
          <a:xfrm>
            <a:off x="2747732" y="3331729"/>
            <a:ext cx="973621" cy="322446"/>
            <a:chOff x="3663510" y="3400316"/>
            <a:chExt cx="742937" cy="193893"/>
          </a:xfrm>
        </p:grpSpPr>
        <p:cxnSp>
          <p:nvCxnSpPr>
            <p:cNvPr id="22" name="Straight Connector 21"/>
            <p:cNvCxnSpPr/>
            <p:nvPr/>
          </p:nvCxnSpPr>
          <p:spPr>
            <a:xfrm>
              <a:off x="3663510" y="3497262"/>
              <a:ext cx="742937" cy="0"/>
            </a:xfrm>
            <a:prstGeom prst="line">
              <a:avLst/>
            </a:prstGeom>
            <a:no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3" name="Freeform 83"/>
            <p:cNvSpPr>
              <a:spLocks/>
            </p:cNvSpPr>
            <p:nvPr/>
          </p:nvSpPr>
          <p:spPr bwMode="auto">
            <a:xfrm flipV="1">
              <a:off x="4315007" y="3400316"/>
              <a:ext cx="91440" cy="193893"/>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solidFill>
                  <a:schemeClr val="tx1"/>
                </a:solidFill>
                <a:ea typeface="Segoe UI" pitchFamily="34" charset="0"/>
                <a:cs typeface="Segoe UI" pitchFamily="34" charset="0"/>
              </a:endParaRPr>
            </a:p>
          </p:txBody>
        </p:sp>
      </p:grpSp>
      <p:grpSp>
        <p:nvGrpSpPr>
          <p:cNvPr id="14" name="Group 13"/>
          <p:cNvGrpSpPr/>
          <p:nvPr/>
        </p:nvGrpSpPr>
        <p:grpSpPr>
          <a:xfrm>
            <a:off x="5742869" y="3331729"/>
            <a:ext cx="973621" cy="322446"/>
            <a:chOff x="5846769" y="3400316"/>
            <a:chExt cx="742937" cy="193893"/>
          </a:xfrm>
        </p:grpSpPr>
        <p:cxnSp>
          <p:nvCxnSpPr>
            <p:cNvPr id="19" name="Straight Connector 18"/>
            <p:cNvCxnSpPr/>
            <p:nvPr/>
          </p:nvCxnSpPr>
          <p:spPr>
            <a:xfrm>
              <a:off x="5846769" y="3497262"/>
              <a:ext cx="742937" cy="0"/>
            </a:xfrm>
            <a:prstGeom prst="line">
              <a:avLst/>
            </a:prstGeom>
            <a:no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 name="Freeform 90"/>
            <p:cNvSpPr>
              <a:spLocks/>
            </p:cNvSpPr>
            <p:nvPr/>
          </p:nvSpPr>
          <p:spPr bwMode="auto">
            <a:xfrm flipV="1">
              <a:off x="6498266" y="3400316"/>
              <a:ext cx="91440" cy="193893"/>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solidFill>
                  <a:schemeClr val="tx1"/>
                </a:solidFill>
                <a:ea typeface="Segoe UI" pitchFamily="34" charset="0"/>
                <a:cs typeface="Segoe UI" pitchFamily="34" charset="0"/>
              </a:endParaRPr>
            </a:p>
          </p:txBody>
        </p:sp>
      </p:grpSp>
      <p:grpSp>
        <p:nvGrpSpPr>
          <p:cNvPr id="15" name="Group 14"/>
          <p:cNvGrpSpPr/>
          <p:nvPr/>
        </p:nvGrpSpPr>
        <p:grpSpPr>
          <a:xfrm>
            <a:off x="8737538" y="3331729"/>
            <a:ext cx="973621" cy="322446"/>
            <a:chOff x="8030028" y="3400316"/>
            <a:chExt cx="742937" cy="193893"/>
          </a:xfrm>
        </p:grpSpPr>
        <p:cxnSp>
          <p:nvCxnSpPr>
            <p:cNvPr id="16" name="Straight Connector 15"/>
            <p:cNvCxnSpPr/>
            <p:nvPr/>
          </p:nvCxnSpPr>
          <p:spPr>
            <a:xfrm>
              <a:off x="8030028" y="3497262"/>
              <a:ext cx="742937" cy="0"/>
            </a:xfrm>
            <a:prstGeom prst="line">
              <a:avLst/>
            </a:prstGeom>
            <a:noFill/>
            <a:ln w="254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7" name="Freeform 92"/>
            <p:cNvSpPr>
              <a:spLocks/>
            </p:cNvSpPr>
            <p:nvPr/>
          </p:nvSpPr>
          <p:spPr bwMode="auto">
            <a:xfrm flipV="1">
              <a:off x="8681525" y="3400316"/>
              <a:ext cx="91440" cy="193893"/>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341456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188F"/>
                </a:solidFill>
              </a:rPr>
              <a:t>Getting started /What do we do next?</a:t>
            </a:r>
          </a:p>
        </p:txBody>
      </p:sp>
      <p:sp>
        <p:nvSpPr>
          <p:cNvPr id="3" name="TextBox 2"/>
          <p:cNvSpPr txBox="1"/>
          <p:nvPr/>
        </p:nvSpPr>
        <p:spPr>
          <a:xfrm>
            <a:off x="808037" y="1212850"/>
            <a:ext cx="11049000" cy="4800529"/>
          </a:xfrm>
          <a:prstGeom prst="rect">
            <a:avLst/>
          </a:prstGeom>
          <a:noFill/>
        </p:spPr>
        <p:txBody>
          <a:bodyPr wrap="square" lIns="186521" tIns="149217" rIns="186521" bIns="149217" rtlCol="0">
            <a:spAutoFit/>
          </a:bodyPr>
          <a:lstStyle/>
          <a:p>
            <a:pPr marL="349724" indent="-349724" defTabSz="932597">
              <a:lnSpc>
                <a:spcPct val="90000"/>
              </a:lnSpc>
              <a:spcAft>
                <a:spcPts val="612"/>
              </a:spcAft>
              <a:buFontTx/>
              <a:buChar char="-"/>
            </a:pPr>
            <a:r>
              <a:rPr lang="en-US" sz="2448">
                <a:solidFill>
                  <a:srgbClr val="00188F"/>
                </a:solidFill>
              </a:rPr>
              <a:t>Get </a:t>
            </a:r>
            <a:r>
              <a:rPr lang="en-US" sz="2448">
                <a:solidFill>
                  <a:srgbClr val="00188F"/>
                </a:solidFill>
                <a:hlinkClick r:id="rId3"/>
              </a:rPr>
              <a:t>R Tools for Visual Studio</a:t>
            </a:r>
            <a:endParaRPr lang="en-US" sz="2448">
              <a:solidFill>
                <a:srgbClr val="00188F"/>
              </a:solidFill>
              <a:hlinkClick r:id="rId4"/>
            </a:endParaRPr>
          </a:p>
          <a:p>
            <a:pPr marL="349724" indent="-349724" defTabSz="932597">
              <a:lnSpc>
                <a:spcPct val="90000"/>
              </a:lnSpc>
              <a:spcAft>
                <a:spcPts val="612"/>
              </a:spcAft>
              <a:buFontTx/>
              <a:buChar char="-"/>
            </a:pPr>
            <a:r>
              <a:rPr lang="en-US" sz="2448">
                <a:solidFill>
                  <a:srgbClr val="00188F"/>
                </a:solidFill>
              </a:rPr>
              <a:t>Review </a:t>
            </a:r>
            <a:r>
              <a:rPr lang="en-US" sz="2448">
                <a:solidFill>
                  <a:srgbClr val="00188F"/>
                </a:solidFill>
                <a:hlinkClick r:id="rId5"/>
              </a:rPr>
              <a:t>Product</a:t>
            </a:r>
            <a:r>
              <a:rPr lang="en-US" sz="2448">
                <a:solidFill>
                  <a:srgbClr val="00188F"/>
                </a:solidFill>
              </a:rPr>
              <a:t> site</a:t>
            </a:r>
          </a:p>
          <a:p>
            <a:pPr marL="349724" indent="-349724" defTabSz="932597">
              <a:lnSpc>
                <a:spcPct val="90000"/>
              </a:lnSpc>
              <a:spcAft>
                <a:spcPts val="612"/>
              </a:spcAft>
              <a:buFontTx/>
              <a:buChar char="-"/>
            </a:pPr>
            <a:r>
              <a:rPr lang="en-US" sz="2448">
                <a:solidFill>
                  <a:srgbClr val="00188F"/>
                </a:solidFill>
              </a:rPr>
              <a:t>Check out </a:t>
            </a:r>
            <a:r>
              <a:rPr lang="en-US" sz="2448">
                <a:solidFill>
                  <a:srgbClr val="00188F"/>
                </a:solidFill>
                <a:hlinkClick r:id="rId6"/>
              </a:rPr>
              <a:t>MSDN product page </a:t>
            </a:r>
            <a:r>
              <a:rPr lang="en-US" sz="2448">
                <a:solidFill>
                  <a:srgbClr val="00188F"/>
                </a:solidFill>
              </a:rPr>
              <a:t>for more detailed info on R Server</a:t>
            </a:r>
          </a:p>
          <a:p>
            <a:pPr marL="349724" indent="-349724" defTabSz="932597">
              <a:lnSpc>
                <a:spcPct val="90000"/>
              </a:lnSpc>
              <a:spcAft>
                <a:spcPts val="612"/>
              </a:spcAft>
              <a:buFontTx/>
              <a:buChar char="-"/>
            </a:pPr>
            <a:r>
              <a:rPr lang="en-US" sz="2448">
                <a:solidFill>
                  <a:srgbClr val="00188F"/>
                </a:solidFill>
                <a:hlinkClick r:id="rId4"/>
              </a:rPr>
              <a:t>Training</a:t>
            </a:r>
            <a:r>
              <a:rPr lang="en-US" sz="2448">
                <a:solidFill>
                  <a:srgbClr val="00188F"/>
                </a:solidFill>
              </a:rPr>
              <a:t> and video tutorials</a:t>
            </a:r>
          </a:p>
          <a:p>
            <a:pPr marL="816095" lvl="1" indent="-349724" defTabSz="932597">
              <a:lnSpc>
                <a:spcPct val="90000"/>
              </a:lnSpc>
              <a:spcAft>
                <a:spcPts val="612"/>
              </a:spcAft>
              <a:buFontTx/>
              <a:buChar char="-"/>
            </a:pPr>
            <a:r>
              <a:rPr lang="en-US" sz="2448">
                <a:solidFill>
                  <a:srgbClr val="00188F"/>
                </a:solidFill>
              </a:rPr>
              <a:t>A video introduction to R and Microsoft R Server</a:t>
            </a:r>
          </a:p>
          <a:p>
            <a:pPr marL="816095" lvl="1" indent="-349724" defTabSz="932597">
              <a:lnSpc>
                <a:spcPct val="90000"/>
              </a:lnSpc>
              <a:spcAft>
                <a:spcPts val="612"/>
              </a:spcAft>
              <a:buFontTx/>
              <a:buChar char="-"/>
            </a:pPr>
            <a:r>
              <a:rPr lang="en-US" sz="2448">
                <a:solidFill>
                  <a:srgbClr val="00188F"/>
                </a:solidFill>
              </a:rPr>
              <a:t>A tutorial on SAS to R (if u r coming from SAS world)</a:t>
            </a:r>
          </a:p>
          <a:p>
            <a:pPr marL="349724" indent="-349724" defTabSz="932597">
              <a:lnSpc>
                <a:spcPct val="90000"/>
              </a:lnSpc>
              <a:spcAft>
                <a:spcPts val="612"/>
              </a:spcAft>
              <a:buFontTx/>
              <a:buChar char="-"/>
            </a:pPr>
            <a:r>
              <a:rPr lang="en-US" sz="2448">
                <a:solidFill>
                  <a:srgbClr val="00188F"/>
                </a:solidFill>
                <a:latin typeface="Segoe UI"/>
              </a:rPr>
              <a:t>Get a VM and become hands-on</a:t>
            </a:r>
            <a:endParaRPr lang="en-US" sz="2448">
              <a:solidFill>
                <a:srgbClr val="00188F"/>
              </a:solidFill>
              <a:latin typeface="Segoe UI"/>
              <a:hlinkClick r:id="" action="ppaction://noaction"/>
            </a:endParaRPr>
          </a:p>
          <a:p>
            <a:pPr marL="816095" lvl="1" indent="-349724" defTabSz="932597">
              <a:lnSpc>
                <a:spcPct val="90000"/>
              </a:lnSpc>
              <a:spcAft>
                <a:spcPts val="612"/>
              </a:spcAft>
              <a:buFontTx/>
              <a:buChar char="-"/>
            </a:pPr>
            <a:r>
              <a:rPr lang="en-US" sz="2448">
                <a:solidFill>
                  <a:srgbClr val="00188F"/>
                </a:solidFill>
                <a:latin typeface="Segoe UI"/>
                <a:hlinkClick r:id="" action="ppaction://noaction"/>
              </a:rPr>
              <a:t>Azure </a:t>
            </a:r>
            <a:r>
              <a:rPr lang="en-US" sz="2448" err="1">
                <a:solidFill>
                  <a:srgbClr val="00188F"/>
                </a:solidFill>
                <a:latin typeface="Segoe UI"/>
                <a:hlinkClick r:id="rId7"/>
              </a:rPr>
              <a:t>DataScience</a:t>
            </a:r>
            <a:r>
              <a:rPr lang="en-US" sz="2448">
                <a:solidFill>
                  <a:srgbClr val="00188F"/>
                </a:solidFill>
                <a:latin typeface="Segoe UI"/>
                <a:hlinkClick r:id="rId7"/>
              </a:rPr>
              <a:t> VM</a:t>
            </a:r>
            <a:r>
              <a:rPr lang="en-US" sz="2448">
                <a:solidFill>
                  <a:srgbClr val="00188F"/>
                </a:solidFill>
                <a:latin typeface="Segoe UI"/>
              </a:rPr>
              <a:t> for development &amp; pre-production use</a:t>
            </a:r>
            <a:endParaRPr lang="en-US" sz="2448">
              <a:solidFill>
                <a:srgbClr val="00188F"/>
              </a:solidFill>
              <a:latin typeface="Segoe UI"/>
              <a:hlinkClick r:id="rId8"/>
            </a:endParaRPr>
          </a:p>
          <a:p>
            <a:pPr marL="816095" lvl="1" indent="-349724" defTabSz="932597">
              <a:lnSpc>
                <a:spcPct val="90000"/>
              </a:lnSpc>
              <a:spcAft>
                <a:spcPts val="612"/>
              </a:spcAft>
              <a:buFontTx/>
              <a:buChar char="-"/>
            </a:pPr>
            <a:r>
              <a:rPr lang="en-US" sz="2448">
                <a:solidFill>
                  <a:srgbClr val="00188F"/>
                </a:solidFill>
                <a:latin typeface="Segoe UI"/>
                <a:hlinkClick r:id="rId9"/>
              </a:rPr>
              <a:t>Azure Microsoft R Server VM</a:t>
            </a:r>
            <a:r>
              <a:rPr lang="en-US" sz="2448">
                <a:solidFill>
                  <a:srgbClr val="00188F"/>
                </a:solidFill>
                <a:latin typeface="Segoe UI"/>
              </a:rPr>
              <a:t> Linux VM </a:t>
            </a:r>
            <a:r>
              <a:rPr lang="en-US" sz="2400">
                <a:solidFill>
                  <a:srgbClr val="00188F"/>
                </a:solidFill>
                <a:latin typeface="Segoe UI"/>
              </a:rPr>
              <a:t>for development thru production</a:t>
            </a:r>
            <a:endParaRPr lang="en-US" sz="2448">
              <a:solidFill>
                <a:srgbClr val="00188F"/>
              </a:solidFill>
              <a:latin typeface="Segoe UI"/>
              <a:hlinkClick r:id="" action="ppaction://noaction"/>
            </a:endParaRPr>
          </a:p>
          <a:p>
            <a:pPr marL="816095" lvl="1" indent="-349724" defTabSz="932597">
              <a:lnSpc>
                <a:spcPct val="90000"/>
              </a:lnSpc>
              <a:spcAft>
                <a:spcPts val="612"/>
              </a:spcAft>
              <a:buFontTx/>
              <a:buChar char="-"/>
            </a:pPr>
            <a:r>
              <a:rPr lang="en-US" sz="2448">
                <a:solidFill>
                  <a:srgbClr val="00188F"/>
                </a:solidFill>
                <a:latin typeface="Segoe UI"/>
                <a:hlinkClick r:id="" action="ppaction://noaction"/>
              </a:rPr>
              <a:t>Azure VM</a:t>
            </a:r>
            <a:r>
              <a:rPr lang="en-US" sz="2448">
                <a:solidFill>
                  <a:srgbClr val="00188F"/>
                </a:solidFill>
                <a:latin typeface="Segoe UI"/>
              </a:rPr>
              <a:t> for SQL Server 2016 </a:t>
            </a:r>
            <a:r>
              <a:rPr lang="en-US" sz="2448">
                <a:solidFill>
                  <a:srgbClr val="00188F"/>
                </a:solidFill>
              </a:rPr>
              <a:t>EE </a:t>
            </a:r>
            <a:r>
              <a:rPr lang="en-US" sz="2400">
                <a:solidFill>
                  <a:srgbClr val="00188F"/>
                </a:solidFill>
              </a:rPr>
              <a:t>for development thru production</a:t>
            </a:r>
            <a:endParaRPr lang="en-US" sz="2400">
              <a:solidFill>
                <a:srgbClr val="00188F"/>
              </a:solidFill>
              <a:latin typeface="Segoe UI"/>
            </a:endParaRPr>
          </a:p>
          <a:p>
            <a:pPr marL="349724" indent="-349724" defTabSz="932597">
              <a:lnSpc>
                <a:spcPct val="90000"/>
              </a:lnSpc>
              <a:spcAft>
                <a:spcPts val="612"/>
              </a:spcAft>
              <a:buFontTx/>
              <a:buChar char="-"/>
            </a:pPr>
            <a:r>
              <a:rPr lang="en-US" sz="2448">
                <a:solidFill>
                  <a:srgbClr val="00188F"/>
                </a:solidFill>
              </a:rPr>
              <a:t>Programming with R for Data Science (</a:t>
            </a:r>
            <a:r>
              <a:rPr lang="en-US" sz="2448" err="1">
                <a:solidFill>
                  <a:srgbClr val="00188F"/>
                </a:solidFill>
              </a:rPr>
              <a:t>EdX</a:t>
            </a:r>
            <a:r>
              <a:rPr lang="en-US" sz="2448">
                <a:solidFill>
                  <a:srgbClr val="00188F"/>
                </a:solidFill>
              </a:rPr>
              <a:t> course)</a:t>
            </a:r>
          </a:p>
        </p:txBody>
      </p:sp>
    </p:spTree>
    <p:extLst>
      <p:ext uri="{BB962C8B-B14F-4D97-AF65-F5344CB8AC3E}">
        <p14:creationId xmlns:p14="http://schemas.microsoft.com/office/powerpoint/2010/main" val="378377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81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3B01-07E9-4720-B228-E7EA8E914801}"/>
              </a:ext>
            </a:extLst>
          </p:cNvPr>
          <p:cNvSpPr>
            <a:spLocks noGrp="1"/>
          </p:cNvSpPr>
          <p:nvPr>
            <p:ph type="title"/>
          </p:nvPr>
        </p:nvSpPr>
        <p:spPr/>
        <p:txBody>
          <a:bodyPr/>
          <a:lstStyle/>
          <a:p>
            <a:r>
              <a:rPr lang="en-US"/>
              <a:t>History of R</a:t>
            </a:r>
          </a:p>
        </p:txBody>
      </p:sp>
    </p:spTree>
    <p:extLst>
      <p:ext uri="{BB962C8B-B14F-4D97-AF65-F5344CB8AC3E}">
        <p14:creationId xmlns:p14="http://schemas.microsoft.com/office/powerpoint/2010/main" val="151787617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3" name="Content Placeholder 2"/>
          <p:cNvSpPr>
            <a:spLocks noGrp="1"/>
          </p:cNvSpPr>
          <p:nvPr>
            <p:ph type="body" sz="quarter" idx="10"/>
          </p:nvPr>
        </p:nvSpPr>
        <p:spPr>
          <a:xfrm>
            <a:off x="274639" y="1212850"/>
            <a:ext cx="12012611" cy="5767733"/>
          </a:xfrm>
        </p:spPr>
        <p:txBody>
          <a:bodyPr>
            <a:normAutofit/>
          </a:bodyPr>
          <a:lstStyle/>
          <a:p>
            <a:r>
              <a:rPr lang="en-US" sz="2800"/>
              <a:t>1993: Research Project in Auckland, NZ</a:t>
            </a:r>
          </a:p>
          <a:p>
            <a:pPr lvl="1"/>
            <a:r>
              <a:rPr lang="en-US" sz="1600"/>
              <a:t>Ross </a:t>
            </a:r>
            <a:r>
              <a:rPr lang="en-US" sz="1600" err="1"/>
              <a:t>Ihaka</a:t>
            </a:r>
            <a:r>
              <a:rPr lang="en-US" sz="1600"/>
              <a:t> and Robert Gentlemen</a:t>
            </a:r>
          </a:p>
          <a:p>
            <a:r>
              <a:rPr lang="en-US" sz="2800"/>
              <a:t>1995: Released as Open-Source Software</a:t>
            </a:r>
          </a:p>
          <a:p>
            <a:pPr lvl="1"/>
            <a:r>
              <a:rPr lang="en-US" sz="1600"/>
              <a:t>Generally compatible with the “S” language</a:t>
            </a:r>
          </a:p>
          <a:p>
            <a:r>
              <a:rPr lang="en-US" sz="2800"/>
              <a:t>1997: R Core Group Formed</a:t>
            </a:r>
          </a:p>
          <a:p>
            <a:r>
              <a:rPr lang="en-US" sz="2800"/>
              <a:t>2000: R 1.0.0 Released</a:t>
            </a:r>
          </a:p>
          <a:p>
            <a:r>
              <a:rPr lang="en-US" sz="2800"/>
              <a:t>2003: R Foundation Formed in Austria</a:t>
            </a:r>
          </a:p>
          <a:p>
            <a:r>
              <a:rPr lang="en-US" sz="2800"/>
              <a:t>2004: R 2.0.0 Released, First International </a:t>
            </a:r>
            <a:br>
              <a:rPr lang="en-US" sz="2800"/>
            </a:br>
            <a:r>
              <a:rPr lang="en-US" sz="2800"/>
              <a:t>User Conference in Vienna</a:t>
            </a:r>
          </a:p>
          <a:p>
            <a:r>
              <a:rPr lang="en-US" sz="2800"/>
              <a:t>2007: Revolution Analytics founded</a:t>
            </a:r>
          </a:p>
          <a:p>
            <a:r>
              <a:rPr lang="en-US" sz="2800"/>
              <a:t>2009: New York Times article on R</a:t>
            </a:r>
          </a:p>
          <a:p>
            <a:r>
              <a:rPr lang="en-US" sz="2800"/>
              <a:t>2013: Revolution R Open released</a:t>
            </a:r>
          </a:p>
          <a:p>
            <a:r>
              <a:rPr lang="en-US" sz="2800"/>
              <a:t>2015: R 3.2 released</a:t>
            </a:r>
          </a:p>
        </p:txBody>
      </p:sp>
      <p:sp>
        <p:nvSpPr>
          <p:cNvPr id="46082" name="Title 1"/>
          <p:cNvSpPr>
            <a:spLocks noGrp="1"/>
          </p:cNvSpPr>
          <p:nvPr>
            <p:ph type="title"/>
          </p:nvPr>
        </p:nvSpPr>
        <p:spPr/>
        <p:txBody>
          <a:bodyPr/>
          <a:lstStyle/>
          <a:p>
            <a:r>
              <a:rPr lang="en-US"/>
              <a:t>A brief history of R</a:t>
            </a:r>
          </a:p>
        </p:txBody>
      </p:sp>
      <p:pic>
        <p:nvPicPr>
          <p:cNvPr id="2" name="Picture 1" descr="Ross Ihaka and Robert Gentlema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38120" y="1295131"/>
            <a:ext cx="4743413" cy="3270978"/>
          </a:xfrm>
          <a:prstGeom prst="rect">
            <a:avLst/>
          </a:prstGeom>
        </p:spPr>
      </p:pic>
      <p:sp>
        <p:nvSpPr>
          <p:cNvPr id="3" name="TextBox 2"/>
          <p:cNvSpPr txBox="1"/>
          <p:nvPr/>
        </p:nvSpPr>
        <p:spPr>
          <a:xfrm>
            <a:off x="9023172" y="4566109"/>
            <a:ext cx="2868926" cy="322524"/>
          </a:xfrm>
          <a:prstGeom prst="rect">
            <a:avLst/>
          </a:prstGeom>
          <a:noFill/>
        </p:spPr>
        <p:txBody>
          <a:bodyPr wrap="none" rtlCol="0">
            <a:spAutoFit/>
          </a:bodyPr>
          <a:lstStyle/>
          <a:p>
            <a:pPr algn="r"/>
            <a:r>
              <a:rPr lang="en-US" sz="1496">
                <a:solidFill>
                  <a:schemeClr val="bg2"/>
                </a:solidFill>
              </a:rPr>
              <a:t>Photo credit: Robert Gentleman</a:t>
            </a:r>
          </a:p>
        </p:txBody>
      </p:sp>
    </p:spTree>
    <p:extLst>
      <p:ext uri="{BB962C8B-B14F-4D97-AF65-F5344CB8AC3E}">
        <p14:creationId xmlns:p14="http://schemas.microsoft.com/office/powerpoint/2010/main" val="1752424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of R</a:t>
            </a:r>
          </a:p>
        </p:txBody>
      </p:sp>
      <p:graphicFrame>
        <p:nvGraphicFramePr>
          <p:cNvPr id="3" name="Diagram 2"/>
          <p:cNvGraphicFramePr/>
          <p:nvPr>
            <p:extLst/>
          </p:nvPr>
        </p:nvGraphicFramePr>
        <p:xfrm>
          <a:off x="411062" y="1317072"/>
          <a:ext cx="11753142" cy="2363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Ross Ihaka and Robert Gentleman.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9531" y="3680795"/>
            <a:ext cx="2271444" cy="1566350"/>
          </a:xfrm>
          <a:prstGeom prst="rect">
            <a:avLst/>
          </a:prstGeom>
        </p:spPr>
      </p:pic>
      <p:pic>
        <p:nvPicPr>
          <p:cNvPr id="5" name="Picture 2" descr="https://www.r-project.org/R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8874" y="3863665"/>
            <a:ext cx="1549172" cy="12006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evolution analytics"/>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5449232" y="4293085"/>
            <a:ext cx="1689964" cy="3417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 consortium"/>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7527095" y="3829129"/>
            <a:ext cx="1906057" cy="12696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oft"/>
          <p:cNvPicPr>
            <a:picLocks noChangeAspect="1" noChangeArrowheads="1"/>
          </p:cNvPicPr>
          <p:nvPr/>
        </p:nvPicPr>
        <p:blipFill rotWithShape="1">
          <a:blip r:embed="rId12">
            <a:extLst>
              <a:ext uri="{28A0092B-C50C-407E-A947-70E740481C1C}">
                <a14:useLocalDpi xmlns:a14="http://schemas.microsoft.com/office/drawing/2010/main" val="0"/>
              </a:ext>
            </a:extLst>
          </a:blip>
          <a:srcRect t="22806" b="21241"/>
          <a:stretch/>
        </p:blipFill>
        <p:spPr bwMode="auto">
          <a:xfrm>
            <a:off x="9643482" y="3863665"/>
            <a:ext cx="2207464" cy="123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87582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descr="http://sogrady-media.redmonk.com/sogrady/files/2016/07/lang.rank_.Q316.plot-WM.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426625" y="1679781"/>
            <a:ext cx="5857861" cy="400163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49147" y="196334"/>
            <a:ext cx="11571318" cy="1038487"/>
          </a:xfrm>
        </p:spPr>
        <p:txBody>
          <a:bodyPr/>
          <a:lstStyle/>
          <a:p>
            <a:r>
              <a:rPr lang="en-US"/>
              <a:t>R’s Popularity Growing Among All Languages</a:t>
            </a:r>
          </a:p>
        </p:txBody>
      </p:sp>
      <p:sp>
        <p:nvSpPr>
          <p:cNvPr id="7" name="TextBox 6"/>
          <p:cNvSpPr txBox="1"/>
          <p:nvPr/>
        </p:nvSpPr>
        <p:spPr>
          <a:xfrm>
            <a:off x="523510" y="1507063"/>
            <a:ext cx="5346246" cy="762068"/>
          </a:xfrm>
          <a:prstGeom prst="rect">
            <a:avLst/>
          </a:prstGeom>
          <a:noFill/>
        </p:spPr>
        <p:txBody>
          <a:bodyPr wrap="square" rtlCol="0">
            <a:spAutoFit/>
          </a:bodyPr>
          <a:lstStyle/>
          <a:p>
            <a:pPr algn="ctr"/>
            <a:r>
              <a:rPr lang="en-US" sz="1904"/>
              <a:t>IEEE Spectrum Top Programming Languages</a:t>
            </a:r>
          </a:p>
          <a:p>
            <a:pPr algn="ctr"/>
            <a:endParaRPr lang="en-US" sz="2448" b="1"/>
          </a:p>
        </p:txBody>
      </p:sp>
      <p:sp>
        <p:nvSpPr>
          <p:cNvPr id="10" name="Oval 9"/>
          <p:cNvSpPr/>
          <p:nvPr/>
        </p:nvSpPr>
        <p:spPr>
          <a:xfrm>
            <a:off x="10912780" y="2249229"/>
            <a:ext cx="352105" cy="368905"/>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11" name="TextBox 10"/>
          <p:cNvSpPr txBox="1"/>
          <p:nvPr/>
        </p:nvSpPr>
        <p:spPr>
          <a:xfrm>
            <a:off x="9999460" y="1210742"/>
            <a:ext cx="1051891" cy="469039"/>
          </a:xfrm>
          <a:prstGeom prst="rect">
            <a:avLst/>
          </a:prstGeom>
          <a:noFill/>
        </p:spPr>
        <p:txBody>
          <a:bodyPr wrap="none" rtlCol="0">
            <a:spAutoFit/>
          </a:bodyPr>
          <a:lstStyle/>
          <a:p>
            <a:r>
              <a:rPr lang="en-US" sz="2448"/>
              <a:t>#12: R</a:t>
            </a:r>
          </a:p>
        </p:txBody>
      </p:sp>
      <p:sp>
        <p:nvSpPr>
          <p:cNvPr id="16" name="TextBox 15"/>
          <p:cNvSpPr txBox="1"/>
          <p:nvPr/>
        </p:nvSpPr>
        <p:spPr>
          <a:xfrm>
            <a:off x="1349010" y="5734152"/>
            <a:ext cx="4395755" cy="469039"/>
          </a:xfrm>
          <a:prstGeom prst="rect">
            <a:avLst/>
          </a:prstGeom>
          <a:noFill/>
        </p:spPr>
        <p:txBody>
          <a:bodyPr wrap="none" rtlCol="0">
            <a:spAutoFit/>
          </a:bodyPr>
          <a:lstStyle/>
          <a:p>
            <a:r>
              <a:rPr lang="en-US" sz="2448">
                <a:hlinkClick r:id="rId4"/>
              </a:rPr>
              <a:t>IEEE Spectrum, July 2014-2016</a:t>
            </a:r>
            <a:endParaRPr lang="en-US" sz="2448"/>
          </a:p>
        </p:txBody>
      </p:sp>
      <p:sp>
        <p:nvSpPr>
          <p:cNvPr id="18" name="TextBox 17"/>
          <p:cNvSpPr txBox="1"/>
          <p:nvPr/>
        </p:nvSpPr>
        <p:spPr>
          <a:xfrm>
            <a:off x="6578600" y="5735934"/>
            <a:ext cx="5808603" cy="845744"/>
          </a:xfrm>
          <a:prstGeom prst="rect">
            <a:avLst/>
          </a:prstGeom>
          <a:noFill/>
        </p:spPr>
        <p:txBody>
          <a:bodyPr wrap="square" rtlCol="0">
            <a:spAutoFit/>
          </a:bodyPr>
          <a:lstStyle/>
          <a:p>
            <a:r>
              <a:rPr lang="en-US" sz="2448">
                <a:hlinkClick r:id="rId5"/>
              </a:rPr>
              <a:t>RedMonk Programming Language Rankings, 2016</a:t>
            </a:r>
            <a:endParaRPr lang="en-US" sz="2448"/>
          </a:p>
        </p:txBody>
      </p:sp>
      <p:cxnSp>
        <p:nvCxnSpPr>
          <p:cNvPr id="13" name="Straight Arrow Connector 12"/>
          <p:cNvCxnSpPr>
            <a:stCxn id="11" idx="2"/>
            <a:endCxn id="10" idx="0"/>
          </p:cNvCxnSpPr>
          <p:nvPr/>
        </p:nvCxnSpPr>
        <p:spPr>
          <a:xfrm>
            <a:off x="10525406" y="1679781"/>
            <a:ext cx="563427" cy="5694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A405CCD-BE3A-4F8E-8BA1-DFE491E2A1B7}"/>
              </a:ext>
            </a:extLst>
          </p:cNvPr>
          <p:cNvPicPr>
            <a:picLocks noChangeAspect="1"/>
          </p:cNvPicPr>
          <p:nvPr/>
        </p:nvPicPr>
        <p:blipFill>
          <a:blip r:embed="rId6"/>
          <a:stretch>
            <a:fillRect/>
          </a:stretch>
        </p:blipFill>
        <p:spPr>
          <a:xfrm>
            <a:off x="347457" y="1852501"/>
            <a:ext cx="5735217" cy="3656201"/>
          </a:xfrm>
          <a:prstGeom prst="rect">
            <a:avLst/>
          </a:prstGeom>
        </p:spPr>
      </p:pic>
    </p:spTree>
    <p:extLst>
      <p:ext uri="{BB962C8B-B14F-4D97-AF65-F5344CB8AC3E}">
        <p14:creationId xmlns:p14="http://schemas.microsoft.com/office/powerpoint/2010/main" val="827750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49147" y="196334"/>
            <a:ext cx="11571318" cy="1038487"/>
          </a:xfrm>
        </p:spPr>
        <p:txBody>
          <a:bodyPr/>
          <a:lstStyle/>
          <a:p>
            <a:r>
              <a:rPr lang="en-US"/>
              <a:t>R’s Popularity for Data Science</a:t>
            </a:r>
          </a:p>
        </p:txBody>
      </p:sp>
      <p:sp>
        <p:nvSpPr>
          <p:cNvPr id="19" name="TextBox 18">
            <a:extLst>
              <a:ext uri="{FF2B5EF4-FFF2-40B4-BE49-F238E27FC236}">
                <a16:creationId xmlns:a16="http://schemas.microsoft.com/office/drawing/2014/main" id="{A78685B2-F0DD-4A3A-AB2D-0AC7408D67B5}"/>
              </a:ext>
            </a:extLst>
          </p:cNvPr>
          <p:cNvSpPr txBox="1"/>
          <p:nvPr/>
        </p:nvSpPr>
        <p:spPr>
          <a:xfrm>
            <a:off x="6504636" y="5729210"/>
            <a:ext cx="5808603" cy="954107"/>
          </a:xfrm>
          <a:prstGeom prst="rect">
            <a:avLst/>
          </a:prstGeom>
          <a:noFill/>
        </p:spPr>
        <p:txBody>
          <a:bodyPr wrap="square" rtlCol="0">
            <a:spAutoFit/>
          </a:bodyPr>
          <a:lstStyle/>
          <a:p>
            <a:r>
              <a:rPr lang="en-US" sz="2800">
                <a:hlinkClick r:id="rId3"/>
              </a:rPr>
              <a:t>KDnuggets Top Data Science Tools, 2016</a:t>
            </a:r>
            <a:endParaRPr lang="en-US" sz="2800"/>
          </a:p>
        </p:txBody>
      </p:sp>
      <p:pic>
        <p:nvPicPr>
          <p:cNvPr id="20" name="Picture 19">
            <a:extLst>
              <a:ext uri="{FF2B5EF4-FFF2-40B4-BE49-F238E27FC236}">
                <a16:creationId xmlns:a16="http://schemas.microsoft.com/office/drawing/2014/main" id="{D055A3F9-6ECA-47A1-BDB4-6D0C6A1423DD}"/>
              </a:ext>
            </a:extLst>
          </p:cNvPr>
          <p:cNvPicPr>
            <a:picLocks noChangeAspect="1"/>
          </p:cNvPicPr>
          <p:nvPr/>
        </p:nvPicPr>
        <p:blipFill>
          <a:blip r:embed="rId4"/>
          <a:stretch>
            <a:fillRect/>
          </a:stretch>
        </p:blipFill>
        <p:spPr>
          <a:xfrm>
            <a:off x="6645506" y="1460090"/>
            <a:ext cx="4929617" cy="3900708"/>
          </a:xfrm>
          <a:prstGeom prst="rect">
            <a:avLst/>
          </a:prstGeom>
        </p:spPr>
      </p:pic>
      <p:pic>
        <p:nvPicPr>
          <p:cNvPr id="21" name="Picture 2" descr="http://a7.typepad.com/6a0105360ba1c6970c01b8d1773127970c-pi">
            <a:extLst>
              <a:ext uri="{FF2B5EF4-FFF2-40B4-BE49-F238E27FC236}">
                <a16:creationId xmlns:a16="http://schemas.microsoft.com/office/drawing/2014/main" id="{A8B0BCC6-B35D-40B0-B36E-031D885F859E}"/>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t="12260" r="34957"/>
          <a:stretch/>
        </p:blipFill>
        <p:spPr bwMode="auto">
          <a:xfrm>
            <a:off x="549147" y="2252599"/>
            <a:ext cx="4718178" cy="320999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56D19D3-43AF-4D93-86EF-7F3A59C13798}"/>
              </a:ext>
            </a:extLst>
          </p:cNvPr>
          <p:cNvSpPr txBox="1"/>
          <p:nvPr/>
        </p:nvSpPr>
        <p:spPr>
          <a:xfrm>
            <a:off x="5073833" y="2538995"/>
            <a:ext cx="1430803" cy="1264792"/>
          </a:xfrm>
          <a:prstGeom prst="rect">
            <a:avLst/>
          </a:prstGeom>
          <a:noFill/>
        </p:spPr>
        <p:txBody>
          <a:bodyPr wrap="square" lIns="182776" tIns="146220" rIns="182776" bIns="146220" rtlCol="0">
            <a:spAutoFit/>
          </a:bodyPr>
          <a:lstStyle/>
          <a:p>
            <a:pPr marL="0" marR="0" lvl="0" indent="0" algn="l" defTabSz="93206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161616"/>
                </a:solidFill>
                <a:effectLst/>
                <a:uLnTx/>
                <a:uFillTx/>
                <a:latin typeface="Arial" panose="020B0604020202020204" pitchFamily="34" charset="0"/>
                <a:ea typeface="+mn-ea"/>
                <a:cs typeface="Arial" panose="020B0604020202020204" pitchFamily="34" charset="0"/>
              </a:rPr>
              <a:t>76% of analytic professionals report using R</a:t>
            </a:r>
          </a:p>
        </p:txBody>
      </p:sp>
      <p:sp>
        <p:nvSpPr>
          <p:cNvPr id="23" name="TextBox 22">
            <a:extLst>
              <a:ext uri="{FF2B5EF4-FFF2-40B4-BE49-F238E27FC236}">
                <a16:creationId xmlns:a16="http://schemas.microsoft.com/office/drawing/2014/main" id="{8D3B54D5-0D59-491D-B342-6F40CAA7C462}"/>
              </a:ext>
            </a:extLst>
          </p:cNvPr>
          <p:cNvSpPr txBox="1"/>
          <p:nvPr/>
        </p:nvSpPr>
        <p:spPr>
          <a:xfrm>
            <a:off x="5073833" y="3731666"/>
            <a:ext cx="1430803" cy="876994"/>
          </a:xfrm>
          <a:prstGeom prst="rect">
            <a:avLst/>
          </a:prstGeom>
          <a:noFill/>
        </p:spPr>
        <p:txBody>
          <a:bodyPr wrap="square" lIns="182776" tIns="146220" rIns="182776" bIns="146220" rtlCol="0">
            <a:spAutoFit/>
          </a:bodyPr>
          <a:lstStyle/>
          <a:p>
            <a:pPr marL="0" marR="0" lvl="0" indent="0" algn="l" defTabSz="93206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161616"/>
                </a:solidFill>
                <a:effectLst/>
                <a:uLnTx/>
                <a:uFillTx/>
                <a:latin typeface="Arial" panose="020B0604020202020204" pitchFamily="34" charset="0"/>
                <a:ea typeface="+mn-ea"/>
                <a:cs typeface="Arial" panose="020B0604020202020204" pitchFamily="34" charset="0"/>
              </a:rPr>
              <a:t>36% select R as their primary tool</a:t>
            </a:r>
          </a:p>
        </p:txBody>
      </p:sp>
      <p:sp>
        <p:nvSpPr>
          <p:cNvPr id="24" name="TextBox 23">
            <a:extLst>
              <a:ext uri="{FF2B5EF4-FFF2-40B4-BE49-F238E27FC236}">
                <a16:creationId xmlns:a16="http://schemas.microsoft.com/office/drawing/2014/main" id="{55E7AF48-65BE-4A22-9AF7-871253A61E37}"/>
              </a:ext>
            </a:extLst>
          </p:cNvPr>
          <p:cNvSpPr txBox="1"/>
          <p:nvPr/>
        </p:nvSpPr>
        <p:spPr>
          <a:xfrm>
            <a:off x="2117811" y="1559044"/>
            <a:ext cx="2147212" cy="369332"/>
          </a:xfrm>
          <a:prstGeom prst="rect">
            <a:avLst/>
          </a:prstGeom>
          <a:noFill/>
        </p:spPr>
        <p:txBody>
          <a:bodyPr wrap="square" rtlCol="0">
            <a:spAutoFit/>
          </a:bodyPr>
          <a:lstStyle/>
          <a:p>
            <a:pPr marL="0" marR="0" lvl="0" indent="0" algn="l" defTabSz="93206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61616"/>
                </a:solidFill>
                <a:effectLst/>
                <a:uLnTx/>
                <a:uFillTx/>
                <a:latin typeface="Segoe UI"/>
                <a:ea typeface="+mn-ea"/>
                <a:cs typeface="+mn-cs"/>
              </a:rPr>
              <a:t>R Usage Growth</a:t>
            </a:r>
          </a:p>
        </p:txBody>
      </p:sp>
      <p:sp>
        <p:nvSpPr>
          <p:cNvPr id="9" name="Rectangle 8">
            <a:extLst>
              <a:ext uri="{FF2B5EF4-FFF2-40B4-BE49-F238E27FC236}">
                <a16:creationId xmlns:a16="http://schemas.microsoft.com/office/drawing/2014/main" id="{9C2111B6-DB0F-4A27-B2F1-E27E6B79A1E9}"/>
              </a:ext>
            </a:extLst>
          </p:cNvPr>
          <p:cNvSpPr/>
          <p:nvPr/>
        </p:nvSpPr>
        <p:spPr>
          <a:xfrm>
            <a:off x="845646" y="5729210"/>
            <a:ext cx="4171335" cy="954107"/>
          </a:xfrm>
          <a:prstGeom prst="rect">
            <a:avLst/>
          </a:prstGeom>
        </p:spPr>
        <p:txBody>
          <a:bodyPr wrap="none">
            <a:spAutoFit/>
          </a:bodyPr>
          <a:lstStyle/>
          <a:p>
            <a:pPr lvl="0" defTabSz="932060">
              <a:defRPr/>
            </a:pPr>
            <a:r>
              <a:rPr lang="en-US" sz="2800" kern="0" err="1">
                <a:solidFill>
                  <a:srgbClr val="161616"/>
                </a:solidFill>
                <a:hlinkClick r:id="rId6"/>
              </a:rPr>
              <a:t>Rexer</a:t>
            </a:r>
            <a:r>
              <a:rPr lang="en-US" sz="2800" kern="0">
                <a:solidFill>
                  <a:srgbClr val="161616"/>
                </a:solidFill>
                <a:hlinkClick r:id="rId6"/>
              </a:rPr>
              <a:t> Data Miner Survey</a:t>
            </a:r>
            <a:r>
              <a:rPr lang="en-US" sz="2800" kern="0">
                <a:solidFill>
                  <a:srgbClr val="161616"/>
                </a:solidFill>
              </a:rPr>
              <a:t> </a:t>
            </a:r>
            <a:br>
              <a:rPr lang="en-US" sz="2800" kern="0">
                <a:solidFill>
                  <a:srgbClr val="161616"/>
                </a:solidFill>
              </a:rPr>
            </a:br>
            <a:r>
              <a:rPr lang="en-US" sz="2800" kern="0">
                <a:solidFill>
                  <a:srgbClr val="161616"/>
                </a:solidFill>
              </a:rPr>
              <a:t>2007-2015</a:t>
            </a:r>
          </a:p>
        </p:txBody>
      </p:sp>
    </p:spTree>
    <p:extLst>
      <p:ext uri="{BB962C8B-B14F-4D97-AF65-F5344CB8AC3E}">
        <p14:creationId xmlns:p14="http://schemas.microsoft.com/office/powerpoint/2010/main" val="3338670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0" y="0"/>
            <a:ext cx="585051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5850510" y="-2388"/>
            <a:ext cx="6585965" cy="69969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bg2"/>
              </a:solidFill>
              <a:effectLst/>
              <a:uLnTx/>
              <a:uFillTx/>
              <a:ea typeface="Segoe UI" pitchFamily="34" charset="0"/>
              <a:cs typeface="Segoe UI" pitchFamily="34" charset="0"/>
            </a:endParaRPr>
          </a:p>
        </p:txBody>
      </p:sp>
      <p:sp>
        <p:nvSpPr>
          <p:cNvPr id="80" name="Title 1"/>
          <p:cNvSpPr txBox="1">
            <a:spLocks/>
          </p:cNvSpPr>
          <p:nvPr/>
        </p:nvSpPr>
        <p:spPr>
          <a:xfrm>
            <a:off x="236538" y="295275"/>
            <a:ext cx="2955839" cy="1665121"/>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31863"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102" normalizeH="0" baseline="0" noProof="0">
              <a:ln w="3175">
                <a:noFill/>
              </a:ln>
              <a:solidFill>
                <a:schemeClr val="tx1"/>
              </a:solidFill>
              <a:effectLst/>
              <a:uLnTx/>
              <a:uFillTx/>
              <a:latin typeface="+mj-lt"/>
              <a:ea typeface="ＭＳ Ｐゴシック" charset="0"/>
              <a:cs typeface="Segoe UI" pitchFamily="34" charset="0"/>
            </a:endParaRPr>
          </a:p>
        </p:txBody>
      </p:sp>
      <p:sp>
        <p:nvSpPr>
          <p:cNvPr id="109" name="Rectangle 108"/>
          <p:cNvSpPr/>
          <p:nvPr/>
        </p:nvSpPr>
        <p:spPr bwMode="auto">
          <a:xfrm>
            <a:off x="6642654" y="637625"/>
            <a:ext cx="5120640" cy="145243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marL="289818" marR="0" lvl="0" indent="-289818" defTabSz="932114" eaLnBrk="1" fontAlgn="auto" latinLnBrk="0" hangingPunct="1">
              <a:lnSpc>
                <a:spcPct val="90000"/>
              </a:lnSpc>
              <a:spcBef>
                <a:spcPts val="600"/>
              </a:spcBef>
              <a:buClrTx/>
              <a:buSzTx/>
              <a:buFont typeface="Arial" panose="020B0604020202020204" pitchFamily="34" charset="0"/>
              <a:buChar char="•"/>
              <a:tabLst/>
              <a:defRPr/>
            </a:pPr>
            <a:r>
              <a:rPr kumimoji="0" lang="en-US" u="none" strike="noStrike" kern="0" cap="none" spc="0" normalizeH="0" baseline="0" noProof="0">
                <a:ln>
                  <a:noFill/>
                </a:ln>
                <a:gradFill>
                  <a:gsLst>
                    <a:gs pos="33628">
                      <a:schemeClr val="tx1"/>
                    </a:gs>
                    <a:gs pos="52000">
                      <a:schemeClr val="tx1"/>
                    </a:gs>
                  </a:gsLst>
                  <a:lin ang="0" scaled="0"/>
                </a:gradFill>
                <a:effectLst/>
                <a:uLnTx/>
                <a:uFillTx/>
              </a:rPr>
              <a:t>A statistics programming language</a:t>
            </a:r>
          </a:p>
          <a:p>
            <a:pPr marL="289818" indent="-289818" defTabSz="932114">
              <a:lnSpc>
                <a:spcPct val="90000"/>
              </a:lnSpc>
              <a:spcBef>
                <a:spcPts val="600"/>
              </a:spcBef>
              <a:buFont typeface="Arial" panose="020B0604020202020204" pitchFamily="34" charset="0"/>
              <a:buChar char="•"/>
              <a:defRPr/>
            </a:pPr>
            <a:r>
              <a:rPr lang="en-US" kern="0">
                <a:gradFill>
                  <a:gsLst>
                    <a:gs pos="33628">
                      <a:schemeClr val="tx1"/>
                    </a:gs>
                    <a:gs pos="52000">
                      <a:schemeClr val="tx1"/>
                    </a:gs>
                  </a:gsLst>
                  <a:lin ang="0" scaled="0"/>
                </a:gradFill>
                <a:ea typeface="Segoe UI" pitchFamily="34" charset="0"/>
                <a:cs typeface="Segoe UI" pitchFamily="34" charset="0"/>
              </a:rPr>
              <a:t>Data analysis and visualization capabilities</a:t>
            </a:r>
          </a:p>
          <a:p>
            <a:pPr marL="289818" indent="-289818" defTabSz="932114">
              <a:lnSpc>
                <a:spcPct val="90000"/>
              </a:lnSpc>
              <a:spcBef>
                <a:spcPts val="600"/>
              </a:spcBef>
              <a:buFont typeface="Arial" panose="020B0604020202020204" pitchFamily="34" charset="0"/>
              <a:buChar char="•"/>
              <a:defRPr/>
            </a:pPr>
            <a:r>
              <a:rPr lang="en-US" kern="0">
                <a:gradFill>
                  <a:gsLst>
                    <a:gs pos="33628">
                      <a:schemeClr val="tx1"/>
                    </a:gs>
                    <a:gs pos="52000">
                      <a:schemeClr val="tx1"/>
                    </a:gs>
                  </a:gsLst>
                  <a:lin ang="0" scaled="0"/>
                </a:gradFill>
              </a:rPr>
              <a:t>Strong ties to academia feeds ever-growing machine learning capabilities</a:t>
            </a:r>
            <a:endParaRPr lang="en-US" kern="0">
              <a:gradFill>
                <a:gsLst>
                  <a:gs pos="33628">
                    <a:schemeClr val="tx1"/>
                  </a:gs>
                  <a:gs pos="52000">
                    <a:schemeClr val="tx1"/>
                  </a:gs>
                </a:gsLst>
                <a:lin ang="0" scaled="0"/>
              </a:gradFill>
              <a:ea typeface="Segoe UI" pitchFamily="34" charset="0"/>
              <a:cs typeface="Segoe UI" pitchFamily="34" charset="0"/>
            </a:endParaRPr>
          </a:p>
        </p:txBody>
      </p:sp>
      <p:sp>
        <p:nvSpPr>
          <p:cNvPr id="110" name="Rectangle 109"/>
          <p:cNvSpPr/>
          <p:nvPr/>
        </p:nvSpPr>
        <p:spPr bwMode="auto">
          <a:xfrm>
            <a:off x="6642654" y="1186083"/>
            <a:ext cx="5120640" cy="36576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18" marR="0" lvl="0" indent="-289818" defTabSz="932114" eaLnBrk="1" fontAlgn="auto" latinLnBrk="0" hangingPunct="1">
              <a:lnSpc>
                <a:spcPct val="100000"/>
              </a:lnSpc>
              <a:spcBef>
                <a:spcPts val="0"/>
              </a:spcBef>
              <a:spcAft>
                <a:spcPts val="612"/>
              </a:spcAft>
              <a:buClrTx/>
              <a:buSzTx/>
              <a:buFont typeface="Arial" panose="020B0604020202020204" pitchFamily="34" charset="0"/>
              <a:buChar char="•"/>
              <a:tabLst/>
              <a:defRPr/>
            </a:pPr>
            <a:endParaRPr kumimoji="0" lang="en-US" sz="2040" b="0"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112" name="Rectangle 111"/>
          <p:cNvSpPr/>
          <p:nvPr/>
        </p:nvSpPr>
        <p:spPr bwMode="auto">
          <a:xfrm>
            <a:off x="6642654" y="2761145"/>
            <a:ext cx="5120640" cy="43985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defTabSz="932114" eaLnBrk="1" fontAlgn="auto" latinLnBrk="0" hangingPunct="1">
              <a:lnSpc>
                <a:spcPct val="100000"/>
              </a:lnSpc>
              <a:spcBef>
                <a:spcPts val="0"/>
              </a:spcBef>
              <a:spcAft>
                <a:spcPts val="612"/>
              </a:spcAft>
              <a:buClrTx/>
              <a:buSzTx/>
              <a:buFontTx/>
              <a:buNone/>
              <a:tabLst/>
              <a:defRPr/>
            </a:pPr>
            <a:endParaRPr kumimoji="0" lang="en-US" sz="2040" b="0" i="0" u="none" strike="noStrike" kern="0" cap="none" spc="0" normalizeH="0" baseline="0" noProof="0">
              <a:ln>
                <a:noFill/>
              </a:ln>
              <a:solidFill>
                <a:schemeClr val="bg1"/>
              </a:solidFill>
              <a:effectLst/>
              <a:uLnTx/>
              <a:uFillTx/>
              <a:latin typeface="+mj-lt"/>
            </a:endParaRPr>
          </a:p>
        </p:txBody>
      </p:sp>
      <p:sp>
        <p:nvSpPr>
          <p:cNvPr id="113" name="Rectangle 112"/>
          <p:cNvSpPr/>
          <p:nvPr/>
        </p:nvSpPr>
        <p:spPr bwMode="auto">
          <a:xfrm>
            <a:off x="6642654" y="2875091"/>
            <a:ext cx="5120640" cy="120313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marL="289818" marR="0" lvl="0" indent="-289818" defTabSz="932114" fontAlgn="auto">
              <a:lnSpc>
                <a:spcPct val="90000"/>
              </a:lnSpc>
              <a:spcBef>
                <a:spcPts val="600"/>
              </a:spcBef>
              <a:buClrTx/>
              <a:buSzTx/>
              <a:buFont typeface="Arial" panose="020B0604020202020204" pitchFamily="34" charset="0"/>
              <a:buChar char="•"/>
              <a:tabLst/>
              <a:defRPr/>
            </a:pPr>
            <a:r>
              <a:rPr lang="en-US" kern="0">
                <a:gradFill>
                  <a:gsLst>
                    <a:gs pos="33628">
                      <a:schemeClr val="tx1"/>
                    </a:gs>
                    <a:gs pos="52000">
                      <a:schemeClr val="tx1"/>
                    </a:gs>
                  </a:gsLst>
                  <a:lin ang="0" scaled="0"/>
                </a:gradFill>
              </a:rPr>
              <a:t>Majority of data scientists use R</a:t>
            </a:r>
          </a:p>
          <a:p>
            <a:pPr marL="289818" lvl="0" indent="-289818" defTabSz="932114">
              <a:lnSpc>
                <a:spcPct val="90000"/>
              </a:lnSpc>
              <a:spcBef>
                <a:spcPts val="600"/>
              </a:spcBef>
              <a:buFont typeface="Arial" panose="020B0604020202020204" pitchFamily="34" charset="0"/>
              <a:buChar char="•"/>
              <a:defRPr/>
            </a:pPr>
            <a:r>
              <a:rPr lang="EN-US" kern="0">
                <a:gradFill>
                  <a:gsLst>
                    <a:gs pos="33628">
                      <a:schemeClr val="tx1"/>
                    </a:gs>
                    <a:gs pos="52000">
                      <a:schemeClr val="tx1"/>
                    </a:gs>
                  </a:gsLst>
                  <a:lin ang="0" scaled="0"/>
                </a:gradFill>
              </a:rPr>
              <a:t>New and recent grad’s use it</a:t>
            </a:r>
            <a:endParaRPr lang="en-US" kern="0">
              <a:gradFill>
                <a:gsLst>
                  <a:gs pos="33628">
                    <a:schemeClr val="tx1"/>
                  </a:gs>
                  <a:gs pos="52000">
                    <a:schemeClr val="tx1"/>
                  </a:gs>
                </a:gsLst>
                <a:lin ang="0" scaled="0"/>
              </a:gradFill>
            </a:endParaRPr>
          </a:p>
          <a:p>
            <a:pPr marL="289818" indent="-289818" defTabSz="932114">
              <a:lnSpc>
                <a:spcPct val="90000"/>
              </a:lnSpc>
              <a:spcBef>
                <a:spcPts val="600"/>
              </a:spcBef>
              <a:buFont typeface="Arial" panose="020B0604020202020204" pitchFamily="34" charset="0"/>
              <a:buChar char="•"/>
              <a:defRPr/>
            </a:pPr>
            <a:r>
              <a:rPr lang="en-US" kern="0">
                <a:gradFill>
                  <a:gsLst>
                    <a:gs pos="33628">
                      <a:schemeClr val="tx1"/>
                    </a:gs>
                    <a:gs pos="52000">
                      <a:schemeClr val="tx1"/>
                    </a:gs>
                  </a:gsLst>
                  <a:lin ang="0" scaled="0"/>
                </a:gradFill>
              </a:rPr>
              <a:t>Thriving user groups worldwide</a:t>
            </a:r>
          </a:p>
        </p:txBody>
      </p:sp>
      <p:sp>
        <p:nvSpPr>
          <p:cNvPr id="114" name="Rectangle 113"/>
          <p:cNvSpPr/>
          <p:nvPr/>
        </p:nvSpPr>
        <p:spPr bwMode="auto">
          <a:xfrm>
            <a:off x="6642654" y="3546541"/>
            <a:ext cx="5120640" cy="39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18" marR="0" lvl="0" indent="-289818" defTabSz="932114" eaLnBrk="1" fontAlgn="auto" latinLnBrk="0" hangingPunct="1">
              <a:lnSpc>
                <a:spcPct val="100000"/>
              </a:lnSpc>
              <a:spcBef>
                <a:spcPts val="0"/>
              </a:spcBef>
              <a:spcAft>
                <a:spcPts val="612"/>
              </a:spcAft>
              <a:buClrTx/>
              <a:buSzTx/>
              <a:buFont typeface="Arial" panose="020B0604020202020204" pitchFamily="34" charset="0"/>
              <a:buChar char="•"/>
              <a:tabLst/>
              <a:defRPr/>
            </a:pPr>
            <a:endParaRPr kumimoji="0" lang="en-US" sz="2040" b="0"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115" name="Rectangle 114"/>
          <p:cNvSpPr/>
          <p:nvPr/>
        </p:nvSpPr>
        <p:spPr bwMode="auto">
          <a:xfrm>
            <a:off x="6642654" y="4782549"/>
            <a:ext cx="5303520" cy="177867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spAutoFit/>
          </a:bodyPr>
          <a:lstStyle/>
          <a:p>
            <a:pPr marL="289818" marR="0" lvl="0" indent="-289818" defTabSz="932114" fontAlgn="auto">
              <a:lnSpc>
                <a:spcPct val="90000"/>
              </a:lnSpc>
              <a:spcBef>
                <a:spcPts val="600"/>
              </a:spcBef>
              <a:buClrTx/>
              <a:buSzTx/>
              <a:buFont typeface="Arial" panose="020B0604020202020204" pitchFamily="34" charset="0"/>
              <a:buChar char="•"/>
              <a:tabLst/>
              <a:defRPr/>
            </a:pPr>
            <a:r>
              <a:rPr lang="en-US" kern="0">
                <a:gradFill>
                  <a:gsLst>
                    <a:gs pos="33628">
                      <a:schemeClr val="tx1"/>
                    </a:gs>
                    <a:gs pos="52000">
                      <a:schemeClr val="tx1"/>
                    </a:gs>
                  </a:gsLst>
                  <a:lin ang="0" scaled="0"/>
                </a:gradFill>
              </a:rPr>
              <a:t>Vibrant open Source community</a:t>
            </a:r>
          </a:p>
          <a:p>
            <a:pPr marL="289818" lvl="0" indent="-289818" defTabSz="932114">
              <a:lnSpc>
                <a:spcPct val="90000"/>
              </a:lnSpc>
              <a:spcBef>
                <a:spcPts val="600"/>
              </a:spcBef>
              <a:buFont typeface="Arial" panose="020B0604020202020204" pitchFamily="34" charset="0"/>
              <a:buChar char="•"/>
              <a:defRPr/>
            </a:pPr>
            <a:r>
              <a:rPr lang="en-US" kern="0">
                <a:gradFill>
                  <a:gsLst>
                    <a:gs pos="33628">
                      <a:schemeClr val="tx1"/>
                    </a:gs>
                    <a:gs pos="52000">
                      <a:schemeClr val="tx1"/>
                    </a:gs>
                  </a:gsLst>
                  <a:lin ang="0" scaled="0"/>
                </a:gradFill>
              </a:rPr>
              <a:t>10,000 + free algorithms in CRAN</a:t>
            </a:r>
          </a:p>
          <a:p>
            <a:pPr marL="289818" lvl="0" indent="-289818" defTabSz="932114">
              <a:lnSpc>
                <a:spcPct val="90000"/>
              </a:lnSpc>
              <a:spcBef>
                <a:spcPts val="600"/>
              </a:spcBef>
              <a:buFont typeface="Arial" panose="020B0604020202020204" pitchFamily="34" charset="0"/>
              <a:buChar char="•"/>
              <a:defRPr/>
            </a:pPr>
            <a:r>
              <a:rPr lang="en-US" kern="0">
                <a:gradFill>
                  <a:gsLst>
                    <a:gs pos="33628">
                      <a:schemeClr val="tx1"/>
                    </a:gs>
                    <a:gs pos="52000">
                      <a:schemeClr val="tx1"/>
                    </a:gs>
                  </a:gsLst>
                  <a:lin ang="0" scaled="0"/>
                </a:gradFill>
              </a:rPr>
              <a:t>Additional </a:t>
            </a:r>
            <a:r>
              <a:rPr lang="en-US" kern="0" err="1">
                <a:gradFill>
                  <a:gsLst>
                    <a:gs pos="33628">
                      <a:schemeClr val="tx1"/>
                    </a:gs>
                    <a:gs pos="52000">
                      <a:schemeClr val="tx1"/>
                    </a:gs>
                  </a:gsLst>
                  <a:lin ang="0" scaled="0"/>
                </a:gradFill>
              </a:rPr>
              <a:t>repositorys</a:t>
            </a:r>
            <a:r>
              <a:rPr lang="en-US" kern="0">
                <a:gradFill>
                  <a:gsLst>
                    <a:gs pos="33628">
                      <a:schemeClr val="tx1"/>
                    </a:gs>
                    <a:gs pos="52000">
                      <a:schemeClr val="tx1"/>
                    </a:gs>
                  </a:gsLst>
                  <a:lin ang="0" scaled="0"/>
                </a:gradFill>
              </a:rPr>
              <a:t> on Bioconductor &amp; GitHub</a:t>
            </a:r>
          </a:p>
          <a:p>
            <a:pPr marL="289818" indent="-289818" defTabSz="932114">
              <a:lnSpc>
                <a:spcPct val="90000"/>
              </a:lnSpc>
              <a:spcBef>
                <a:spcPts val="600"/>
              </a:spcBef>
              <a:buFont typeface="Arial" panose="020B0604020202020204" pitchFamily="34" charset="0"/>
              <a:buChar char="•"/>
              <a:defRPr/>
            </a:pPr>
            <a:r>
              <a:rPr lang="en-US" kern="0">
                <a:gradFill>
                  <a:gsLst>
                    <a:gs pos="33628">
                      <a:schemeClr val="tx1"/>
                    </a:gs>
                    <a:gs pos="52000">
                      <a:schemeClr val="tx1"/>
                    </a:gs>
                  </a:gsLst>
                  <a:lin ang="0" scaled="0"/>
                </a:gradFill>
              </a:rPr>
              <a:t>Constantly innovating</a:t>
            </a:r>
          </a:p>
        </p:txBody>
      </p:sp>
      <p:sp>
        <p:nvSpPr>
          <p:cNvPr id="106" name="Oval 105"/>
          <p:cNvSpPr>
            <a:spLocks noChangeAspect="1"/>
          </p:cNvSpPr>
          <p:nvPr/>
        </p:nvSpPr>
        <p:spPr bwMode="auto">
          <a:xfrm>
            <a:off x="5029518" y="540881"/>
            <a:ext cx="1645920" cy="1645920"/>
          </a:xfrm>
          <a:prstGeom prst="ellipse">
            <a:avLst/>
          </a:prstGeom>
          <a:solidFill>
            <a:schemeClr val="tx1"/>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3200" u="none" strike="noStrike" kern="0" cap="none" spc="0" normalizeH="0" baseline="0" noProof="0">
                <a:ln>
                  <a:noFill/>
                </a:ln>
                <a:gradFill>
                  <a:gsLst>
                    <a:gs pos="100000">
                      <a:srgbClr val="505050"/>
                    </a:gs>
                    <a:gs pos="0">
                      <a:srgbClr val="505050"/>
                    </a:gs>
                  </a:gsLst>
                  <a:lin ang="0" scaled="0"/>
                </a:gradFill>
                <a:effectLst/>
                <a:uLnTx/>
                <a:uFillTx/>
                <a:latin typeface="+mj-lt"/>
                <a:ea typeface="Segoe UI" panose="020B0502040204020203" pitchFamily="34" charset="0"/>
                <a:cs typeface="Segoe UI" panose="020B0502040204020203" pitchFamily="34" charset="0"/>
              </a:rPr>
              <a:t>#1</a:t>
            </a:r>
            <a:r>
              <a:rPr kumimoji="0" lang="en-US" sz="2000" u="none" strike="noStrike" kern="0" cap="none" spc="0" normalizeH="0" baseline="0" noProof="0">
                <a:ln>
                  <a:noFill/>
                </a:ln>
                <a:gradFill>
                  <a:gsLst>
                    <a:gs pos="100000">
                      <a:srgbClr val="505050"/>
                    </a:gs>
                    <a:gs pos="0">
                      <a:srgbClr val="505050"/>
                    </a:gs>
                  </a:gsLst>
                  <a:lin ang="0" scaled="0"/>
                </a:gradFill>
                <a:effectLst/>
                <a:uLnTx/>
                <a:uFillTx/>
                <a:latin typeface="+mj-lt"/>
                <a:ea typeface="Segoe UI" panose="020B0502040204020203" pitchFamily="34" charset="0"/>
                <a:cs typeface="Segoe UI" panose="020B0502040204020203" pitchFamily="34" charset="0"/>
              </a:rPr>
              <a:t> </a:t>
            </a:r>
          </a:p>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u="none" strike="noStrike" kern="0" cap="none" spc="0" normalizeH="0" baseline="0" noProof="0">
                <a:ln>
                  <a:noFill/>
                </a:ln>
                <a:gradFill>
                  <a:gsLst>
                    <a:gs pos="100000">
                      <a:srgbClr val="505050"/>
                    </a:gs>
                    <a:gs pos="0">
                      <a:srgbClr val="505050"/>
                    </a:gs>
                  </a:gsLst>
                  <a:lin ang="0" scaled="0"/>
                </a:gradFill>
                <a:effectLst/>
                <a:uLnTx/>
                <a:uFillTx/>
                <a:latin typeface="Segoe UI" panose="020B0502040204020203" pitchFamily="34" charset="0"/>
                <a:ea typeface="Segoe UI" panose="020B0502040204020203" pitchFamily="34" charset="0"/>
                <a:cs typeface="Segoe UI" panose="020B0502040204020203" pitchFamily="34" charset="0"/>
              </a:rPr>
              <a:t>Language</a:t>
            </a:r>
          </a:p>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u="none" strike="noStrike" kern="0" cap="none" spc="0" normalizeH="0" baseline="0" noProof="0">
                <a:ln>
                  <a:noFill/>
                </a:ln>
                <a:gradFill>
                  <a:gsLst>
                    <a:gs pos="100000">
                      <a:srgbClr val="505050"/>
                    </a:gs>
                    <a:gs pos="0">
                      <a:srgbClr val="505050"/>
                    </a:gs>
                  </a:gsLst>
                  <a:lin ang="0" scaled="0"/>
                </a:gradFill>
                <a:effectLst/>
                <a:uLnTx/>
                <a:uFillTx/>
                <a:latin typeface="Segoe UI" panose="020B0502040204020203" pitchFamily="34" charset="0"/>
                <a:ea typeface="Segoe UI" panose="020B0502040204020203" pitchFamily="34" charset="0"/>
                <a:cs typeface="Segoe UI" panose="020B0502040204020203" pitchFamily="34" charset="0"/>
              </a:rPr>
              <a:t>Advanced</a:t>
            </a:r>
          </a:p>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u="none" strike="noStrike" kern="0" cap="none" spc="0" normalizeH="0" baseline="0" noProof="0">
                <a:ln>
                  <a:noFill/>
                </a:ln>
                <a:gradFill>
                  <a:gsLst>
                    <a:gs pos="100000">
                      <a:srgbClr val="505050"/>
                    </a:gs>
                    <a:gs pos="0">
                      <a:srgbClr val="505050"/>
                    </a:gs>
                  </a:gsLst>
                  <a:lin ang="0" scaled="0"/>
                </a:gradFill>
                <a:effectLst/>
                <a:uLnTx/>
                <a:uFillTx/>
                <a:latin typeface="Segoe UI" panose="020B0502040204020203" pitchFamily="34" charset="0"/>
                <a:ea typeface="Segoe UI" panose="020B0502040204020203" pitchFamily="34" charset="0"/>
                <a:cs typeface="Segoe UI" panose="020B0502040204020203" pitchFamily="34" charset="0"/>
              </a:rPr>
              <a:t>Analytics</a:t>
            </a:r>
          </a:p>
        </p:txBody>
      </p:sp>
      <p:sp>
        <p:nvSpPr>
          <p:cNvPr id="107" name="Oval 106"/>
          <p:cNvSpPr>
            <a:spLocks noChangeAspect="1"/>
          </p:cNvSpPr>
          <p:nvPr/>
        </p:nvSpPr>
        <p:spPr bwMode="auto">
          <a:xfrm>
            <a:off x="5029518" y="2653698"/>
            <a:ext cx="1645920" cy="1645920"/>
          </a:xfrm>
          <a:prstGeom prst="ellipse">
            <a:avLst/>
          </a:prstGeom>
          <a:solidFill>
            <a:schemeClr val="tx1"/>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114">
              <a:lnSpc>
                <a:spcPct val="90000"/>
              </a:lnSpc>
              <a:defRPr/>
            </a:pPr>
            <a:r>
              <a:rPr lang="EN-US" sz="3200" kern="0">
                <a:gradFill>
                  <a:gsLst>
                    <a:gs pos="100000">
                      <a:srgbClr val="505050"/>
                    </a:gs>
                    <a:gs pos="0">
                      <a:srgbClr val="505050"/>
                    </a:gs>
                  </a:gsLst>
                  <a:lin ang="0" scaled="0"/>
                </a:gradFill>
                <a:latin typeface="+mj-lt"/>
                <a:cs typeface="Segoe UI" panose="020B0502040204020203" pitchFamily="34" charset="0"/>
              </a:rPr>
              <a:t>3M+</a:t>
            </a:r>
          </a:p>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u="none" strike="noStrike" kern="0" cap="none" spc="0" normalizeH="0" baseline="0" noProof="0">
                <a:ln>
                  <a:noFill/>
                </a:ln>
                <a:gradFill>
                  <a:gsLst>
                    <a:gs pos="100000">
                      <a:srgbClr val="505050"/>
                    </a:gs>
                    <a:gs pos="0">
                      <a:srgbClr val="505050"/>
                    </a:gs>
                  </a:gsLst>
                  <a:lin ang="0" scaled="0"/>
                </a:gradFill>
                <a:effectLst/>
                <a:uLnTx/>
                <a:uFillTx/>
                <a:latin typeface="Segoe UI" panose="020B0502040204020203" pitchFamily="34" charset="0"/>
                <a:ea typeface="Segoe UI" panose="020B0502040204020203" pitchFamily="34" charset="0"/>
                <a:cs typeface="Segoe UI" panose="020B0502040204020203" pitchFamily="34" charset="0"/>
              </a:rPr>
              <a:t>Users</a:t>
            </a:r>
          </a:p>
        </p:txBody>
      </p:sp>
      <p:sp>
        <p:nvSpPr>
          <p:cNvPr id="108" name="Oval 107"/>
          <p:cNvSpPr>
            <a:spLocks noChangeAspect="1"/>
          </p:cNvSpPr>
          <p:nvPr/>
        </p:nvSpPr>
        <p:spPr bwMode="auto">
          <a:xfrm>
            <a:off x="5029518" y="4848926"/>
            <a:ext cx="1645920" cy="1645920"/>
          </a:xfrm>
          <a:prstGeom prst="ellipse">
            <a:avLst/>
          </a:prstGeom>
          <a:solidFill>
            <a:schemeClr val="tx1"/>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114">
              <a:lnSpc>
                <a:spcPct val="90000"/>
              </a:lnSpc>
              <a:defRPr/>
            </a:pPr>
            <a:r>
              <a:rPr lang="en-US" sz="3200" kern="0">
                <a:gradFill>
                  <a:gsLst>
                    <a:gs pos="100000">
                      <a:srgbClr val="505050"/>
                    </a:gs>
                    <a:gs pos="0">
                      <a:srgbClr val="505050"/>
                    </a:gs>
                  </a:gsLst>
                  <a:lin ang="0" scaled="0"/>
                </a:gradFill>
                <a:latin typeface="+mj-lt"/>
                <a:cs typeface="Segoe UI" panose="020B0502040204020203" pitchFamily="34" charset="0"/>
              </a:rPr>
              <a:t>Open </a:t>
            </a:r>
          </a:p>
          <a:p>
            <a:pPr algn="ctr" defTabSz="932114">
              <a:lnSpc>
                <a:spcPct val="90000"/>
              </a:lnSpc>
              <a:defRPr/>
            </a:pPr>
            <a:r>
              <a:rPr lang="en-US" sz="1600" kern="0">
                <a:gradFill>
                  <a:gsLst>
                    <a:gs pos="100000">
                      <a:srgbClr val="505050"/>
                    </a:gs>
                    <a:gs pos="0">
                      <a:srgbClr val="505050"/>
                    </a:gs>
                  </a:gsLst>
                  <a:lin ang="0" scaled="0"/>
                </a:gradFill>
                <a:latin typeface="Segoe UI" panose="020B0502040204020203" pitchFamily="34" charset="0"/>
                <a:cs typeface="Segoe UI" panose="020B0502040204020203" pitchFamily="34" charset="0"/>
              </a:rPr>
              <a:t>Biggest</a:t>
            </a:r>
          </a:p>
          <a:p>
            <a:pPr algn="ctr" defTabSz="932114">
              <a:lnSpc>
                <a:spcPct val="90000"/>
              </a:lnSpc>
              <a:defRPr/>
            </a:pPr>
            <a:r>
              <a:rPr lang="en-US" sz="1600" kern="0">
                <a:gradFill>
                  <a:gsLst>
                    <a:gs pos="100000">
                      <a:srgbClr val="505050"/>
                    </a:gs>
                    <a:gs pos="0">
                      <a:srgbClr val="505050"/>
                    </a:gs>
                  </a:gsLst>
                  <a:lin ang="0" scaled="0"/>
                </a:gradFill>
                <a:latin typeface="Segoe UI" panose="020B0502040204020203" pitchFamily="34" charset="0"/>
                <a:cs typeface="Segoe UI" panose="020B0502040204020203" pitchFamily="34" charset="0"/>
              </a:rPr>
              <a:t>Ecosystem</a:t>
            </a:r>
          </a:p>
        </p:txBody>
      </p:sp>
      <p:sp>
        <p:nvSpPr>
          <p:cNvPr id="16" name="Rectangle 15"/>
          <p:cNvSpPr/>
          <p:nvPr/>
        </p:nvSpPr>
        <p:spPr bwMode="auto">
          <a:xfrm>
            <a:off x="6646610" y="1664986"/>
            <a:ext cx="5303520" cy="4487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18" marR="0" lvl="0" indent="-289818" defTabSz="932114" eaLnBrk="1" fontAlgn="auto" latinLnBrk="0" hangingPunct="1">
              <a:lnSpc>
                <a:spcPct val="100000"/>
              </a:lnSpc>
              <a:spcBef>
                <a:spcPts val="0"/>
              </a:spcBef>
              <a:spcAft>
                <a:spcPts val="612"/>
              </a:spcAft>
              <a:buClrTx/>
              <a:buSzTx/>
              <a:buFont typeface="Arial" panose="020B0604020202020204" pitchFamily="34" charset="0"/>
              <a:buChar char="•"/>
              <a:tabLst/>
              <a:defRPr/>
            </a:pPr>
            <a:endParaRPr kumimoji="0" lang="en-US" sz="2040" b="0" i="0" u="none" strike="noStrike" kern="0" cap="none" spc="0" normalizeH="0" baseline="0" noProof="0">
              <a:ln>
                <a:noFill/>
              </a:ln>
              <a:solidFill>
                <a:schemeClr val="bg1"/>
              </a:solidFill>
              <a:effectLst/>
              <a:uLnTx/>
              <a:uFillTx/>
              <a:latin typeface="+mj-lt"/>
            </a:endParaRPr>
          </a:p>
        </p:txBody>
      </p:sp>
      <p:pic>
        <p:nvPicPr>
          <p:cNvPr id="17" name="Picture 16"/>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9472" y="3210146"/>
            <a:ext cx="2535783" cy="2223040"/>
          </a:xfrm>
          <a:prstGeom prst="rect">
            <a:avLst/>
          </a:prstGeom>
        </p:spPr>
      </p:pic>
      <p:sp>
        <p:nvSpPr>
          <p:cNvPr id="5" name="Title 4"/>
          <p:cNvSpPr>
            <a:spLocks noGrp="1"/>
          </p:cNvSpPr>
          <p:nvPr>
            <p:ph type="title"/>
          </p:nvPr>
        </p:nvSpPr>
        <p:spPr/>
        <p:txBody>
          <a:bodyPr/>
          <a:lstStyle/>
          <a:p>
            <a:r>
              <a:rPr lang="en-US" kern="0" spc="0">
                <a:ln>
                  <a:noFill/>
                </a:ln>
                <a:gradFill>
                  <a:gsLst>
                    <a:gs pos="11504">
                      <a:schemeClr val="bg1"/>
                    </a:gs>
                    <a:gs pos="24779">
                      <a:schemeClr val="bg1"/>
                    </a:gs>
                  </a:gsLst>
                  <a:lin ang="0" scaled="0"/>
                </a:gradFill>
                <a:ea typeface="Segoe UI" pitchFamily="34" charset="0"/>
              </a:rPr>
              <a:t>What is</a:t>
            </a:r>
            <a:endParaRPr lang="en-US">
              <a:gradFill>
                <a:gsLst>
                  <a:gs pos="11504">
                    <a:schemeClr val="bg1"/>
                  </a:gs>
                  <a:gs pos="24779">
                    <a:schemeClr val="bg1"/>
                  </a:gs>
                </a:gsLst>
                <a:lin ang="0" scaled="0"/>
              </a:gradFill>
            </a:endParaRPr>
          </a:p>
        </p:txBody>
      </p:sp>
    </p:spTree>
    <p:extLst>
      <p:ext uri="{BB962C8B-B14F-4D97-AF65-F5344CB8AC3E}">
        <p14:creationId xmlns:p14="http://schemas.microsoft.com/office/powerpoint/2010/main" val="2863153468"/>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76643" y="1338302"/>
            <a:ext cx="10347128" cy="461665"/>
          </a:xfrm>
          <a:prstGeom prst="rect">
            <a:avLst/>
          </a:prstGeom>
        </p:spPr>
        <p:txBody>
          <a:bodyPr wrap="none">
            <a:spAutoFit/>
          </a:bodyPr>
          <a:lstStyle/>
          <a:p>
            <a:r>
              <a:rPr lang="en-US" sz="2400"/>
              <a:t>A Vast Community of R Users Share Rich Repositories of Pre-Built Solutions</a:t>
            </a:r>
          </a:p>
        </p:txBody>
      </p:sp>
      <p:grpSp>
        <p:nvGrpSpPr>
          <p:cNvPr id="7" name="Group 6">
            <a:extLst>
              <a:ext uri="{FF2B5EF4-FFF2-40B4-BE49-F238E27FC236}">
                <a16:creationId xmlns:a16="http://schemas.microsoft.com/office/drawing/2014/main" id="{3AA4FBDC-9397-4982-8A40-EE97576EF4F3}"/>
              </a:ext>
            </a:extLst>
          </p:cNvPr>
          <p:cNvGrpSpPr/>
          <p:nvPr/>
        </p:nvGrpSpPr>
        <p:grpSpPr>
          <a:xfrm>
            <a:off x="1760927" y="1853825"/>
            <a:ext cx="8521408" cy="5140699"/>
            <a:chOff x="2119154" y="2018830"/>
            <a:chExt cx="7889662" cy="4759587"/>
          </a:xfrm>
        </p:grpSpPr>
        <p:pic>
          <p:nvPicPr>
            <p:cNvPr id="36" name="Picture 35">
              <a:hlinkClick r:id="rId7"/>
            </p:cNvPr>
            <p:cNvPicPr>
              <a:picLocks noChangeAspect="1"/>
            </p:cNvPicPr>
            <p:nvPr/>
          </p:nvPicPr>
          <p:blipFill>
            <a:blip r:embed="rId8"/>
            <a:stretch>
              <a:fillRect/>
            </a:stretch>
          </p:blipFill>
          <p:spPr>
            <a:xfrm>
              <a:off x="2313994" y="2634383"/>
              <a:ext cx="7694822" cy="3528481"/>
            </a:xfrm>
            <a:prstGeom prst="rect">
              <a:avLst/>
            </a:prstGeom>
          </p:spPr>
        </p:pic>
        <p:sp>
          <p:nvSpPr>
            <p:cNvPr id="37" name="TextBox 36"/>
            <p:cNvSpPr txBox="1"/>
            <p:nvPr/>
          </p:nvSpPr>
          <p:spPr>
            <a:xfrm>
              <a:off x="2313994" y="2018830"/>
              <a:ext cx="7694822" cy="615553"/>
            </a:xfrm>
            <a:prstGeom prst="rect">
              <a:avLst/>
            </a:prstGeom>
            <a:noFill/>
          </p:spPr>
          <p:txBody>
            <a:bodyPr wrap="square" rtlCol="0">
              <a:spAutoFit/>
            </a:bodyPr>
            <a:lstStyle/>
            <a:p>
              <a:pPr algn="ctr"/>
              <a:r>
                <a:rPr lang="en-US" sz="2000" b="1"/>
                <a:t>CRAN:  The Comprehensive R Archive Network</a:t>
              </a:r>
            </a:p>
            <a:p>
              <a:pPr algn="ctr"/>
              <a:r>
                <a:rPr lang="en-US" sz="1400"/>
                <a:t>Resources For All Fields of Analysis</a:t>
              </a:r>
            </a:p>
          </p:txBody>
        </p:sp>
        <p:sp>
          <p:nvSpPr>
            <p:cNvPr id="8" name="TextBox 7"/>
            <p:cNvSpPr txBox="1"/>
            <p:nvPr/>
          </p:nvSpPr>
          <p:spPr>
            <a:xfrm>
              <a:off x="2119154" y="6070531"/>
              <a:ext cx="7694822" cy="707886"/>
            </a:xfrm>
            <a:prstGeom prst="rect">
              <a:avLst/>
            </a:prstGeom>
            <a:noFill/>
          </p:spPr>
          <p:txBody>
            <a:bodyPr wrap="square" rtlCol="0">
              <a:spAutoFit/>
            </a:bodyPr>
            <a:lstStyle/>
            <a:p>
              <a:pPr algn="ctr"/>
              <a:r>
                <a:rPr lang="en-US" sz="2000" b="1"/>
                <a:t>+ Bioconductor</a:t>
              </a:r>
              <a:br>
                <a:rPr lang="en-US" sz="2000" b="1"/>
              </a:br>
              <a:r>
                <a:rPr lang="en-US" sz="2000" b="1"/>
                <a:t>+ </a:t>
              </a:r>
              <a:r>
                <a:rPr lang="en-US" sz="2000" b="1" err="1"/>
                <a:t>Github</a:t>
              </a:r>
              <a:endParaRPr lang="en-US" sz="1400"/>
            </a:p>
          </p:txBody>
        </p:sp>
        <p:sp>
          <p:nvSpPr>
            <p:cNvPr id="2" name="TextBox 1"/>
            <p:cNvSpPr txBox="1"/>
            <p:nvPr/>
          </p:nvSpPr>
          <p:spPr>
            <a:xfrm>
              <a:off x="2492536" y="4070640"/>
              <a:ext cx="7026590" cy="1043363"/>
            </a:xfrm>
            <a:prstGeom prst="rect">
              <a:avLst/>
            </a:prstGeom>
            <a:solidFill>
              <a:srgbClr val="0070C0">
                <a:alpha val="18000"/>
              </a:srgbClr>
            </a:solidFill>
            <a:effectLst>
              <a:glow rad="228600">
                <a:schemeClr val="accent5">
                  <a:satMod val="175000"/>
                  <a:alpha val="40000"/>
                </a:schemeClr>
              </a:glow>
            </a:effectLst>
          </p:spPr>
          <p:txBody>
            <a:bodyPr wrap="square" lIns="182880" tIns="146304" rIns="182880" bIns="146304" rtlCol="0">
              <a:spAutoFit/>
            </a:bodyPr>
            <a:lstStyle/>
            <a:p>
              <a:pPr algn="ctr">
                <a:lnSpc>
                  <a:spcPct val="90000"/>
                </a:lnSpc>
                <a:spcAft>
                  <a:spcPts val="600"/>
                </a:spcAft>
              </a:pPr>
              <a:r>
                <a:rPr lang="en-US" sz="5400">
                  <a:solidFill>
                    <a:schemeClr val="bg1"/>
                  </a:solidFill>
                </a:rPr>
                <a:t>10,000+ Packages</a:t>
              </a:r>
            </a:p>
          </p:txBody>
        </p:sp>
      </p:grpSp>
      <p:pic>
        <p:nvPicPr>
          <p:cNvPr id="5" name="tmp779">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43283" end="66212.721"/>
                </p14:media>
              </p:ext>
            </p:extLst>
          </p:nvPr>
        </p:nvPicPr>
        <p:blipFill>
          <a:blip r:embed="rId9"/>
          <a:stretch>
            <a:fillRect/>
          </a:stretch>
        </p:blipFill>
        <p:spPr>
          <a:xfrm>
            <a:off x="12106275" y="101600"/>
            <a:ext cx="228600" cy="228600"/>
          </a:xfrm>
          <a:prstGeom prst="rect">
            <a:avLst/>
          </a:prstGeom>
        </p:spPr>
      </p:pic>
      <p:sp>
        <p:nvSpPr>
          <p:cNvPr id="4" name="Title 3">
            <a:extLst>
              <a:ext uri="{FF2B5EF4-FFF2-40B4-BE49-F238E27FC236}">
                <a16:creationId xmlns:a16="http://schemas.microsoft.com/office/drawing/2014/main" id="{B52A8D53-9749-449C-B93D-ED08BC90EA5B}"/>
              </a:ext>
            </a:extLst>
          </p:cNvPr>
          <p:cNvSpPr>
            <a:spLocks noGrp="1"/>
          </p:cNvSpPr>
          <p:nvPr>
            <p:ph type="title"/>
          </p:nvPr>
        </p:nvSpPr>
        <p:spPr/>
        <p:txBody>
          <a:bodyPr/>
          <a:lstStyle/>
          <a:p>
            <a:r>
              <a:rPr lang="en-US"/>
              <a:t>Standing on the Shoulders of Giants</a:t>
            </a:r>
            <a:br>
              <a:rPr lang="en-US"/>
            </a:br>
            <a:endParaRPr lang="en-US"/>
          </a:p>
        </p:txBody>
      </p:sp>
    </p:spTree>
    <p:custDataLst>
      <p:tags r:id="rId1"/>
    </p:custDataLst>
    <p:extLst>
      <p:ext uri="{BB962C8B-B14F-4D97-AF65-F5344CB8AC3E}">
        <p14:creationId xmlns:p14="http://schemas.microsoft.com/office/powerpoint/2010/main" val="160104275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42C8-5259-46F1-BE96-99479D4582AD}"/>
              </a:ext>
            </a:extLst>
          </p:cNvPr>
          <p:cNvSpPr>
            <a:spLocks noGrp="1"/>
          </p:cNvSpPr>
          <p:nvPr>
            <p:ph type="title"/>
          </p:nvPr>
        </p:nvSpPr>
        <p:spPr/>
        <p:txBody>
          <a:bodyPr/>
          <a:lstStyle/>
          <a:p>
            <a:r>
              <a:rPr lang="en-US"/>
              <a:t>Microsoft R Server:  </a:t>
            </a:r>
            <a:br>
              <a:rPr lang="en-US"/>
            </a:br>
            <a:r>
              <a:rPr lang="en-US"/>
              <a:t>The Enterprise Enhanced R Platform</a:t>
            </a:r>
          </a:p>
        </p:txBody>
      </p:sp>
      <p:sp>
        <p:nvSpPr>
          <p:cNvPr id="3" name="Text Placeholder 2">
            <a:extLst>
              <a:ext uri="{FF2B5EF4-FFF2-40B4-BE49-F238E27FC236}">
                <a16:creationId xmlns:a16="http://schemas.microsoft.com/office/drawing/2014/main" id="{61E36EFD-1C5E-4D20-BAAC-A85A730D6844}"/>
              </a:ext>
            </a:extLst>
          </p:cNvPr>
          <p:cNvSpPr>
            <a:spLocks noGrp="1"/>
          </p:cNvSpPr>
          <p:nvPr>
            <p:ph type="body" sz="quarter" idx="10"/>
          </p:nvPr>
        </p:nvSpPr>
        <p:spPr>
          <a:xfrm>
            <a:off x="277004" y="2013358"/>
            <a:ext cx="7088530" cy="4431983"/>
          </a:xfrm>
        </p:spPr>
        <p:txBody>
          <a:bodyPr/>
          <a:lstStyle/>
          <a:p>
            <a:pPr marL="0" indent="0">
              <a:buNone/>
            </a:pPr>
            <a:r>
              <a:rPr lang="en-US" sz="2400"/>
              <a:t>Multiplatform R analytics for building smart enterprise apps that:</a:t>
            </a:r>
          </a:p>
          <a:p>
            <a:r>
              <a:rPr lang="en-US" sz="2400"/>
              <a:t>Scales analytics to big data</a:t>
            </a:r>
          </a:p>
          <a:p>
            <a:r>
              <a:rPr lang="en-US" sz="2400"/>
              <a:t>Analyzes big data without</a:t>
            </a:r>
            <a:br>
              <a:rPr lang="en-US" sz="2400"/>
            </a:br>
            <a:r>
              <a:rPr lang="en-US" sz="2400"/>
              <a:t>moving the data</a:t>
            </a:r>
          </a:p>
          <a:p>
            <a:r>
              <a:rPr lang="en-US" sz="2400"/>
              <a:t>Streamlines smart application </a:t>
            </a:r>
            <a:br>
              <a:rPr lang="en-US" sz="2400"/>
            </a:br>
            <a:r>
              <a:rPr lang="en-US" sz="2400"/>
              <a:t>deployment </a:t>
            </a:r>
          </a:p>
          <a:p>
            <a:r>
              <a:rPr lang="en-US" sz="2400"/>
              <a:t>Integrates with traditional application tools</a:t>
            </a:r>
          </a:p>
          <a:p>
            <a:r>
              <a:rPr lang="en-US" sz="2400"/>
              <a:t>Brings artificial intelligence into your apps</a:t>
            </a:r>
          </a:p>
          <a:p>
            <a:r>
              <a:rPr lang="en-US" sz="2400"/>
              <a:t>Reduces future architectural disruptions</a:t>
            </a:r>
          </a:p>
        </p:txBody>
      </p:sp>
      <p:sp>
        <p:nvSpPr>
          <p:cNvPr id="4" name="Text Placeholder 3">
            <a:extLst>
              <a:ext uri="{FF2B5EF4-FFF2-40B4-BE49-F238E27FC236}">
                <a16:creationId xmlns:a16="http://schemas.microsoft.com/office/drawing/2014/main" id="{AA12CBEE-D4CA-48C4-9DFB-F7C4A9CDE0E8}"/>
              </a:ext>
            </a:extLst>
          </p:cNvPr>
          <p:cNvSpPr>
            <a:spLocks noGrp="1"/>
          </p:cNvSpPr>
          <p:nvPr>
            <p:ph type="body" sz="quarter" idx="11"/>
          </p:nvPr>
        </p:nvSpPr>
        <p:spPr>
          <a:xfrm>
            <a:off x="8556771" y="2013358"/>
            <a:ext cx="3607432" cy="3945696"/>
          </a:xfrm>
        </p:spPr>
        <p:txBody>
          <a:bodyPr/>
          <a:lstStyle/>
          <a:p>
            <a:pPr marL="0" indent="0">
              <a:buNone/>
            </a:pPr>
            <a:r>
              <a:rPr lang="en-US" sz="2400"/>
              <a:t>With Microsoft R you can:</a:t>
            </a:r>
          </a:p>
          <a:p>
            <a:r>
              <a:rPr lang="en-US" sz="2400"/>
              <a:t>Choose the tools you prefer</a:t>
            </a:r>
          </a:p>
          <a:p>
            <a:r>
              <a:rPr lang="en-US" sz="2400"/>
              <a:t>Scale your analytics to big data for better insights</a:t>
            </a:r>
          </a:p>
          <a:p>
            <a:r>
              <a:rPr lang="en-US" sz="2400"/>
              <a:t>Embrace combined open source &amp; commercial innovations</a:t>
            </a:r>
          </a:p>
          <a:p>
            <a:r>
              <a:rPr lang="en-US" sz="2400"/>
              <a:t>Get the support that you trust</a:t>
            </a:r>
          </a:p>
          <a:p>
            <a:endParaRPr lang="en-US" sz="2400"/>
          </a:p>
        </p:txBody>
      </p:sp>
      <p:pic>
        <p:nvPicPr>
          <p:cNvPr id="5" name="Picture 4">
            <a:extLst>
              <a:ext uri="{FF2B5EF4-FFF2-40B4-BE49-F238E27FC236}">
                <a16:creationId xmlns:a16="http://schemas.microsoft.com/office/drawing/2014/main" id="{91678F46-8052-4CFC-9DA3-9780D2D1AB5F}"/>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97972" y="2993345"/>
            <a:ext cx="1920568" cy="1779990"/>
          </a:xfrm>
          <a:prstGeom prst="rect">
            <a:avLst/>
          </a:prstGeom>
        </p:spPr>
      </p:pic>
    </p:spTree>
    <p:extLst>
      <p:ext uri="{BB962C8B-B14F-4D97-AF65-F5344CB8AC3E}">
        <p14:creationId xmlns:p14="http://schemas.microsoft.com/office/powerpoint/2010/main" val="87347287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C598-B337-4AB0-8020-DC33404822CC}"/>
              </a:ext>
            </a:extLst>
          </p:cNvPr>
          <p:cNvSpPr>
            <a:spLocks noGrp="1"/>
          </p:cNvSpPr>
          <p:nvPr>
            <p:ph type="title"/>
          </p:nvPr>
        </p:nvSpPr>
        <p:spPr>
          <a:xfrm>
            <a:off x="274638" y="2125662"/>
            <a:ext cx="11887200" cy="3176254"/>
          </a:xfrm>
        </p:spPr>
        <p:txBody>
          <a:bodyPr/>
          <a:lstStyle/>
          <a:p>
            <a:r>
              <a:rPr lang="en-US"/>
              <a:t>Today's…</a:t>
            </a:r>
            <a:br>
              <a:rPr lang="en-US"/>
            </a:br>
            <a:r>
              <a:rPr lang="en-US" sz="5400"/>
              <a:t>(and Tomorrow's)</a:t>
            </a:r>
            <a:r>
              <a:rPr lang="en-US"/>
              <a:t> </a:t>
            </a:r>
            <a:br>
              <a:rPr lang="en-US"/>
            </a:br>
            <a:r>
              <a:rPr lang="en-US"/>
              <a:t>… Challenges</a:t>
            </a:r>
          </a:p>
        </p:txBody>
      </p:sp>
    </p:spTree>
    <p:extLst>
      <p:ext uri="{BB962C8B-B14F-4D97-AF65-F5344CB8AC3E}">
        <p14:creationId xmlns:p14="http://schemas.microsoft.com/office/powerpoint/2010/main" val="335696972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predictive analytics challenges…</a:t>
            </a:r>
          </a:p>
        </p:txBody>
      </p:sp>
      <p:grpSp>
        <p:nvGrpSpPr>
          <p:cNvPr id="213" name="Group 212">
            <a:extLst>
              <a:ext uri="{FF2B5EF4-FFF2-40B4-BE49-F238E27FC236}">
                <a16:creationId xmlns:a16="http://schemas.microsoft.com/office/drawing/2014/main" id="{ECBF0416-2B03-41DE-BDCA-66C767827351}"/>
              </a:ext>
            </a:extLst>
          </p:cNvPr>
          <p:cNvGrpSpPr/>
          <p:nvPr/>
        </p:nvGrpSpPr>
        <p:grpSpPr>
          <a:xfrm>
            <a:off x="400995" y="1513950"/>
            <a:ext cx="1741516" cy="1584514"/>
            <a:chOff x="386144" y="5148255"/>
            <a:chExt cx="1741516" cy="1584514"/>
          </a:xfrm>
        </p:grpSpPr>
        <p:sp>
          <p:nvSpPr>
            <p:cNvPr id="174" name="Rectangle 173">
              <a:extLst>
                <a:ext uri="{FF2B5EF4-FFF2-40B4-BE49-F238E27FC236}">
                  <a16:creationId xmlns:a16="http://schemas.microsoft.com/office/drawing/2014/main" id="{7FD7505B-DCE0-438C-86F2-3FF2723533A3}"/>
                </a:ext>
              </a:extLst>
            </p:cNvPr>
            <p:cNvSpPr/>
            <p:nvPr/>
          </p:nvSpPr>
          <p:spPr bwMode="auto">
            <a:xfrm>
              <a:off x="386144" y="5148255"/>
              <a:ext cx="1741516" cy="1584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b="1">
                  <a:solidFill>
                    <a:schemeClr val="tx1"/>
                  </a:solidFill>
                  <a:latin typeface="+mj-lt"/>
                  <a:ea typeface="Segoe UI" pitchFamily="34" charset="0"/>
                  <a:cs typeface="Segoe UI" pitchFamily="34" charset="0"/>
                </a:rPr>
                <a:t>Cost</a:t>
              </a:r>
            </a:p>
          </p:txBody>
        </p:sp>
        <p:sp>
          <p:nvSpPr>
            <p:cNvPr id="175" name="Rectangle 174">
              <a:extLst>
                <a:ext uri="{FF2B5EF4-FFF2-40B4-BE49-F238E27FC236}">
                  <a16:creationId xmlns:a16="http://schemas.microsoft.com/office/drawing/2014/main" id="{AB25168F-9ABB-4E94-9FC5-9C6076A2F561}"/>
                </a:ext>
              </a:extLst>
            </p:cNvPr>
            <p:cNvSpPr/>
            <p:nvPr/>
          </p:nvSpPr>
          <p:spPr bwMode="auto">
            <a:xfrm>
              <a:off x="982542" y="5396851"/>
              <a:ext cx="630089" cy="547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6000" b="1">
                  <a:gradFill>
                    <a:gsLst>
                      <a:gs pos="81416">
                        <a:schemeClr val="accent4"/>
                      </a:gs>
                      <a:gs pos="66000">
                        <a:schemeClr val="accent4"/>
                      </a:gs>
                    </a:gsLst>
                    <a:lin ang="5400000" scaled="0"/>
                  </a:gradFill>
                  <a:ea typeface="Segoe UI" pitchFamily="34" charset="0"/>
                  <a:cs typeface="Segoe UI" pitchFamily="34" charset="0"/>
                </a:rPr>
                <a:t>$</a:t>
              </a:r>
            </a:p>
          </p:txBody>
        </p:sp>
      </p:grpSp>
      <p:grpSp>
        <p:nvGrpSpPr>
          <p:cNvPr id="212" name="Group 211">
            <a:extLst>
              <a:ext uri="{FF2B5EF4-FFF2-40B4-BE49-F238E27FC236}">
                <a16:creationId xmlns:a16="http://schemas.microsoft.com/office/drawing/2014/main" id="{D9FBE43A-BC7B-4718-8892-7646D44E1866}"/>
              </a:ext>
            </a:extLst>
          </p:cNvPr>
          <p:cNvGrpSpPr/>
          <p:nvPr/>
        </p:nvGrpSpPr>
        <p:grpSpPr>
          <a:xfrm>
            <a:off x="400995" y="3186656"/>
            <a:ext cx="1741516" cy="1584514"/>
            <a:chOff x="2240131" y="5162355"/>
            <a:chExt cx="1741516" cy="1584514"/>
          </a:xfrm>
        </p:grpSpPr>
        <p:sp>
          <p:nvSpPr>
            <p:cNvPr id="176" name="Rectangle 175">
              <a:extLst>
                <a:ext uri="{FF2B5EF4-FFF2-40B4-BE49-F238E27FC236}">
                  <a16:creationId xmlns:a16="http://schemas.microsoft.com/office/drawing/2014/main" id="{F48F0B1E-A0E5-4153-911A-C0FCD340A6FE}"/>
                </a:ext>
              </a:extLst>
            </p:cNvPr>
            <p:cNvSpPr/>
            <p:nvPr/>
          </p:nvSpPr>
          <p:spPr bwMode="auto">
            <a:xfrm>
              <a:off x="2240131" y="5162355"/>
              <a:ext cx="1741516" cy="1584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b="1">
                  <a:solidFill>
                    <a:schemeClr val="tx1"/>
                  </a:solidFill>
                  <a:latin typeface="+mj-lt"/>
                  <a:ea typeface="Segoe UI" pitchFamily="34" charset="0"/>
                  <a:cs typeface="Segoe UI" pitchFamily="34" charset="0"/>
                </a:rPr>
                <a:t>Delay</a:t>
              </a:r>
            </a:p>
          </p:txBody>
        </p:sp>
        <p:grpSp>
          <p:nvGrpSpPr>
            <p:cNvPr id="196" name="Group 195">
              <a:extLst>
                <a:ext uri="{FF2B5EF4-FFF2-40B4-BE49-F238E27FC236}">
                  <a16:creationId xmlns:a16="http://schemas.microsoft.com/office/drawing/2014/main" id="{00DCE2D1-EF55-41D2-B0D9-256C9FCD6930}"/>
                </a:ext>
              </a:extLst>
            </p:cNvPr>
            <p:cNvGrpSpPr/>
            <p:nvPr/>
          </p:nvGrpSpPr>
          <p:grpSpPr>
            <a:xfrm>
              <a:off x="2793539" y="5320930"/>
              <a:ext cx="703285" cy="699760"/>
              <a:chOff x="10534650" y="5259388"/>
              <a:chExt cx="633413" cy="630238"/>
            </a:xfrm>
          </p:grpSpPr>
          <p:sp>
            <p:nvSpPr>
              <p:cNvPr id="197" name="Oval 269">
                <a:extLst>
                  <a:ext uri="{FF2B5EF4-FFF2-40B4-BE49-F238E27FC236}">
                    <a16:creationId xmlns:a16="http://schemas.microsoft.com/office/drawing/2014/main" id="{B33F1D59-59C5-467A-A648-E57D287F7F85}"/>
                  </a:ext>
                </a:extLst>
              </p:cNvPr>
              <p:cNvSpPr>
                <a:spLocks noChangeArrowheads="1"/>
              </p:cNvSpPr>
              <p:nvPr/>
            </p:nvSpPr>
            <p:spPr bwMode="auto">
              <a:xfrm>
                <a:off x="10534650" y="5259388"/>
                <a:ext cx="633413" cy="63023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8" name="Oval 270">
                <a:extLst>
                  <a:ext uri="{FF2B5EF4-FFF2-40B4-BE49-F238E27FC236}">
                    <a16:creationId xmlns:a16="http://schemas.microsoft.com/office/drawing/2014/main" id="{AC58C937-89B9-4C8A-BB16-1061F05C761B}"/>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9" name="Oval 271">
                <a:extLst>
                  <a:ext uri="{FF2B5EF4-FFF2-40B4-BE49-F238E27FC236}">
                    <a16:creationId xmlns:a16="http://schemas.microsoft.com/office/drawing/2014/main" id="{BA2BDC28-F82D-4C40-B16E-CDCD4D40A755}"/>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0" name="Line 272">
                <a:extLst>
                  <a:ext uri="{FF2B5EF4-FFF2-40B4-BE49-F238E27FC236}">
                    <a16:creationId xmlns:a16="http://schemas.microsoft.com/office/drawing/2014/main" id="{3F6A7AA2-1BA9-40C9-AA37-A8B0050B83CC}"/>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01" name="Line 273">
                <a:extLst>
                  <a:ext uri="{FF2B5EF4-FFF2-40B4-BE49-F238E27FC236}">
                    <a16:creationId xmlns:a16="http://schemas.microsoft.com/office/drawing/2014/main" id="{6AD350F9-88E4-4A0A-8487-57894F38560F}"/>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02" name="Line 274">
                <a:extLst>
                  <a:ext uri="{FF2B5EF4-FFF2-40B4-BE49-F238E27FC236}">
                    <a16:creationId xmlns:a16="http://schemas.microsoft.com/office/drawing/2014/main" id="{CE605EDA-6701-4729-9F1A-70E02ABA0C9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03" name="Line 275">
                <a:extLst>
                  <a:ext uri="{FF2B5EF4-FFF2-40B4-BE49-F238E27FC236}">
                    <a16:creationId xmlns:a16="http://schemas.microsoft.com/office/drawing/2014/main" id="{6C99BED1-45F7-4E96-B5EB-741182E87AA3}"/>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04" name="Line 276">
                <a:extLst>
                  <a:ext uri="{FF2B5EF4-FFF2-40B4-BE49-F238E27FC236}">
                    <a16:creationId xmlns:a16="http://schemas.microsoft.com/office/drawing/2014/main" id="{62D39132-547F-4EEC-937B-7A1F002C3ED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05" name="Line 277">
                <a:extLst>
                  <a:ext uri="{FF2B5EF4-FFF2-40B4-BE49-F238E27FC236}">
                    <a16:creationId xmlns:a16="http://schemas.microsoft.com/office/drawing/2014/main" id="{01589288-AA2C-46D4-B254-2C57EE8C5038}"/>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06" name="Oval 278">
                <a:extLst>
                  <a:ext uri="{FF2B5EF4-FFF2-40B4-BE49-F238E27FC236}">
                    <a16:creationId xmlns:a16="http://schemas.microsoft.com/office/drawing/2014/main" id="{CB14FA22-56AE-4AD9-9D0F-DD6E36FE581A}"/>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7" name="Oval 279">
                <a:extLst>
                  <a:ext uri="{FF2B5EF4-FFF2-40B4-BE49-F238E27FC236}">
                    <a16:creationId xmlns:a16="http://schemas.microsoft.com/office/drawing/2014/main" id="{C4C95B0B-D0A1-4146-A244-0CAE5A666D67}"/>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8" name="Line 280">
                <a:extLst>
                  <a:ext uri="{FF2B5EF4-FFF2-40B4-BE49-F238E27FC236}">
                    <a16:creationId xmlns:a16="http://schemas.microsoft.com/office/drawing/2014/main" id="{3FFB1E36-D63F-4940-B468-A49AA1D4F4BB}"/>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09" name="Line 281">
                <a:extLst>
                  <a:ext uri="{FF2B5EF4-FFF2-40B4-BE49-F238E27FC236}">
                    <a16:creationId xmlns:a16="http://schemas.microsoft.com/office/drawing/2014/main" id="{E4FC99B0-0FD5-419A-B8D5-BE7EAEC88953}"/>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210" name="Line 282">
                <a:extLst>
                  <a:ext uri="{FF2B5EF4-FFF2-40B4-BE49-F238E27FC236}">
                    <a16:creationId xmlns:a16="http://schemas.microsoft.com/office/drawing/2014/main" id="{72ACB6CB-A006-4469-BBDD-8316C7BE90C3}"/>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grpSp>
      </p:grpSp>
      <p:grpSp>
        <p:nvGrpSpPr>
          <p:cNvPr id="3" name="Group 2">
            <a:extLst>
              <a:ext uri="{FF2B5EF4-FFF2-40B4-BE49-F238E27FC236}">
                <a16:creationId xmlns:a16="http://schemas.microsoft.com/office/drawing/2014/main" id="{A8DF81F3-88F1-4015-96B7-3DB01ABF42D5}"/>
              </a:ext>
            </a:extLst>
          </p:cNvPr>
          <p:cNvGrpSpPr/>
          <p:nvPr/>
        </p:nvGrpSpPr>
        <p:grpSpPr>
          <a:xfrm>
            <a:off x="400995" y="4873402"/>
            <a:ext cx="1741516" cy="1584514"/>
            <a:chOff x="400995" y="4873402"/>
            <a:chExt cx="1741516" cy="1584514"/>
          </a:xfrm>
        </p:grpSpPr>
        <p:sp>
          <p:nvSpPr>
            <p:cNvPr id="215" name="Rectangle 214">
              <a:extLst>
                <a:ext uri="{FF2B5EF4-FFF2-40B4-BE49-F238E27FC236}">
                  <a16:creationId xmlns:a16="http://schemas.microsoft.com/office/drawing/2014/main" id="{987498C7-E960-4EA4-8728-F901C1284BF8}"/>
                </a:ext>
              </a:extLst>
            </p:cNvPr>
            <p:cNvSpPr/>
            <p:nvPr/>
          </p:nvSpPr>
          <p:spPr bwMode="auto">
            <a:xfrm>
              <a:off x="400995" y="4873402"/>
              <a:ext cx="1741516" cy="1584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b="1">
                  <a:solidFill>
                    <a:schemeClr val="tx1"/>
                  </a:solidFill>
                  <a:latin typeface="+mj-lt"/>
                  <a:ea typeface="Segoe UI" pitchFamily="34" charset="0"/>
                  <a:cs typeface="Segoe UI" pitchFamily="34" charset="0"/>
                </a:rPr>
                <a:t>Risk</a:t>
              </a:r>
            </a:p>
          </p:txBody>
        </p:sp>
        <p:grpSp>
          <p:nvGrpSpPr>
            <p:cNvPr id="216" name="Group 215">
              <a:extLst>
                <a:ext uri="{FF2B5EF4-FFF2-40B4-BE49-F238E27FC236}">
                  <a16:creationId xmlns:a16="http://schemas.microsoft.com/office/drawing/2014/main" id="{996EA484-BC84-4492-8039-D0451E86D15D}"/>
                </a:ext>
              </a:extLst>
            </p:cNvPr>
            <p:cNvGrpSpPr/>
            <p:nvPr/>
          </p:nvGrpSpPr>
          <p:grpSpPr>
            <a:xfrm>
              <a:off x="760322" y="5069051"/>
              <a:ext cx="1124936" cy="779998"/>
              <a:chOff x="5722574" y="3920762"/>
              <a:chExt cx="1303828" cy="904036"/>
            </a:xfrm>
          </p:grpSpPr>
          <p:sp>
            <p:nvSpPr>
              <p:cNvPr id="217" name="Oval 216">
                <a:extLst>
                  <a:ext uri="{FF2B5EF4-FFF2-40B4-BE49-F238E27FC236}">
                    <a16:creationId xmlns:a16="http://schemas.microsoft.com/office/drawing/2014/main" id="{A8102FD6-7F65-4B1D-9431-1B7916F69E53}"/>
                  </a:ext>
                </a:extLst>
              </p:cNvPr>
              <p:cNvSpPr/>
              <p:nvPr/>
            </p:nvSpPr>
            <p:spPr bwMode="auto">
              <a:xfrm rot="20712968">
                <a:off x="5722574" y="4132360"/>
                <a:ext cx="692436" cy="692438"/>
              </a:xfrm>
              <a:prstGeom prst="ellipse">
                <a:avLst/>
              </a:prstGeom>
              <a:gradFill flip="none" rotWithShape="1">
                <a:gsLst>
                  <a:gs pos="0">
                    <a:schemeClr val="tx1">
                      <a:lumMod val="40000"/>
                      <a:lumOff val="60000"/>
                    </a:schemeClr>
                  </a:gs>
                  <a:gs pos="74000">
                    <a:schemeClr val="tx1"/>
                  </a:gs>
                  <a:gs pos="93000">
                    <a:schemeClr val="tx1"/>
                  </a:gs>
                </a:gsLst>
                <a:path path="circle">
                  <a:fillToRect r="100000" b="100000"/>
                </a:path>
                <a:tileRect l="-100000" t="-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Rounded Corners 217">
                <a:extLst>
                  <a:ext uri="{FF2B5EF4-FFF2-40B4-BE49-F238E27FC236}">
                    <a16:creationId xmlns:a16="http://schemas.microsoft.com/office/drawing/2014/main" id="{7B61190A-9748-469C-8D8A-21F937238697}"/>
                  </a:ext>
                </a:extLst>
              </p:cNvPr>
              <p:cNvSpPr/>
              <p:nvPr/>
            </p:nvSpPr>
            <p:spPr bwMode="auto">
              <a:xfrm rot="2326119">
                <a:off x="6206107" y="4113901"/>
                <a:ext cx="183322" cy="149973"/>
              </a:xfrm>
              <a:prstGeom prst="round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nvGrpSpPr>
              <p:cNvPr id="219" name="Group 218">
                <a:extLst>
                  <a:ext uri="{FF2B5EF4-FFF2-40B4-BE49-F238E27FC236}">
                    <a16:creationId xmlns:a16="http://schemas.microsoft.com/office/drawing/2014/main" id="{6A88FE16-CDD2-4474-AF80-D718D759A609}"/>
                  </a:ext>
                </a:extLst>
              </p:cNvPr>
              <p:cNvGrpSpPr/>
              <p:nvPr/>
            </p:nvGrpSpPr>
            <p:grpSpPr>
              <a:xfrm>
                <a:off x="6660613" y="3920762"/>
                <a:ext cx="365789" cy="365795"/>
                <a:chOff x="7600949" y="4299148"/>
                <a:chExt cx="415696" cy="415696"/>
              </a:xfrm>
            </p:grpSpPr>
            <p:grpSp>
              <p:nvGrpSpPr>
                <p:cNvPr id="221" name="Group 220">
                  <a:extLst>
                    <a:ext uri="{FF2B5EF4-FFF2-40B4-BE49-F238E27FC236}">
                      <a16:creationId xmlns:a16="http://schemas.microsoft.com/office/drawing/2014/main" id="{15AE7947-5101-4619-8513-CA46CDC6A13A}"/>
                    </a:ext>
                  </a:extLst>
                </p:cNvPr>
                <p:cNvGrpSpPr/>
                <p:nvPr/>
              </p:nvGrpSpPr>
              <p:grpSpPr>
                <a:xfrm>
                  <a:off x="7806196" y="4348327"/>
                  <a:ext cx="0" cy="333375"/>
                  <a:chOff x="7482391" y="3702844"/>
                  <a:chExt cx="0" cy="333375"/>
                </a:xfrm>
              </p:grpSpPr>
              <p:cxnSp>
                <p:nvCxnSpPr>
                  <p:cNvPr id="232" name="Straight Connector 231">
                    <a:extLst>
                      <a:ext uri="{FF2B5EF4-FFF2-40B4-BE49-F238E27FC236}">
                        <a16:creationId xmlns:a16="http://schemas.microsoft.com/office/drawing/2014/main" id="{40D2B7F3-678A-4F1F-B005-EABAAE1EB520}"/>
                      </a:ext>
                    </a:extLst>
                  </p:cNvPr>
                  <p:cNvCxnSpPr>
                    <a:cxnSpLocks/>
                  </p:cNvCxnSpPr>
                  <p:nvPr/>
                </p:nvCxnSpPr>
                <p:spPr>
                  <a:xfrm>
                    <a:off x="7482391" y="3702844"/>
                    <a:ext cx="0" cy="135273"/>
                  </a:xfrm>
                  <a:prstGeom prst="line">
                    <a:avLst/>
                  </a:prstGeom>
                  <a:ln w="1905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3921740-1287-4607-9E96-A7C4731F98EE}"/>
                      </a:ext>
                    </a:extLst>
                  </p:cNvPr>
                  <p:cNvCxnSpPr>
                    <a:cxnSpLocks/>
                  </p:cNvCxnSpPr>
                  <p:nvPr/>
                </p:nvCxnSpPr>
                <p:spPr>
                  <a:xfrm>
                    <a:off x="7482391" y="3912959"/>
                    <a:ext cx="0" cy="123260"/>
                  </a:xfrm>
                  <a:prstGeom prst="line">
                    <a:avLst/>
                  </a:prstGeom>
                  <a:ln w="1905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2D924F69-E602-4183-928D-21E98ED461F7}"/>
                    </a:ext>
                  </a:extLst>
                </p:cNvPr>
                <p:cNvGrpSpPr/>
                <p:nvPr/>
              </p:nvGrpSpPr>
              <p:grpSpPr>
                <a:xfrm rot="2700000">
                  <a:off x="7600949" y="4299148"/>
                  <a:ext cx="415696" cy="415696"/>
                  <a:chOff x="7358226" y="3547238"/>
                  <a:chExt cx="415696" cy="415696"/>
                </a:xfrm>
              </p:grpSpPr>
              <p:grpSp>
                <p:nvGrpSpPr>
                  <p:cNvPr id="226" name="Group 225">
                    <a:extLst>
                      <a:ext uri="{FF2B5EF4-FFF2-40B4-BE49-F238E27FC236}">
                        <a16:creationId xmlns:a16="http://schemas.microsoft.com/office/drawing/2014/main" id="{AD91FA9E-DE86-4358-A110-A73D825AB26B}"/>
                      </a:ext>
                    </a:extLst>
                  </p:cNvPr>
                  <p:cNvGrpSpPr/>
                  <p:nvPr/>
                </p:nvGrpSpPr>
                <p:grpSpPr>
                  <a:xfrm>
                    <a:off x="7566074" y="3547238"/>
                    <a:ext cx="0" cy="415696"/>
                    <a:chOff x="7329991" y="3515290"/>
                    <a:chExt cx="0" cy="415696"/>
                  </a:xfrm>
                </p:grpSpPr>
                <p:cxnSp>
                  <p:nvCxnSpPr>
                    <p:cNvPr id="230" name="Straight Connector 229">
                      <a:extLst>
                        <a:ext uri="{FF2B5EF4-FFF2-40B4-BE49-F238E27FC236}">
                          <a16:creationId xmlns:a16="http://schemas.microsoft.com/office/drawing/2014/main" id="{B3C73D28-6366-428C-9F76-FDEBA3C97C51}"/>
                        </a:ext>
                      </a:extLst>
                    </p:cNvPr>
                    <p:cNvCxnSpPr/>
                    <p:nvPr/>
                  </p:nvCxnSpPr>
                  <p:spPr>
                    <a:xfrm>
                      <a:off x="7329991" y="3515290"/>
                      <a:ext cx="0" cy="170427"/>
                    </a:xfrm>
                    <a:prstGeom prst="line">
                      <a:avLst/>
                    </a:prstGeom>
                    <a:ln w="1905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CA8209F-3F00-4F50-A7D3-8AD9DCED4B89}"/>
                        </a:ext>
                      </a:extLst>
                    </p:cNvPr>
                    <p:cNvCxnSpPr/>
                    <p:nvPr/>
                  </p:nvCxnSpPr>
                  <p:spPr>
                    <a:xfrm>
                      <a:off x="7329991" y="3760559"/>
                      <a:ext cx="0" cy="170427"/>
                    </a:xfrm>
                    <a:prstGeom prst="line">
                      <a:avLst/>
                    </a:prstGeom>
                    <a:ln w="1905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F6B41E96-8B61-4417-AB8E-314108827854}"/>
                      </a:ext>
                    </a:extLst>
                  </p:cNvPr>
                  <p:cNvGrpSpPr/>
                  <p:nvPr/>
                </p:nvGrpSpPr>
                <p:grpSpPr>
                  <a:xfrm rot="5400000">
                    <a:off x="7566074" y="3547238"/>
                    <a:ext cx="0" cy="415696"/>
                    <a:chOff x="7329991" y="3515290"/>
                    <a:chExt cx="0" cy="415696"/>
                  </a:xfrm>
                </p:grpSpPr>
                <p:cxnSp>
                  <p:nvCxnSpPr>
                    <p:cNvPr id="228" name="Straight Connector 227">
                      <a:extLst>
                        <a:ext uri="{FF2B5EF4-FFF2-40B4-BE49-F238E27FC236}">
                          <a16:creationId xmlns:a16="http://schemas.microsoft.com/office/drawing/2014/main" id="{B9B27A03-DA15-426C-A138-7D71B14FAB82}"/>
                        </a:ext>
                      </a:extLst>
                    </p:cNvPr>
                    <p:cNvCxnSpPr/>
                    <p:nvPr/>
                  </p:nvCxnSpPr>
                  <p:spPr>
                    <a:xfrm>
                      <a:off x="7329991" y="3515290"/>
                      <a:ext cx="0" cy="170427"/>
                    </a:xfrm>
                    <a:prstGeom prst="line">
                      <a:avLst/>
                    </a:prstGeom>
                    <a:ln w="1905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9D6A3FD-3D96-43E3-A72B-DDA50EB0C5D0}"/>
                        </a:ext>
                      </a:extLst>
                    </p:cNvPr>
                    <p:cNvCxnSpPr/>
                    <p:nvPr/>
                  </p:nvCxnSpPr>
                  <p:spPr>
                    <a:xfrm>
                      <a:off x="7329991" y="3760559"/>
                      <a:ext cx="0" cy="170427"/>
                    </a:xfrm>
                    <a:prstGeom prst="line">
                      <a:avLst/>
                    </a:prstGeom>
                    <a:ln w="1905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3" name="Group 222">
                  <a:extLst>
                    <a:ext uri="{FF2B5EF4-FFF2-40B4-BE49-F238E27FC236}">
                      <a16:creationId xmlns:a16="http://schemas.microsoft.com/office/drawing/2014/main" id="{E6BD03C3-2E73-46CD-AA48-0D4F9A9530A4}"/>
                    </a:ext>
                  </a:extLst>
                </p:cNvPr>
                <p:cNvGrpSpPr/>
                <p:nvPr/>
              </p:nvGrpSpPr>
              <p:grpSpPr>
                <a:xfrm rot="5400000">
                  <a:off x="7806196" y="4348327"/>
                  <a:ext cx="0" cy="333375"/>
                  <a:chOff x="7482391" y="3702844"/>
                  <a:chExt cx="0" cy="333375"/>
                </a:xfrm>
              </p:grpSpPr>
              <p:cxnSp>
                <p:nvCxnSpPr>
                  <p:cNvPr id="224" name="Straight Connector 223">
                    <a:extLst>
                      <a:ext uri="{FF2B5EF4-FFF2-40B4-BE49-F238E27FC236}">
                        <a16:creationId xmlns:a16="http://schemas.microsoft.com/office/drawing/2014/main" id="{7D20C634-C0CB-4FD4-9E00-7ECF5E293B7F}"/>
                      </a:ext>
                    </a:extLst>
                  </p:cNvPr>
                  <p:cNvCxnSpPr>
                    <a:cxnSpLocks/>
                  </p:cNvCxnSpPr>
                  <p:nvPr/>
                </p:nvCxnSpPr>
                <p:spPr>
                  <a:xfrm>
                    <a:off x="7482391" y="3702844"/>
                    <a:ext cx="0" cy="135273"/>
                  </a:xfrm>
                  <a:prstGeom prst="line">
                    <a:avLst/>
                  </a:prstGeom>
                  <a:ln w="1905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918CB7A-184F-4720-9331-6E2FD71A0AA6}"/>
                      </a:ext>
                    </a:extLst>
                  </p:cNvPr>
                  <p:cNvCxnSpPr>
                    <a:cxnSpLocks/>
                  </p:cNvCxnSpPr>
                  <p:nvPr/>
                </p:nvCxnSpPr>
                <p:spPr>
                  <a:xfrm>
                    <a:off x="7482391" y="3912959"/>
                    <a:ext cx="0" cy="123260"/>
                  </a:xfrm>
                  <a:prstGeom prst="line">
                    <a:avLst/>
                  </a:prstGeom>
                  <a:ln w="19050">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20" name="Arc 219">
                <a:extLst>
                  <a:ext uri="{FF2B5EF4-FFF2-40B4-BE49-F238E27FC236}">
                    <a16:creationId xmlns:a16="http://schemas.microsoft.com/office/drawing/2014/main" id="{1F1C8BFB-3C04-45A8-BBA6-9D6BBFEAAA4B}"/>
                  </a:ext>
                </a:extLst>
              </p:cNvPr>
              <p:cNvSpPr/>
              <p:nvPr/>
            </p:nvSpPr>
            <p:spPr>
              <a:xfrm rot="18587619">
                <a:off x="6230921" y="4029836"/>
                <a:ext cx="747473" cy="730724"/>
              </a:xfrm>
              <a:prstGeom prst="arc">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256" name="Group 255">
            <a:extLst>
              <a:ext uri="{FF2B5EF4-FFF2-40B4-BE49-F238E27FC236}">
                <a16:creationId xmlns:a16="http://schemas.microsoft.com/office/drawing/2014/main" id="{768567D5-FE5E-4434-9ED9-F71210B2DA11}"/>
              </a:ext>
            </a:extLst>
          </p:cNvPr>
          <p:cNvGrpSpPr/>
          <p:nvPr/>
        </p:nvGrpSpPr>
        <p:grpSpPr>
          <a:xfrm>
            <a:off x="6947889" y="2354720"/>
            <a:ext cx="1741516" cy="1584514"/>
            <a:chOff x="6404613" y="4637955"/>
            <a:chExt cx="1741516" cy="1584514"/>
          </a:xfrm>
        </p:grpSpPr>
        <p:sp>
          <p:nvSpPr>
            <p:cNvPr id="236" name="Rectangle 235">
              <a:extLst>
                <a:ext uri="{FF2B5EF4-FFF2-40B4-BE49-F238E27FC236}">
                  <a16:creationId xmlns:a16="http://schemas.microsoft.com/office/drawing/2014/main" id="{627EFC6D-3875-4ADE-8E84-041F27A9F7BB}"/>
                </a:ext>
              </a:extLst>
            </p:cNvPr>
            <p:cNvSpPr/>
            <p:nvPr/>
          </p:nvSpPr>
          <p:spPr bwMode="auto">
            <a:xfrm>
              <a:off x="6404613" y="4637955"/>
              <a:ext cx="1741516" cy="1584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b="1">
                  <a:solidFill>
                    <a:schemeClr val="tx1"/>
                  </a:solidFill>
                  <a:latin typeface="+mj-lt"/>
                  <a:ea typeface="Segoe UI" pitchFamily="34" charset="0"/>
                  <a:cs typeface="Segoe UI" pitchFamily="34" charset="0"/>
                </a:rPr>
                <a:t>Talent Shortage</a:t>
              </a:r>
            </a:p>
          </p:txBody>
        </p:sp>
        <p:pic>
          <p:nvPicPr>
            <p:cNvPr id="255" name="Picture 254">
              <a:extLst>
                <a:ext uri="{FF2B5EF4-FFF2-40B4-BE49-F238E27FC236}">
                  <a16:creationId xmlns:a16="http://schemas.microsoft.com/office/drawing/2014/main" id="{451F112E-AE73-4A51-AD4A-69A192A77A15}"/>
                </a:ext>
              </a:extLst>
            </p:cNvPr>
            <p:cNvPicPr>
              <a:picLocks noChangeAspect="1"/>
            </p:cNvPicPr>
            <p:nvPr/>
          </p:nvPicPr>
          <p:blipFill>
            <a:blip r:embed="rId3"/>
            <a:stretch>
              <a:fillRect/>
            </a:stretch>
          </p:blipFill>
          <p:spPr>
            <a:xfrm>
              <a:off x="6905657" y="4754864"/>
              <a:ext cx="758838" cy="766501"/>
            </a:xfrm>
            <a:prstGeom prst="rect">
              <a:avLst/>
            </a:prstGeom>
          </p:spPr>
        </p:pic>
      </p:grpSp>
      <p:grpSp>
        <p:nvGrpSpPr>
          <p:cNvPr id="402" name="Group 401">
            <a:extLst>
              <a:ext uri="{FF2B5EF4-FFF2-40B4-BE49-F238E27FC236}">
                <a16:creationId xmlns:a16="http://schemas.microsoft.com/office/drawing/2014/main" id="{3AD57168-6452-4967-8C78-BF7C17E9C782}"/>
              </a:ext>
            </a:extLst>
          </p:cNvPr>
          <p:cNvGrpSpPr/>
          <p:nvPr/>
        </p:nvGrpSpPr>
        <p:grpSpPr>
          <a:xfrm>
            <a:off x="6957594" y="4047599"/>
            <a:ext cx="1741516" cy="1584514"/>
            <a:chOff x="4576730" y="3032626"/>
            <a:chExt cx="1741516" cy="1584514"/>
          </a:xfrm>
        </p:grpSpPr>
        <p:sp>
          <p:nvSpPr>
            <p:cNvPr id="258" name="Rectangle 257">
              <a:extLst>
                <a:ext uri="{FF2B5EF4-FFF2-40B4-BE49-F238E27FC236}">
                  <a16:creationId xmlns:a16="http://schemas.microsoft.com/office/drawing/2014/main" id="{69099E9C-75EE-4A04-BB41-34C66C378451}"/>
                </a:ext>
              </a:extLst>
            </p:cNvPr>
            <p:cNvSpPr/>
            <p:nvPr/>
          </p:nvSpPr>
          <p:spPr bwMode="auto">
            <a:xfrm>
              <a:off x="4576730" y="3032626"/>
              <a:ext cx="1741516" cy="1584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b="1">
                  <a:solidFill>
                    <a:schemeClr val="tx1"/>
                  </a:solidFill>
                  <a:latin typeface="+mj-lt"/>
                  <a:ea typeface="Segoe UI" pitchFamily="34" charset="0"/>
                  <a:cs typeface="Segoe UI" pitchFamily="34" charset="0"/>
                </a:rPr>
                <a:t>Data Explosion</a:t>
              </a:r>
            </a:p>
          </p:txBody>
        </p:sp>
        <p:grpSp>
          <p:nvGrpSpPr>
            <p:cNvPr id="260" name="Group 259">
              <a:extLst>
                <a:ext uri="{FF2B5EF4-FFF2-40B4-BE49-F238E27FC236}">
                  <a16:creationId xmlns:a16="http://schemas.microsoft.com/office/drawing/2014/main" id="{6DE6668B-B1A2-4734-AA2C-A61E33F44D78}"/>
                </a:ext>
              </a:extLst>
            </p:cNvPr>
            <p:cNvGrpSpPr/>
            <p:nvPr/>
          </p:nvGrpSpPr>
          <p:grpSpPr>
            <a:xfrm>
              <a:off x="5065256" y="3232341"/>
              <a:ext cx="841990" cy="633997"/>
              <a:chOff x="7405155" y="2609585"/>
              <a:chExt cx="1180805" cy="889117"/>
            </a:xfrm>
          </p:grpSpPr>
          <p:sp>
            <p:nvSpPr>
              <p:cNvPr id="261" name="Freeform: Shape 260">
                <a:extLst>
                  <a:ext uri="{FF2B5EF4-FFF2-40B4-BE49-F238E27FC236}">
                    <a16:creationId xmlns:a16="http://schemas.microsoft.com/office/drawing/2014/main" id="{F17ECF6B-83DE-4735-9DB8-7C9A440E3AC1}"/>
                  </a:ext>
                </a:extLst>
              </p:cNvPr>
              <p:cNvSpPr/>
              <p:nvPr/>
            </p:nvSpPr>
            <p:spPr bwMode="auto">
              <a:xfrm>
                <a:off x="7423689" y="2664434"/>
                <a:ext cx="773906" cy="833437"/>
              </a:xfrm>
              <a:custGeom>
                <a:avLst/>
                <a:gdLst>
                  <a:gd name="connsiteX0" fmla="*/ 0 w 773906"/>
                  <a:gd name="connsiteY0" fmla="*/ 411956 h 833437"/>
                  <a:gd name="connsiteX1" fmla="*/ 533400 w 773906"/>
                  <a:gd name="connsiteY1" fmla="*/ 0 h 833437"/>
                  <a:gd name="connsiteX2" fmla="*/ 773906 w 773906"/>
                  <a:gd name="connsiteY2" fmla="*/ 833437 h 833437"/>
                  <a:gd name="connsiteX3" fmla="*/ 142875 w 773906"/>
                  <a:gd name="connsiteY3" fmla="*/ 800100 h 833437"/>
                  <a:gd name="connsiteX4" fmla="*/ 0 w 773906"/>
                  <a:gd name="connsiteY4" fmla="*/ 411956 h 83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906" h="833437">
                    <a:moveTo>
                      <a:pt x="0" y="411956"/>
                    </a:moveTo>
                    <a:lnTo>
                      <a:pt x="533400" y="0"/>
                    </a:lnTo>
                    <a:lnTo>
                      <a:pt x="773906" y="833437"/>
                    </a:lnTo>
                    <a:lnTo>
                      <a:pt x="142875" y="800100"/>
                    </a:lnTo>
                    <a:lnTo>
                      <a:pt x="0" y="411956"/>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2" name="Freeform 87">
                <a:extLst>
                  <a:ext uri="{FF2B5EF4-FFF2-40B4-BE49-F238E27FC236}">
                    <a16:creationId xmlns:a16="http://schemas.microsoft.com/office/drawing/2014/main" id="{B047325C-80C2-4917-AE31-7699DF56FB50}"/>
                  </a:ext>
                </a:extLst>
              </p:cNvPr>
              <p:cNvSpPr>
                <a:spLocks noEditPoints="1"/>
              </p:cNvSpPr>
              <p:nvPr/>
            </p:nvSpPr>
            <p:spPr bwMode="auto">
              <a:xfrm>
                <a:off x="7405155" y="3052999"/>
                <a:ext cx="319405" cy="41203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accent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87">
                <a:extLst>
                  <a:ext uri="{FF2B5EF4-FFF2-40B4-BE49-F238E27FC236}">
                    <a16:creationId xmlns:a16="http://schemas.microsoft.com/office/drawing/2014/main" id="{6085582E-B079-461E-A5DF-56DD76754D07}"/>
                  </a:ext>
                </a:extLst>
              </p:cNvPr>
              <p:cNvSpPr>
                <a:spLocks noEditPoints="1"/>
              </p:cNvSpPr>
              <p:nvPr/>
            </p:nvSpPr>
            <p:spPr bwMode="auto">
              <a:xfrm>
                <a:off x="7896723" y="2609585"/>
                <a:ext cx="689237" cy="889117"/>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01" name="Group 400">
            <a:extLst>
              <a:ext uri="{FF2B5EF4-FFF2-40B4-BE49-F238E27FC236}">
                <a16:creationId xmlns:a16="http://schemas.microsoft.com/office/drawing/2014/main" id="{309BC007-F5ED-4BBE-B7E8-168768C3BA39}"/>
              </a:ext>
            </a:extLst>
          </p:cNvPr>
          <p:cNvGrpSpPr/>
          <p:nvPr/>
        </p:nvGrpSpPr>
        <p:grpSpPr>
          <a:xfrm>
            <a:off x="8821874" y="3163187"/>
            <a:ext cx="1741516" cy="1584514"/>
            <a:chOff x="6538552" y="3022756"/>
            <a:chExt cx="1741516" cy="1584514"/>
          </a:xfrm>
        </p:grpSpPr>
        <p:sp>
          <p:nvSpPr>
            <p:cNvPr id="264" name="Rectangle 263">
              <a:extLst>
                <a:ext uri="{FF2B5EF4-FFF2-40B4-BE49-F238E27FC236}">
                  <a16:creationId xmlns:a16="http://schemas.microsoft.com/office/drawing/2014/main" id="{360C6737-352D-4D58-9431-033477CB68DD}"/>
                </a:ext>
              </a:extLst>
            </p:cNvPr>
            <p:cNvSpPr/>
            <p:nvPr/>
          </p:nvSpPr>
          <p:spPr bwMode="auto">
            <a:xfrm>
              <a:off x="6538552" y="3022756"/>
              <a:ext cx="1741516" cy="1584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b="1">
                  <a:solidFill>
                    <a:schemeClr val="tx1"/>
                  </a:solidFill>
                  <a:latin typeface="+mj-lt"/>
                  <a:ea typeface="Segoe UI" pitchFamily="34" charset="0"/>
                  <a:cs typeface="Segoe UI" pitchFamily="34" charset="0"/>
                </a:rPr>
                <a:t>Collaboration</a:t>
              </a:r>
            </a:p>
          </p:txBody>
        </p:sp>
        <p:pic>
          <p:nvPicPr>
            <p:cNvPr id="265" name="Picture 264">
              <a:extLst>
                <a:ext uri="{FF2B5EF4-FFF2-40B4-BE49-F238E27FC236}">
                  <a16:creationId xmlns:a16="http://schemas.microsoft.com/office/drawing/2014/main" id="{BE5685A5-5FDF-48EB-AFD6-D3EC727B9B25}"/>
                </a:ext>
              </a:extLst>
            </p:cNvPr>
            <p:cNvPicPr>
              <a:picLocks noChangeAspect="1"/>
            </p:cNvPicPr>
            <p:nvPr/>
          </p:nvPicPr>
          <p:blipFill>
            <a:blip r:embed="rId4"/>
            <a:stretch>
              <a:fillRect/>
            </a:stretch>
          </p:blipFill>
          <p:spPr>
            <a:xfrm>
              <a:off x="6830036" y="3222159"/>
              <a:ext cx="1176146" cy="819089"/>
            </a:xfrm>
            <a:prstGeom prst="rect">
              <a:avLst/>
            </a:prstGeom>
          </p:spPr>
        </p:pic>
      </p:grpSp>
      <p:grpSp>
        <p:nvGrpSpPr>
          <p:cNvPr id="403" name="Group 402">
            <a:extLst>
              <a:ext uri="{FF2B5EF4-FFF2-40B4-BE49-F238E27FC236}">
                <a16:creationId xmlns:a16="http://schemas.microsoft.com/office/drawing/2014/main" id="{4FADA961-E063-4A0B-9157-6E2009C70105}"/>
              </a:ext>
            </a:extLst>
          </p:cNvPr>
          <p:cNvGrpSpPr/>
          <p:nvPr/>
        </p:nvGrpSpPr>
        <p:grpSpPr>
          <a:xfrm>
            <a:off x="5085318" y="4047599"/>
            <a:ext cx="1741516" cy="1584514"/>
            <a:chOff x="10422687" y="3014177"/>
            <a:chExt cx="1741516" cy="1584514"/>
          </a:xfrm>
        </p:grpSpPr>
        <p:sp>
          <p:nvSpPr>
            <p:cNvPr id="399" name="Rectangle 398">
              <a:extLst>
                <a:ext uri="{FF2B5EF4-FFF2-40B4-BE49-F238E27FC236}">
                  <a16:creationId xmlns:a16="http://schemas.microsoft.com/office/drawing/2014/main" id="{59849F4B-C8FD-42EF-BF12-81D57C14847F}"/>
                </a:ext>
              </a:extLst>
            </p:cNvPr>
            <p:cNvSpPr/>
            <p:nvPr/>
          </p:nvSpPr>
          <p:spPr bwMode="auto">
            <a:xfrm>
              <a:off x="10422687" y="3014177"/>
              <a:ext cx="1741516" cy="1584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b="1">
                  <a:solidFill>
                    <a:schemeClr val="tx1"/>
                  </a:solidFill>
                  <a:latin typeface="+mj-lt"/>
                  <a:ea typeface="Segoe UI" pitchFamily="34" charset="0"/>
                  <a:cs typeface="Segoe UI" pitchFamily="34" charset="0"/>
                </a:rPr>
                <a:t>Deployment Flexibility</a:t>
              </a:r>
            </a:p>
          </p:txBody>
        </p:sp>
        <p:grpSp>
          <p:nvGrpSpPr>
            <p:cNvPr id="268" name="Group 267">
              <a:extLst>
                <a:ext uri="{FF2B5EF4-FFF2-40B4-BE49-F238E27FC236}">
                  <a16:creationId xmlns:a16="http://schemas.microsoft.com/office/drawing/2014/main" id="{A809E119-8A60-4C6B-A79D-3E147E9DD8AB}"/>
                </a:ext>
              </a:extLst>
            </p:cNvPr>
            <p:cNvGrpSpPr/>
            <p:nvPr/>
          </p:nvGrpSpPr>
          <p:grpSpPr>
            <a:xfrm>
              <a:off x="11038179" y="3209337"/>
              <a:ext cx="678813" cy="597296"/>
              <a:chOff x="10018929" y="2027378"/>
              <a:chExt cx="1017918" cy="810700"/>
            </a:xfrm>
          </p:grpSpPr>
          <p:sp>
            <p:nvSpPr>
              <p:cNvPr id="269" name="Freeform 87">
                <a:extLst>
                  <a:ext uri="{FF2B5EF4-FFF2-40B4-BE49-F238E27FC236}">
                    <a16:creationId xmlns:a16="http://schemas.microsoft.com/office/drawing/2014/main" id="{E6523C16-59F9-4395-8FF6-300D3AD96FE7}"/>
                  </a:ext>
                </a:extLst>
              </p:cNvPr>
              <p:cNvSpPr>
                <a:spLocks noEditPoints="1"/>
              </p:cNvSpPr>
              <p:nvPr/>
            </p:nvSpPr>
            <p:spPr bwMode="auto">
              <a:xfrm>
                <a:off x="10018929" y="2027378"/>
                <a:ext cx="590606" cy="76188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pic>
            <p:nvPicPr>
              <p:cNvPr id="270" name="Picture 269">
                <a:extLst>
                  <a:ext uri="{FF2B5EF4-FFF2-40B4-BE49-F238E27FC236}">
                    <a16:creationId xmlns:a16="http://schemas.microsoft.com/office/drawing/2014/main" id="{0A10EE1A-A60B-4B7D-A0C1-44E096EE3435}"/>
                  </a:ext>
                </a:extLst>
              </p:cNvPr>
              <p:cNvPicPr>
                <a:picLocks noChangeAspect="1"/>
              </p:cNvPicPr>
              <p:nvPr/>
            </p:nvPicPr>
            <p:blipFill>
              <a:blip r:embed="rId5"/>
              <a:stretch>
                <a:fillRect/>
              </a:stretch>
            </p:blipFill>
            <p:spPr>
              <a:xfrm>
                <a:off x="10103171" y="2453205"/>
                <a:ext cx="933676" cy="384873"/>
              </a:xfrm>
              <a:prstGeom prst="rect">
                <a:avLst/>
              </a:prstGeom>
            </p:spPr>
          </p:pic>
        </p:grpSp>
      </p:grpSp>
      <p:sp>
        <p:nvSpPr>
          <p:cNvPr id="405" name="Rectangle 404">
            <a:extLst>
              <a:ext uri="{FF2B5EF4-FFF2-40B4-BE49-F238E27FC236}">
                <a16:creationId xmlns:a16="http://schemas.microsoft.com/office/drawing/2014/main" id="{159EE5FF-54FF-40A9-9990-A3B4D72819EA}"/>
              </a:ext>
            </a:extLst>
          </p:cNvPr>
          <p:cNvSpPr/>
          <p:nvPr/>
        </p:nvSpPr>
        <p:spPr>
          <a:xfrm>
            <a:off x="2471669" y="3183123"/>
            <a:ext cx="2722306" cy="1569660"/>
          </a:xfrm>
          <a:prstGeom prst="rect">
            <a:avLst/>
          </a:prstGeom>
        </p:spPr>
        <p:txBody>
          <a:bodyPr wrap="square">
            <a:spAutoFit/>
          </a:bodyPr>
          <a:lstStyle/>
          <a:p>
            <a:r>
              <a:rPr lang="en-US" sz="9600" b="1">
                <a:gradFill>
                  <a:gsLst>
                    <a:gs pos="81416">
                      <a:schemeClr val="accent4"/>
                    </a:gs>
                    <a:gs pos="66000">
                      <a:schemeClr val="accent4"/>
                    </a:gs>
                  </a:gsLst>
                  <a:lin ang="5400000" scaled="0"/>
                </a:gradFill>
                <a:latin typeface="Arial Black" panose="020B0A04020102020204" pitchFamily="34" charset="0"/>
                <a:ea typeface="Segoe UI" pitchFamily="34" charset="0"/>
                <a:cs typeface="Segoe UI" pitchFamily="34" charset="0"/>
              </a:rPr>
              <a:t>=∑(</a:t>
            </a:r>
            <a:endParaRPr lang="en-US" sz="9600">
              <a:latin typeface="Arial Black" panose="020B0A04020102020204" pitchFamily="34" charset="0"/>
            </a:endParaRPr>
          </a:p>
        </p:txBody>
      </p:sp>
      <p:sp>
        <p:nvSpPr>
          <p:cNvPr id="406" name="Rectangle 405">
            <a:extLst>
              <a:ext uri="{FF2B5EF4-FFF2-40B4-BE49-F238E27FC236}">
                <a16:creationId xmlns:a16="http://schemas.microsoft.com/office/drawing/2014/main" id="{93BFD515-7E4D-440E-99E5-BFF752735E92}"/>
              </a:ext>
            </a:extLst>
          </p:cNvPr>
          <p:cNvSpPr/>
          <p:nvPr/>
        </p:nvSpPr>
        <p:spPr>
          <a:xfrm>
            <a:off x="10898009" y="3190826"/>
            <a:ext cx="462620" cy="1569660"/>
          </a:xfrm>
          <a:prstGeom prst="rect">
            <a:avLst/>
          </a:prstGeom>
        </p:spPr>
        <p:txBody>
          <a:bodyPr wrap="square">
            <a:spAutoFit/>
          </a:bodyPr>
          <a:lstStyle/>
          <a:p>
            <a:r>
              <a:rPr lang="en-US" sz="9600" b="1">
                <a:gradFill>
                  <a:gsLst>
                    <a:gs pos="81416">
                      <a:schemeClr val="accent4"/>
                    </a:gs>
                    <a:gs pos="66000">
                      <a:schemeClr val="accent4"/>
                    </a:gs>
                  </a:gsLst>
                  <a:lin ang="5400000" scaled="0"/>
                </a:gradFill>
                <a:latin typeface="Arial Black" panose="020B0A04020102020204" pitchFamily="34" charset="0"/>
                <a:ea typeface="Segoe UI" pitchFamily="34" charset="0"/>
                <a:cs typeface="Segoe UI" pitchFamily="34" charset="0"/>
              </a:rPr>
              <a:t>)</a:t>
            </a:r>
            <a:endParaRPr lang="en-US" sz="9600">
              <a:latin typeface="Arial Black" panose="020B0A04020102020204" pitchFamily="34" charset="0"/>
            </a:endParaRPr>
          </a:p>
        </p:txBody>
      </p:sp>
      <p:grpSp>
        <p:nvGrpSpPr>
          <p:cNvPr id="532" name="Group 531">
            <a:extLst>
              <a:ext uri="{FF2B5EF4-FFF2-40B4-BE49-F238E27FC236}">
                <a16:creationId xmlns:a16="http://schemas.microsoft.com/office/drawing/2014/main" id="{C3578582-1B49-43E8-9030-7B7B1E759123}"/>
              </a:ext>
            </a:extLst>
          </p:cNvPr>
          <p:cNvGrpSpPr/>
          <p:nvPr/>
        </p:nvGrpSpPr>
        <p:grpSpPr>
          <a:xfrm>
            <a:off x="5085318" y="2355621"/>
            <a:ext cx="1741516" cy="1584514"/>
            <a:chOff x="5085318" y="2355621"/>
            <a:chExt cx="1741516" cy="1584514"/>
          </a:xfrm>
        </p:grpSpPr>
        <p:sp>
          <p:nvSpPr>
            <p:cNvPr id="266" name="Rectangle 265">
              <a:extLst>
                <a:ext uri="{FF2B5EF4-FFF2-40B4-BE49-F238E27FC236}">
                  <a16:creationId xmlns:a16="http://schemas.microsoft.com/office/drawing/2014/main" id="{29596A93-3DAD-46B4-8972-021931DBE8C6}"/>
                </a:ext>
              </a:extLst>
            </p:cNvPr>
            <p:cNvSpPr/>
            <p:nvPr/>
          </p:nvSpPr>
          <p:spPr bwMode="auto">
            <a:xfrm>
              <a:off x="5085318" y="2355621"/>
              <a:ext cx="1741516" cy="1584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000" b="1">
                  <a:solidFill>
                    <a:schemeClr val="tx1"/>
                  </a:solidFill>
                  <a:latin typeface="+mj-lt"/>
                  <a:ea typeface="Segoe UI" pitchFamily="34" charset="0"/>
                  <a:cs typeface="Segoe UI" pitchFamily="34" charset="0"/>
                </a:rPr>
                <a:t>Architecture</a:t>
              </a:r>
            </a:p>
          </p:txBody>
        </p:sp>
        <p:sp>
          <p:nvSpPr>
            <p:cNvPr id="392" name="Rectangle 391">
              <a:extLst>
                <a:ext uri="{FF2B5EF4-FFF2-40B4-BE49-F238E27FC236}">
                  <a16:creationId xmlns:a16="http://schemas.microsoft.com/office/drawing/2014/main" id="{1C346B6F-D2D0-4BC9-AF59-988C06A7D202}"/>
                </a:ext>
              </a:extLst>
            </p:cNvPr>
            <p:cNvSpPr/>
            <p:nvPr/>
          </p:nvSpPr>
          <p:spPr bwMode="auto">
            <a:xfrm>
              <a:off x="5633801" y="2765124"/>
              <a:ext cx="633241" cy="5819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rmAutofit fontScale="55000" lnSpcReduction="20000"/>
            </a:bodyPr>
            <a:lstStyle/>
            <a:p>
              <a:pPr algn="ctr" defTabSz="932472" fontAlgn="base">
                <a:lnSpc>
                  <a:spcPct val="90000"/>
                </a:lnSpc>
                <a:spcBef>
                  <a:spcPct val="0"/>
                </a:spcBef>
                <a:spcAft>
                  <a:spcPct val="0"/>
                </a:spcAft>
              </a:pPr>
              <a:r>
                <a:rPr lang="en-US" sz="4800" b="1">
                  <a:solidFill>
                    <a:srgbClr val="0070C0"/>
                  </a:solidFill>
                  <a:ea typeface="Segoe UI" pitchFamily="34" charset="0"/>
                  <a:cs typeface="Segoe UI" pitchFamily="34" charset="0"/>
                </a:rPr>
                <a:t>?</a:t>
              </a:r>
            </a:p>
          </p:txBody>
        </p:sp>
        <p:pic>
          <p:nvPicPr>
            <p:cNvPr id="393" name="Picture 392">
              <a:extLst>
                <a:ext uri="{FF2B5EF4-FFF2-40B4-BE49-F238E27FC236}">
                  <a16:creationId xmlns:a16="http://schemas.microsoft.com/office/drawing/2014/main" id="{CB7DB264-9FB6-4D93-B627-A3EBCA42BCCE}"/>
                </a:ext>
              </a:extLst>
            </p:cNvPr>
            <p:cNvPicPr>
              <a:picLocks noChangeAspect="1"/>
            </p:cNvPicPr>
            <p:nvPr/>
          </p:nvPicPr>
          <p:blipFill>
            <a:blip r:embed="rId5"/>
            <a:stretch>
              <a:fillRect/>
            </a:stretch>
          </p:blipFill>
          <p:spPr>
            <a:xfrm>
              <a:off x="6102130" y="2499385"/>
              <a:ext cx="624541" cy="231862"/>
            </a:xfrm>
            <a:prstGeom prst="rect">
              <a:avLst/>
            </a:prstGeom>
            <a:ln>
              <a:noFill/>
            </a:ln>
          </p:spPr>
        </p:pic>
        <p:pic>
          <p:nvPicPr>
            <p:cNvPr id="396" name="Picture 2" descr="Image result for hdinsight logo">
              <a:hlinkClick r:id="rId6"/>
              <a:extLst>
                <a:ext uri="{FF2B5EF4-FFF2-40B4-BE49-F238E27FC236}">
                  <a16:creationId xmlns:a16="http://schemas.microsoft.com/office/drawing/2014/main" id="{A2886E02-CA4F-4428-A584-528E64E27341}"/>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5158396" y="2522994"/>
              <a:ext cx="596609" cy="3132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8" name="Picture 16" descr="File:Windows logo – 2012 (dark blue).svg">
              <a:extLst>
                <a:ext uri="{FF2B5EF4-FFF2-40B4-BE49-F238E27FC236}">
                  <a16:creationId xmlns:a16="http://schemas.microsoft.com/office/drawing/2014/main" id="{D639B313-D6F3-4D43-BA3F-11D345E90D21}"/>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6213656" y="3190826"/>
              <a:ext cx="265471" cy="26714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10" name="Group 409">
              <a:extLst>
                <a:ext uri="{FF2B5EF4-FFF2-40B4-BE49-F238E27FC236}">
                  <a16:creationId xmlns:a16="http://schemas.microsoft.com/office/drawing/2014/main" id="{E69CD34A-29EA-476E-9558-5C075EDA906D}"/>
                </a:ext>
              </a:extLst>
            </p:cNvPr>
            <p:cNvGrpSpPr/>
            <p:nvPr/>
          </p:nvGrpSpPr>
          <p:grpSpPr>
            <a:xfrm>
              <a:off x="5218370" y="3028701"/>
              <a:ext cx="647579" cy="443049"/>
              <a:chOff x="3614737" y="2924175"/>
              <a:chExt cx="1754188" cy="1200149"/>
            </a:xfrm>
          </p:grpSpPr>
          <p:sp>
            <p:nvSpPr>
              <p:cNvPr id="415" name="Freeform 13">
                <a:extLst>
                  <a:ext uri="{FF2B5EF4-FFF2-40B4-BE49-F238E27FC236}">
                    <a16:creationId xmlns:a16="http://schemas.microsoft.com/office/drawing/2014/main" id="{921124A0-750B-4A40-96EA-BE216EE1EF2A}"/>
                  </a:ext>
                </a:extLst>
              </p:cNvPr>
              <p:cNvSpPr>
                <a:spLocks/>
              </p:cNvSpPr>
              <p:nvPr/>
            </p:nvSpPr>
            <p:spPr bwMode="auto">
              <a:xfrm>
                <a:off x="3614737" y="4021137"/>
                <a:ext cx="1754188" cy="103187"/>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rgbClr val="0063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Rectangle 14">
                <a:extLst>
                  <a:ext uri="{FF2B5EF4-FFF2-40B4-BE49-F238E27FC236}">
                    <a16:creationId xmlns:a16="http://schemas.microsoft.com/office/drawing/2014/main" id="{20039440-7F5C-4868-8114-02CC7D8999B9}"/>
                  </a:ext>
                </a:extLst>
              </p:cNvPr>
              <p:cNvSpPr>
                <a:spLocks noChangeArrowheads="1"/>
              </p:cNvSpPr>
              <p:nvPr/>
            </p:nvSpPr>
            <p:spPr bwMode="auto">
              <a:xfrm>
                <a:off x="3729037" y="3470275"/>
                <a:ext cx="531813" cy="19050"/>
              </a:xfrm>
              <a:prstGeom prst="rect">
                <a:avLst/>
              </a:prstGeom>
              <a:solidFill>
                <a:srgbClr val="409AE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15">
                <a:extLst>
                  <a:ext uri="{FF2B5EF4-FFF2-40B4-BE49-F238E27FC236}">
                    <a16:creationId xmlns:a16="http://schemas.microsoft.com/office/drawing/2014/main" id="{C2FBC08B-32B4-4598-AB20-3CC992B907C0}"/>
                  </a:ext>
                </a:extLst>
              </p:cNvPr>
              <p:cNvSpPr>
                <a:spLocks noChangeArrowheads="1"/>
              </p:cNvSpPr>
              <p:nvPr/>
            </p:nvSpPr>
            <p:spPr bwMode="auto">
              <a:xfrm>
                <a:off x="3738562" y="3489325"/>
                <a:ext cx="390525" cy="582612"/>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Rectangle 16">
                <a:extLst>
                  <a:ext uri="{FF2B5EF4-FFF2-40B4-BE49-F238E27FC236}">
                    <a16:creationId xmlns:a16="http://schemas.microsoft.com/office/drawing/2014/main" id="{B982C006-3E07-437A-88CE-18C7ED9DC485}"/>
                  </a:ext>
                </a:extLst>
              </p:cNvPr>
              <p:cNvSpPr>
                <a:spLocks noChangeArrowheads="1"/>
              </p:cNvSpPr>
              <p:nvPr/>
            </p:nvSpPr>
            <p:spPr bwMode="auto">
              <a:xfrm>
                <a:off x="3738562" y="3489325"/>
                <a:ext cx="390525" cy="5826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Freeform 17">
                <a:extLst>
                  <a:ext uri="{FF2B5EF4-FFF2-40B4-BE49-F238E27FC236}">
                    <a16:creationId xmlns:a16="http://schemas.microsoft.com/office/drawing/2014/main" id="{A6037BF6-89EC-4E7E-8EF1-D28ECEB8EF72}"/>
                  </a:ext>
                </a:extLst>
              </p:cNvPr>
              <p:cNvSpPr>
                <a:spLocks/>
              </p:cNvSpPr>
              <p:nvPr/>
            </p:nvSpPr>
            <p:spPr bwMode="auto">
              <a:xfrm>
                <a:off x="3735387" y="3925887"/>
                <a:ext cx="325438" cy="146050"/>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close/>
                  </a:path>
                </a:pathLst>
              </a:custGeom>
              <a:solidFill>
                <a:srgbClr val="0063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18">
                <a:extLst>
                  <a:ext uri="{FF2B5EF4-FFF2-40B4-BE49-F238E27FC236}">
                    <a16:creationId xmlns:a16="http://schemas.microsoft.com/office/drawing/2014/main" id="{40F50B43-02EE-48E7-840C-6296A86F7894}"/>
                  </a:ext>
                </a:extLst>
              </p:cNvPr>
              <p:cNvSpPr>
                <a:spLocks/>
              </p:cNvSpPr>
              <p:nvPr/>
            </p:nvSpPr>
            <p:spPr bwMode="auto">
              <a:xfrm>
                <a:off x="3735387" y="3925887"/>
                <a:ext cx="325438" cy="146050"/>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 name="Rectangle 19">
                <a:extLst>
                  <a:ext uri="{FF2B5EF4-FFF2-40B4-BE49-F238E27FC236}">
                    <a16:creationId xmlns:a16="http://schemas.microsoft.com/office/drawing/2014/main" id="{B8F98F1E-A4F0-4870-84BE-7B49F24D971F}"/>
                  </a:ext>
                </a:extLst>
              </p:cNvPr>
              <p:cNvSpPr>
                <a:spLocks noChangeArrowheads="1"/>
              </p:cNvSpPr>
              <p:nvPr/>
            </p:nvSpPr>
            <p:spPr bwMode="auto">
              <a:xfrm>
                <a:off x="4129087" y="3489325"/>
                <a:ext cx="125413" cy="5826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20">
                <a:extLst>
                  <a:ext uri="{FF2B5EF4-FFF2-40B4-BE49-F238E27FC236}">
                    <a16:creationId xmlns:a16="http://schemas.microsoft.com/office/drawing/2014/main" id="{C27EAFA4-F97B-4A4F-A763-CA339D372D2B}"/>
                  </a:ext>
                </a:extLst>
              </p:cNvPr>
              <p:cNvSpPr>
                <a:spLocks/>
              </p:cNvSpPr>
              <p:nvPr/>
            </p:nvSpPr>
            <p:spPr bwMode="auto">
              <a:xfrm>
                <a:off x="4129087" y="3551237"/>
                <a:ext cx="125413" cy="520700"/>
              </a:xfrm>
              <a:custGeom>
                <a:avLst/>
                <a:gdLst>
                  <a:gd name="T0" fmla="*/ 0 w 79"/>
                  <a:gd name="T1" fmla="*/ 328 h 328"/>
                  <a:gd name="T2" fmla="*/ 79 w 79"/>
                  <a:gd name="T3" fmla="*/ 328 h 328"/>
                  <a:gd name="T4" fmla="*/ 79 w 79"/>
                  <a:gd name="T5" fmla="*/ 0 h 328"/>
                  <a:gd name="T6" fmla="*/ 0 w 79"/>
                  <a:gd name="T7" fmla="*/ 87 h 328"/>
                  <a:gd name="T8" fmla="*/ 0 w 79"/>
                  <a:gd name="T9" fmla="*/ 328 h 328"/>
                </a:gdLst>
                <a:ahLst/>
                <a:cxnLst>
                  <a:cxn ang="0">
                    <a:pos x="T0" y="T1"/>
                  </a:cxn>
                  <a:cxn ang="0">
                    <a:pos x="T2" y="T3"/>
                  </a:cxn>
                  <a:cxn ang="0">
                    <a:pos x="T4" y="T5"/>
                  </a:cxn>
                  <a:cxn ang="0">
                    <a:pos x="T6" y="T7"/>
                  </a:cxn>
                  <a:cxn ang="0">
                    <a:pos x="T8" y="T9"/>
                  </a:cxn>
                </a:cxnLst>
                <a:rect l="0" t="0" r="r" b="b"/>
                <a:pathLst>
                  <a:path w="79" h="328">
                    <a:moveTo>
                      <a:pt x="0" y="328"/>
                    </a:moveTo>
                    <a:lnTo>
                      <a:pt x="79" y="328"/>
                    </a:lnTo>
                    <a:lnTo>
                      <a:pt x="79" y="0"/>
                    </a:lnTo>
                    <a:lnTo>
                      <a:pt x="0" y="87"/>
                    </a:lnTo>
                    <a:lnTo>
                      <a:pt x="0" y="328"/>
                    </a:lnTo>
                    <a:close/>
                  </a:path>
                </a:pathLst>
              </a:custGeom>
              <a:solidFill>
                <a:srgbClr val="00136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
                <a:extLst>
                  <a:ext uri="{FF2B5EF4-FFF2-40B4-BE49-F238E27FC236}">
                    <a16:creationId xmlns:a16="http://schemas.microsoft.com/office/drawing/2014/main" id="{57F32A67-97C6-49B6-952D-FD105E429D44}"/>
                  </a:ext>
                </a:extLst>
              </p:cNvPr>
              <p:cNvSpPr>
                <a:spLocks noChangeArrowheads="1"/>
              </p:cNvSpPr>
              <p:nvPr/>
            </p:nvSpPr>
            <p:spPr bwMode="auto">
              <a:xfrm>
                <a:off x="3738562" y="3536950"/>
                <a:ext cx="390525" cy="12700"/>
              </a:xfrm>
              <a:prstGeom prst="rect">
                <a:avLst/>
              </a:prstGeom>
              <a:solidFill>
                <a:srgbClr val="409AE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2">
                <a:extLst>
                  <a:ext uri="{FF2B5EF4-FFF2-40B4-BE49-F238E27FC236}">
                    <a16:creationId xmlns:a16="http://schemas.microsoft.com/office/drawing/2014/main" id="{68B0EA91-8130-4A2B-A97C-D71ED53EA32A}"/>
                  </a:ext>
                </a:extLst>
              </p:cNvPr>
              <p:cNvSpPr>
                <a:spLocks noChangeArrowheads="1"/>
              </p:cNvSpPr>
              <p:nvPr/>
            </p:nvSpPr>
            <p:spPr bwMode="auto">
              <a:xfrm>
                <a:off x="3738562" y="3697287"/>
                <a:ext cx="390525" cy="12700"/>
              </a:xfrm>
              <a:prstGeom prst="rect">
                <a:avLst/>
              </a:prstGeom>
              <a:solidFill>
                <a:srgbClr val="409AE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3">
                <a:extLst>
                  <a:ext uri="{FF2B5EF4-FFF2-40B4-BE49-F238E27FC236}">
                    <a16:creationId xmlns:a16="http://schemas.microsoft.com/office/drawing/2014/main" id="{B786E2AF-A3CE-4EAD-A390-48CF1388AC58}"/>
                  </a:ext>
                </a:extLst>
              </p:cNvPr>
              <p:cNvSpPr>
                <a:spLocks noChangeArrowheads="1"/>
              </p:cNvSpPr>
              <p:nvPr/>
            </p:nvSpPr>
            <p:spPr bwMode="auto">
              <a:xfrm>
                <a:off x="3738562" y="3865562"/>
                <a:ext cx="390525" cy="14287"/>
              </a:xfrm>
              <a:prstGeom prst="rect">
                <a:avLst/>
              </a:prstGeom>
              <a:solidFill>
                <a:srgbClr val="409AE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24">
                <a:extLst>
                  <a:ext uri="{FF2B5EF4-FFF2-40B4-BE49-F238E27FC236}">
                    <a16:creationId xmlns:a16="http://schemas.microsoft.com/office/drawing/2014/main" id="{74ED7A62-0711-4CE1-B355-2BAE1F29DC24}"/>
                  </a:ext>
                </a:extLst>
              </p:cNvPr>
              <p:cNvSpPr>
                <a:spLocks/>
              </p:cNvSpPr>
              <p:nvPr/>
            </p:nvSpPr>
            <p:spPr bwMode="auto">
              <a:xfrm>
                <a:off x="3778250" y="3563937"/>
                <a:ext cx="61913"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25">
                <a:extLst>
                  <a:ext uri="{FF2B5EF4-FFF2-40B4-BE49-F238E27FC236}">
                    <a16:creationId xmlns:a16="http://schemas.microsoft.com/office/drawing/2014/main" id="{CA7BC428-EC57-4161-876D-13E01FA567D5}"/>
                  </a:ext>
                </a:extLst>
              </p:cNvPr>
              <p:cNvSpPr>
                <a:spLocks/>
              </p:cNvSpPr>
              <p:nvPr/>
            </p:nvSpPr>
            <p:spPr bwMode="auto">
              <a:xfrm>
                <a:off x="3903662" y="3563937"/>
                <a:ext cx="61913"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26">
                <a:extLst>
                  <a:ext uri="{FF2B5EF4-FFF2-40B4-BE49-F238E27FC236}">
                    <a16:creationId xmlns:a16="http://schemas.microsoft.com/office/drawing/2014/main" id="{18FD79E5-0A1C-4481-863F-20BDAD96CB9A}"/>
                  </a:ext>
                </a:extLst>
              </p:cNvPr>
              <p:cNvSpPr>
                <a:spLocks/>
              </p:cNvSpPr>
              <p:nvPr/>
            </p:nvSpPr>
            <p:spPr bwMode="auto">
              <a:xfrm>
                <a:off x="4027487" y="3563937"/>
                <a:ext cx="63500"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27">
                <a:extLst>
                  <a:ext uri="{FF2B5EF4-FFF2-40B4-BE49-F238E27FC236}">
                    <a16:creationId xmlns:a16="http://schemas.microsoft.com/office/drawing/2014/main" id="{0069372F-3C6C-4F8A-A3C1-6C67DAB1AAC4}"/>
                  </a:ext>
                </a:extLst>
              </p:cNvPr>
              <p:cNvSpPr>
                <a:spLocks/>
              </p:cNvSpPr>
              <p:nvPr/>
            </p:nvSpPr>
            <p:spPr bwMode="auto">
              <a:xfrm>
                <a:off x="3778250" y="3732212"/>
                <a:ext cx="61913"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28">
                <a:extLst>
                  <a:ext uri="{FF2B5EF4-FFF2-40B4-BE49-F238E27FC236}">
                    <a16:creationId xmlns:a16="http://schemas.microsoft.com/office/drawing/2014/main" id="{F745BEF4-A6E7-464F-B3CC-D15E7F848DD6}"/>
                  </a:ext>
                </a:extLst>
              </p:cNvPr>
              <p:cNvSpPr>
                <a:spLocks/>
              </p:cNvSpPr>
              <p:nvPr/>
            </p:nvSpPr>
            <p:spPr bwMode="auto">
              <a:xfrm>
                <a:off x="3903662" y="3732212"/>
                <a:ext cx="61913"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9">
                <a:extLst>
                  <a:ext uri="{FF2B5EF4-FFF2-40B4-BE49-F238E27FC236}">
                    <a16:creationId xmlns:a16="http://schemas.microsoft.com/office/drawing/2014/main" id="{9968EC48-848C-4CD9-910E-300F004B14B3}"/>
                  </a:ext>
                </a:extLst>
              </p:cNvPr>
              <p:cNvSpPr>
                <a:spLocks/>
              </p:cNvSpPr>
              <p:nvPr/>
            </p:nvSpPr>
            <p:spPr bwMode="auto">
              <a:xfrm>
                <a:off x="4027487" y="3732212"/>
                <a:ext cx="63500"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Rectangle 30">
                <a:extLst>
                  <a:ext uri="{FF2B5EF4-FFF2-40B4-BE49-F238E27FC236}">
                    <a16:creationId xmlns:a16="http://schemas.microsoft.com/office/drawing/2014/main" id="{1DE30886-F0E0-4A81-99B9-19B8B44BBDB5}"/>
                  </a:ext>
                </a:extLst>
              </p:cNvPr>
              <p:cNvSpPr>
                <a:spLocks noChangeArrowheads="1"/>
              </p:cNvSpPr>
              <p:nvPr/>
            </p:nvSpPr>
            <p:spPr bwMode="auto">
              <a:xfrm>
                <a:off x="4137025" y="3470275"/>
                <a:ext cx="123825" cy="19050"/>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3" name="Rectangle 31">
                <a:extLst>
                  <a:ext uri="{FF2B5EF4-FFF2-40B4-BE49-F238E27FC236}">
                    <a16:creationId xmlns:a16="http://schemas.microsoft.com/office/drawing/2014/main" id="{A6A1BB3F-DC38-4199-98EB-3578CC83F46D}"/>
                  </a:ext>
                </a:extLst>
              </p:cNvPr>
              <p:cNvSpPr>
                <a:spLocks noChangeArrowheads="1"/>
              </p:cNvSpPr>
              <p:nvPr/>
            </p:nvSpPr>
            <p:spPr bwMode="auto">
              <a:xfrm>
                <a:off x="3983037" y="3956050"/>
                <a:ext cx="61913" cy="115887"/>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4" name="Rectangle 32">
                <a:extLst>
                  <a:ext uri="{FF2B5EF4-FFF2-40B4-BE49-F238E27FC236}">
                    <a16:creationId xmlns:a16="http://schemas.microsoft.com/office/drawing/2014/main" id="{F4CA7E8B-3106-49FE-8BA2-D95334B30158}"/>
                  </a:ext>
                </a:extLst>
              </p:cNvPr>
              <p:cNvSpPr>
                <a:spLocks noChangeArrowheads="1"/>
              </p:cNvSpPr>
              <p:nvPr/>
            </p:nvSpPr>
            <p:spPr bwMode="auto">
              <a:xfrm>
                <a:off x="3843337" y="3994150"/>
                <a:ext cx="88900" cy="46037"/>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33">
                <a:extLst>
                  <a:ext uri="{FF2B5EF4-FFF2-40B4-BE49-F238E27FC236}">
                    <a16:creationId xmlns:a16="http://schemas.microsoft.com/office/drawing/2014/main" id="{80FC2636-2D7A-43AF-8749-8720D20A4FF6}"/>
                  </a:ext>
                </a:extLst>
              </p:cNvPr>
              <p:cNvSpPr>
                <a:spLocks noChangeArrowheads="1"/>
              </p:cNvSpPr>
              <p:nvPr/>
            </p:nvSpPr>
            <p:spPr bwMode="auto">
              <a:xfrm>
                <a:off x="3843337" y="3994150"/>
                <a:ext cx="88900" cy="460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 name="Rectangle 34">
                <a:extLst>
                  <a:ext uri="{FF2B5EF4-FFF2-40B4-BE49-F238E27FC236}">
                    <a16:creationId xmlns:a16="http://schemas.microsoft.com/office/drawing/2014/main" id="{A78BB5AE-56AC-4225-9645-50648F406F2B}"/>
                  </a:ext>
                </a:extLst>
              </p:cNvPr>
              <p:cNvSpPr>
                <a:spLocks noChangeArrowheads="1"/>
              </p:cNvSpPr>
              <p:nvPr/>
            </p:nvSpPr>
            <p:spPr bwMode="auto">
              <a:xfrm>
                <a:off x="3775075" y="3994150"/>
                <a:ext cx="73025" cy="46037"/>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35">
                <a:extLst>
                  <a:ext uri="{FF2B5EF4-FFF2-40B4-BE49-F238E27FC236}">
                    <a16:creationId xmlns:a16="http://schemas.microsoft.com/office/drawing/2014/main" id="{29C3205E-B436-48A2-8B40-3A804A2DA6BA}"/>
                  </a:ext>
                </a:extLst>
              </p:cNvPr>
              <p:cNvSpPr>
                <a:spLocks noChangeArrowheads="1"/>
              </p:cNvSpPr>
              <p:nvPr/>
            </p:nvSpPr>
            <p:spPr bwMode="auto">
              <a:xfrm>
                <a:off x="3775075" y="3994150"/>
                <a:ext cx="73025" cy="460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Freeform 36">
                <a:extLst>
                  <a:ext uri="{FF2B5EF4-FFF2-40B4-BE49-F238E27FC236}">
                    <a16:creationId xmlns:a16="http://schemas.microsoft.com/office/drawing/2014/main" id="{8B0BD320-A9C4-4476-8394-BCBA0FD84392}"/>
                  </a:ext>
                </a:extLst>
              </p:cNvPr>
              <p:cNvSpPr>
                <a:spLocks/>
              </p:cNvSpPr>
              <p:nvPr/>
            </p:nvSpPr>
            <p:spPr bwMode="auto">
              <a:xfrm>
                <a:off x="3709987" y="3925887"/>
                <a:ext cx="249238" cy="73025"/>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close/>
                  </a:path>
                </a:pathLst>
              </a:custGeom>
              <a:solidFill>
                <a:srgbClr val="409AE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37">
                <a:extLst>
                  <a:ext uri="{FF2B5EF4-FFF2-40B4-BE49-F238E27FC236}">
                    <a16:creationId xmlns:a16="http://schemas.microsoft.com/office/drawing/2014/main" id="{00032DAD-0BAB-4745-A978-C901638B200A}"/>
                  </a:ext>
                </a:extLst>
              </p:cNvPr>
              <p:cNvSpPr>
                <a:spLocks/>
              </p:cNvSpPr>
              <p:nvPr/>
            </p:nvSpPr>
            <p:spPr bwMode="auto">
              <a:xfrm>
                <a:off x="3709987" y="3925887"/>
                <a:ext cx="249238" cy="73025"/>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a:extLst>
                  <a:ext uri="{FF2B5EF4-FFF2-40B4-BE49-F238E27FC236}">
                    <a16:creationId xmlns:a16="http://schemas.microsoft.com/office/drawing/2014/main" id="{C8A24EDF-BB54-43AE-B239-AE1CCE964C89}"/>
                  </a:ext>
                </a:extLst>
              </p:cNvPr>
              <p:cNvSpPr>
                <a:spLocks noChangeArrowheads="1"/>
              </p:cNvSpPr>
              <p:nvPr/>
            </p:nvSpPr>
            <p:spPr bwMode="auto">
              <a:xfrm>
                <a:off x="3900487" y="3975100"/>
                <a:ext cx="26988" cy="238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39">
                <a:extLst>
                  <a:ext uri="{FF2B5EF4-FFF2-40B4-BE49-F238E27FC236}">
                    <a16:creationId xmlns:a16="http://schemas.microsoft.com/office/drawing/2014/main" id="{965134A1-3BDA-4DE4-B3C3-3F892834A48A}"/>
                  </a:ext>
                </a:extLst>
              </p:cNvPr>
              <p:cNvSpPr>
                <a:spLocks noChangeArrowheads="1"/>
              </p:cNvSpPr>
              <p:nvPr/>
            </p:nvSpPr>
            <p:spPr bwMode="auto">
              <a:xfrm>
                <a:off x="3900487" y="3975100"/>
                <a:ext cx="26988" cy="23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a:extLst>
                  <a:ext uri="{FF2B5EF4-FFF2-40B4-BE49-F238E27FC236}">
                    <a16:creationId xmlns:a16="http://schemas.microsoft.com/office/drawing/2014/main" id="{3421E4E8-70FB-44B0-8739-3E7C3A57CA98}"/>
                  </a:ext>
                </a:extLst>
              </p:cNvPr>
              <p:cNvSpPr>
                <a:spLocks noChangeArrowheads="1"/>
              </p:cNvSpPr>
              <p:nvPr/>
            </p:nvSpPr>
            <p:spPr bwMode="auto">
              <a:xfrm>
                <a:off x="3836987" y="3975100"/>
                <a:ext cx="25400" cy="238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41">
                <a:extLst>
                  <a:ext uri="{FF2B5EF4-FFF2-40B4-BE49-F238E27FC236}">
                    <a16:creationId xmlns:a16="http://schemas.microsoft.com/office/drawing/2014/main" id="{19E8F14B-625C-4A34-A672-11F039374FCE}"/>
                  </a:ext>
                </a:extLst>
              </p:cNvPr>
              <p:cNvSpPr>
                <a:spLocks noChangeArrowheads="1"/>
              </p:cNvSpPr>
              <p:nvPr/>
            </p:nvSpPr>
            <p:spPr bwMode="auto">
              <a:xfrm>
                <a:off x="3836987" y="3975100"/>
                <a:ext cx="25400" cy="23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 name="Rectangle 42">
                <a:extLst>
                  <a:ext uri="{FF2B5EF4-FFF2-40B4-BE49-F238E27FC236}">
                    <a16:creationId xmlns:a16="http://schemas.microsoft.com/office/drawing/2014/main" id="{CAC75D3C-6F15-4FBD-9149-FD0512F52462}"/>
                  </a:ext>
                </a:extLst>
              </p:cNvPr>
              <p:cNvSpPr>
                <a:spLocks noChangeArrowheads="1"/>
              </p:cNvSpPr>
              <p:nvPr/>
            </p:nvSpPr>
            <p:spPr bwMode="auto">
              <a:xfrm>
                <a:off x="3773487" y="3975100"/>
                <a:ext cx="25400" cy="238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43">
                <a:extLst>
                  <a:ext uri="{FF2B5EF4-FFF2-40B4-BE49-F238E27FC236}">
                    <a16:creationId xmlns:a16="http://schemas.microsoft.com/office/drawing/2014/main" id="{8463B0E1-4763-4FEB-B1A6-7100DCBCA6F0}"/>
                  </a:ext>
                </a:extLst>
              </p:cNvPr>
              <p:cNvSpPr>
                <a:spLocks noChangeArrowheads="1"/>
              </p:cNvSpPr>
              <p:nvPr/>
            </p:nvSpPr>
            <p:spPr bwMode="auto">
              <a:xfrm>
                <a:off x="3773487" y="3975100"/>
                <a:ext cx="25400" cy="23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a:extLst>
                  <a:ext uri="{FF2B5EF4-FFF2-40B4-BE49-F238E27FC236}">
                    <a16:creationId xmlns:a16="http://schemas.microsoft.com/office/drawing/2014/main" id="{83571B2F-FFCE-4BB1-8FD2-337726C9632C}"/>
                  </a:ext>
                </a:extLst>
              </p:cNvPr>
              <p:cNvSpPr>
                <a:spLocks noChangeArrowheads="1"/>
              </p:cNvSpPr>
              <p:nvPr/>
            </p:nvSpPr>
            <p:spPr bwMode="auto">
              <a:xfrm>
                <a:off x="3709987" y="3975100"/>
                <a:ext cx="26988" cy="238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45">
                <a:extLst>
                  <a:ext uri="{FF2B5EF4-FFF2-40B4-BE49-F238E27FC236}">
                    <a16:creationId xmlns:a16="http://schemas.microsoft.com/office/drawing/2014/main" id="{D4A73D89-20D2-45CF-ADDD-E7A59A3432A0}"/>
                  </a:ext>
                </a:extLst>
              </p:cNvPr>
              <p:cNvSpPr>
                <a:spLocks noChangeArrowheads="1"/>
              </p:cNvSpPr>
              <p:nvPr/>
            </p:nvSpPr>
            <p:spPr bwMode="auto">
              <a:xfrm>
                <a:off x="3709987" y="3975100"/>
                <a:ext cx="26988" cy="23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 name="Freeform 46">
                <a:extLst>
                  <a:ext uri="{FF2B5EF4-FFF2-40B4-BE49-F238E27FC236}">
                    <a16:creationId xmlns:a16="http://schemas.microsoft.com/office/drawing/2014/main" id="{B849064C-74B4-4AD4-A055-9C9840468F04}"/>
                  </a:ext>
                </a:extLst>
              </p:cNvPr>
              <p:cNvSpPr>
                <a:spLocks/>
              </p:cNvSpPr>
              <p:nvPr/>
            </p:nvSpPr>
            <p:spPr bwMode="auto">
              <a:xfrm>
                <a:off x="3709987" y="3925887"/>
                <a:ext cx="53975" cy="49212"/>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47">
                <a:extLst>
                  <a:ext uri="{FF2B5EF4-FFF2-40B4-BE49-F238E27FC236}">
                    <a16:creationId xmlns:a16="http://schemas.microsoft.com/office/drawing/2014/main" id="{AA31421B-6AB7-4A62-B860-E595008B3C13}"/>
                  </a:ext>
                </a:extLst>
              </p:cNvPr>
              <p:cNvSpPr>
                <a:spLocks/>
              </p:cNvSpPr>
              <p:nvPr/>
            </p:nvSpPr>
            <p:spPr bwMode="auto">
              <a:xfrm>
                <a:off x="3709987" y="3925887"/>
                <a:ext cx="53975" cy="49212"/>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a:extLst>
                  <a:ext uri="{FF2B5EF4-FFF2-40B4-BE49-F238E27FC236}">
                    <a16:creationId xmlns:a16="http://schemas.microsoft.com/office/drawing/2014/main" id="{ED54FB20-2BB6-4EED-93FC-755E9D7AE6CE}"/>
                  </a:ext>
                </a:extLst>
              </p:cNvPr>
              <p:cNvSpPr>
                <a:spLocks/>
              </p:cNvSpPr>
              <p:nvPr/>
            </p:nvSpPr>
            <p:spPr bwMode="auto">
              <a:xfrm>
                <a:off x="3773487" y="3925887"/>
                <a:ext cx="55563" cy="49212"/>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49">
                <a:extLst>
                  <a:ext uri="{FF2B5EF4-FFF2-40B4-BE49-F238E27FC236}">
                    <a16:creationId xmlns:a16="http://schemas.microsoft.com/office/drawing/2014/main" id="{96B723F2-1370-4F67-8B07-6FB11E8414C2}"/>
                  </a:ext>
                </a:extLst>
              </p:cNvPr>
              <p:cNvSpPr>
                <a:spLocks/>
              </p:cNvSpPr>
              <p:nvPr/>
            </p:nvSpPr>
            <p:spPr bwMode="auto">
              <a:xfrm>
                <a:off x="3773487" y="3925887"/>
                <a:ext cx="55563" cy="49212"/>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 name="Freeform 50">
                <a:extLst>
                  <a:ext uri="{FF2B5EF4-FFF2-40B4-BE49-F238E27FC236}">
                    <a16:creationId xmlns:a16="http://schemas.microsoft.com/office/drawing/2014/main" id="{12DA50C1-01E6-4F73-A9D3-8EDA2C596906}"/>
                  </a:ext>
                </a:extLst>
              </p:cNvPr>
              <p:cNvSpPr>
                <a:spLocks/>
              </p:cNvSpPr>
              <p:nvPr/>
            </p:nvSpPr>
            <p:spPr bwMode="auto">
              <a:xfrm>
                <a:off x="3836987" y="3925887"/>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51">
                <a:extLst>
                  <a:ext uri="{FF2B5EF4-FFF2-40B4-BE49-F238E27FC236}">
                    <a16:creationId xmlns:a16="http://schemas.microsoft.com/office/drawing/2014/main" id="{ACFE52D9-6E87-47D1-A272-14CD6C627582}"/>
                  </a:ext>
                </a:extLst>
              </p:cNvPr>
              <p:cNvSpPr>
                <a:spLocks/>
              </p:cNvSpPr>
              <p:nvPr/>
            </p:nvSpPr>
            <p:spPr bwMode="auto">
              <a:xfrm>
                <a:off x="3836987" y="3925887"/>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52">
                <a:extLst>
                  <a:ext uri="{FF2B5EF4-FFF2-40B4-BE49-F238E27FC236}">
                    <a16:creationId xmlns:a16="http://schemas.microsoft.com/office/drawing/2014/main" id="{B1D64E1F-B96D-44F3-B791-ACD436944A81}"/>
                  </a:ext>
                </a:extLst>
              </p:cNvPr>
              <p:cNvSpPr>
                <a:spLocks/>
              </p:cNvSpPr>
              <p:nvPr/>
            </p:nvSpPr>
            <p:spPr bwMode="auto">
              <a:xfrm>
                <a:off x="3900487" y="3925887"/>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53">
                <a:extLst>
                  <a:ext uri="{FF2B5EF4-FFF2-40B4-BE49-F238E27FC236}">
                    <a16:creationId xmlns:a16="http://schemas.microsoft.com/office/drawing/2014/main" id="{41343142-FC36-466E-A333-FEF3754FCF37}"/>
                  </a:ext>
                </a:extLst>
              </p:cNvPr>
              <p:cNvSpPr>
                <a:spLocks/>
              </p:cNvSpPr>
              <p:nvPr/>
            </p:nvSpPr>
            <p:spPr bwMode="auto">
              <a:xfrm>
                <a:off x="3900487" y="3925887"/>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 name="Rectangle 54">
                <a:extLst>
                  <a:ext uri="{FF2B5EF4-FFF2-40B4-BE49-F238E27FC236}">
                    <a16:creationId xmlns:a16="http://schemas.microsoft.com/office/drawing/2014/main" id="{B7D86A74-FBD6-419C-B738-B2442F0186B8}"/>
                  </a:ext>
                </a:extLst>
              </p:cNvPr>
              <p:cNvSpPr>
                <a:spLocks noChangeArrowheads="1"/>
              </p:cNvSpPr>
              <p:nvPr/>
            </p:nvSpPr>
            <p:spPr bwMode="auto">
              <a:xfrm>
                <a:off x="4546600" y="3040063"/>
                <a:ext cx="200025" cy="1031875"/>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55">
                <a:extLst>
                  <a:ext uri="{FF2B5EF4-FFF2-40B4-BE49-F238E27FC236}">
                    <a16:creationId xmlns:a16="http://schemas.microsoft.com/office/drawing/2014/main" id="{C49BB1A8-E163-4A57-9734-F8A14416BFAA}"/>
                  </a:ext>
                </a:extLst>
              </p:cNvPr>
              <p:cNvSpPr>
                <a:spLocks/>
              </p:cNvSpPr>
              <p:nvPr/>
            </p:nvSpPr>
            <p:spPr bwMode="auto">
              <a:xfrm>
                <a:off x="4202112" y="3040063"/>
                <a:ext cx="344488" cy="1031875"/>
              </a:xfrm>
              <a:custGeom>
                <a:avLst/>
                <a:gdLst>
                  <a:gd name="T0" fmla="*/ 217 w 217"/>
                  <a:gd name="T1" fmla="*/ 623 h 650"/>
                  <a:gd name="T2" fmla="*/ 217 w 217"/>
                  <a:gd name="T3" fmla="*/ 0 h 650"/>
                  <a:gd name="T4" fmla="*/ 0 w 217"/>
                  <a:gd name="T5" fmla="*/ 0 h 650"/>
                  <a:gd name="T6" fmla="*/ 0 w 217"/>
                  <a:gd name="T7" fmla="*/ 623 h 650"/>
                  <a:gd name="T8" fmla="*/ 0 w 217"/>
                  <a:gd name="T9" fmla="*/ 629 h 650"/>
                  <a:gd name="T10" fmla="*/ 0 w 217"/>
                  <a:gd name="T11" fmla="*/ 650 h 650"/>
                  <a:gd name="T12" fmla="*/ 217 w 217"/>
                  <a:gd name="T13" fmla="*/ 650 h 650"/>
                  <a:gd name="T14" fmla="*/ 217 w 217"/>
                  <a:gd name="T15" fmla="*/ 623 h 650"/>
                  <a:gd name="T16" fmla="*/ 217 w 217"/>
                  <a:gd name="T17" fmla="*/ 62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650">
                    <a:moveTo>
                      <a:pt x="217" y="623"/>
                    </a:moveTo>
                    <a:lnTo>
                      <a:pt x="217" y="0"/>
                    </a:lnTo>
                    <a:lnTo>
                      <a:pt x="0" y="0"/>
                    </a:lnTo>
                    <a:lnTo>
                      <a:pt x="0" y="623"/>
                    </a:lnTo>
                    <a:lnTo>
                      <a:pt x="0" y="629"/>
                    </a:lnTo>
                    <a:lnTo>
                      <a:pt x="0" y="650"/>
                    </a:lnTo>
                    <a:lnTo>
                      <a:pt x="217" y="650"/>
                    </a:lnTo>
                    <a:lnTo>
                      <a:pt x="217" y="623"/>
                    </a:lnTo>
                    <a:lnTo>
                      <a:pt x="217" y="623"/>
                    </a:lnTo>
                    <a:close/>
                  </a:path>
                </a:pathLst>
              </a:custGeom>
              <a:solidFill>
                <a:srgbClr val="409AE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Rectangle 56">
                <a:extLst>
                  <a:ext uri="{FF2B5EF4-FFF2-40B4-BE49-F238E27FC236}">
                    <a16:creationId xmlns:a16="http://schemas.microsoft.com/office/drawing/2014/main" id="{79E167E0-415C-4AED-BC21-F7DFEBD0C783}"/>
                  </a:ext>
                </a:extLst>
              </p:cNvPr>
              <p:cNvSpPr>
                <a:spLocks noChangeArrowheads="1"/>
              </p:cNvSpPr>
              <p:nvPr/>
            </p:nvSpPr>
            <p:spPr bwMode="auto">
              <a:xfrm>
                <a:off x="4386262" y="3355975"/>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9" name="Rectangle 57">
                <a:extLst>
                  <a:ext uri="{FF2B5EF4-FFF2-40B4-BE49-F238E27FC236}">
                    <a16:creationId xmlns:a16="http://schemas.microsoft.com/office/drawing/2014/main" id="{F82D8919-4E6E-4ADE-9351-50CBA13D54C0}"/>
                  </a:ext>
                </a:extLst>
              </p:cNvPr>
              <p:cNvSpPr>
                <a:spLocks noChangeArrowheads="1"/>
              </p:cNvSpPr>
              <p:nvPr/>
            </p:nvSpPr>
            <p:spPr bwMode="auto">
              <a:xfrm>
                <a:off x="4313237" y="3355975"/>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0" name="Rectangle 58">
                <a:extLst>
                  <a:ext uri="{FF2B5EF4-FFF2-40B4-BE49-F238E27FC236}">
                    <a16:creationId xmlns:a16="http://schemas.microsoft.com/office/drawing/2014/main" id="{E88422A9-3CDF-4A63-8EAA-0DA468EDC380}"/>
                  </a:ext>
                </a:extLst>
              </p:cNvPr>
              <p:cNvSpPr>
                <a:spLocks noChangeArrowheads="1"/>
              </p:cNvSpPr>
              <p:nvPr/>
            </p:nvSpPr>
            <p:spPr bwMode="auto">
              <a:xfrm>
                <a:off x="4459287" y="3355975"/>
                <a:ext cx="50800"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59">
                <a:extLst>
                  <a:ext uri="{FF2B5EF4-FFF2-40B4-BE49-F238E27FC236}">
                    <a16:creationId xmlns:a16="http://schemas.microsoft.com/office/drawing/2014/main" id="{CDFF58CF-023F-4D7D-BF85-F4A60F38BA94}"/>
                  </a:ext>
                </a:extLst>
              </p:cNvPr>
              <p:cNvSpPr>
                <a:spLocks noChangeArrowheads="1"/>
              </p:cNvSpPr>
              <p:nvPr/>
            </p:nvSpPr>
            <p:spPr bwMode="auto">
              <a:xfrm>
                <a:off x="4459287" y="3355975"/>
                <a:ext cx="50800"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60">
                <a:extLst>
                  <a:ext uri="{FF2B5EF4-FFF2-40B4-BE49-F238E27FC236}">
                    <a16:creationId xmlns:a16="http://schemas.microsoft.com/office/drawing/2014/main" id="{FD0E8ACB-C25C-463A-834D-89D545D6DB0D}"/>
                  </a:ext>
                </a:extLst>
              </p:cNvPr>
              <p:cNvSpPr>
                <a:spLocks/>
              </p:cNvSpPr>
              <p:nvPr/>
            </p:nvSpPr>
            <p:spPr bwMode="auto">
              <a:xfrm>
                <a:off x="4240212" y="2924175"/>
                <a:ext cx="322263" cy="115887"/>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61">
                <a:extLst>
                  <a:ext uri="{FF2B5EF4-FFF2-40B4-BE49-F238E27FC236}">
                    <a16:creationId xmlns:a16="http://schemas.microsoft.com/office/drawing/2014/main" id="{287CEBC5-BE50-4925-8D0E-F1794F8F61BB}"/>
                  </a:ext>
                </a:extLst>
              </p:cNvPr>
              <p:cNvSpPr>
                <a:spLocks/>
              </p:cNvSpPr>
              <p:nvPr/>
            </p:nvSpPr>
            <p:spPr bwMode="auto">
              <a:xfrm>
                <a:off x="4562475" y="2924175"/>
                <a:ext cx="134938" cy="115887"/>
              </a:xfrm>
              <a:custGeom>
                <a:avLst/>
                <a:gdLst>
                  <a:gd name="T0" fmla="*/ 0 w 85"/>
                  <a:gd name="T1" fmla="*/ 0 h 73"/>
                  <a:gd name="T2" fmla="*/ 40 w 85"/>
                  <a:gd name="T3" fmla="*/ 0 h 73"/>
                  <a:gd name="T4" fmla="*/ 85 w 85"/>
                  <a:gd name="T5" fmla="*/ 73 h 73"/>
                  <a:gd name="T6" fmla="*/ 0 w 85"/>
                  <a:gd name="T7" fmla="*/ 73 h 73"/>
                  <a:gd name="T8" fmla="*/ 0 w 85"/>
                  <a:gd name="T9" fmla="*/ 0 h 73"/>
                </a:gdLst>
                <a:ahLst/>
                <a:cxnLst>
                  <a:cxn ang="0">
                    <a:pos x="T0" y="T1"/>
                  </a:cxn>
                  <a:cxn ang="0">
                    <a:pos x="T2" y="T3"/>
                  </a:cxn>
                  <a:cxn ang="0">
                    <a:pos x="T4" y="T5"/>
                  </a:cxn>
                  <a:cxn ang="0">
                    <a:pos x="T6" y="T7"/>
                  </a:cxn>
                  <a:cxn ang="0">
                    <a:pos x="T8" y="T9"/>
                  </a:cxn>
                </a:cxnLst>
                <a:rect l="0" t="0" r="r" b="b"/>
                <a:pathLst>
                  <a:path w="85" h="73">
                    <a:moveTo>
                      <a:pt x="0" y="0"/>
                    </a:moveTo>
                    <a:lnTo>
                      <a:pt x="40" y="0"/>
                    </a:lnTo>
                    <a:lnTo>
                      <a:pt x="85" y="73"/>
                    </a:lnTo>
                    <a:lnTo>
                      <a:pt x="0" y="73"/>
                    </a:lnTo>
                    <a:lnTo>
                      <a:pt x="0" y="0"/>
                    </a:ln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62">
                <a:extLst>
                  <a:ext uri="{FF2B5EF4-FFF2-40B4-BE49-F238E27FC236}">
                    <a16:creationId xmlns:a16="http://schemas.microsoft.com/office/drawing/2014/main" id="{26D7AE18-3C52-471C-8B94-927A9B73F89F}"/>
                  </a:ext>
                </a:extLst>
              </p:cNvPr>
              <p:cNvSpPr>
                <a:spLocks/>
              </p:cNvSpPr>
              <p:nvPr/>
            </p:nvSpPr>
            <p:spPr bwMode="auto">
              <a:xfrm>
                <a:off x="4176712" y="3040063"/>
                <a:ext cx="381000" cy="63500"/>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rgbClr val="409AE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63">
                <a:extLst>
                  <a:ext uri="{FF2B5EF4-FFF2-40B4-BE49-F238E27FC236}">
                    <a16:creationId xmlns:a16="http://schemas.microsoft.com/office/drawing/2014/main" id="{968966C7-D911-484C-973E-0A74C8EF6739}"/>
                  </a:ext>
                </a:extLst>
              </p:cNvPr>
              <p:cNvSpPr>
                <a:spLocks/>
              </p:cNvSpPr>
              <p:nvPr/>
            </p:nvSpPr>
            <p:spPr bwMode="auto">
              <a:xfrm>
                <a:off x="4559300" y="3040063"/>
                <a:ext cx="207963" cy="63500"/>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64">
                <a:extLst>
                  <a:ext uri="{FF2B5EF4-FFF2-40B4-BE49-F238E27FC236}">
                    <a16:creationId xmlns:a16="http://schemas.microsoft.com/office/drawing/2014/main" id="{5A6AE70C-847E-4DDB-9540-A221540A94B4}"/>
                  </a:ext>
                </a:extLst>
              </p:cNvPr>
              <p:cNvSpPr>
                <a:spLocks/>
              </p:cNvSpPr>
              <p:nvPr/>
            </p:nvSpPr>
            <p:spPr bwMode="auto">
              <a:xfrm>
                <a:off x="4240212" y="3103563"/>
                <a:ext cx="49213"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65">
                <a:extLst>
                  <a:ext uri="{FF2B5EF4-FFF2-40B4-BE49-F238E27FC236}">
                    <a16:creationId xmlns:a16="http://schemas.microsoft.com/office/drawing/2014/main" id="{4F76082A-8F07-4479-ADD3-DFA20645574B}"/>
                  </a:ext>
                </a:extLst>
              </p:cNvPr>
              <p:cNvSpPr>
                <a:spLocks/>
              </p:cNvSpPr>
              <p:nvPr/>
            </p:nvSpPr>
            <p:spPr bwMode="auto">
              <a:xfrm>
                <a:off x="4313237" y="3103563"/>
                <a:ext cx="49213"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66">
                <a:extLst>
                  <a:ext uri="{FF2B5EF4-FFF2-40B4-BE49-F238E27FC236}">
                    <a16:creationId xmlns:a16="http://schemas.microsoft.com/office/drawing/2014/main" id="{400ED846-10D3-4F60-B07F-EDD149237AE2}"/>
                  </a:ext>
                </a:extLst>
              </p:cNvPr>
              <p:cNvSpPr>
                <a:spLocks/>
              </p:cNvSpPr>
              <p:nvPr/>
            </p:nvSpPr>
            <p:spPr bwMode="auto">
              <a:xfrm>
                <a:off x="4386262" y="3103563"/>
                <a:ext cx="49213"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67">
                <a:extLst>
                  <a:ext uri="{FF2B5EF4-FFF2-40B4-BE49-F238E27FC236}">
                    <a16:creationId xmlns:a16="http://schemas.microsoft.com/office/drawing/2014/main" id="{81433032-6DA2-4310-A69C-7C5F4B111AF9}"/>
                  </a:ext>
                </a:extLst>
              </p:cNvPr>
              <p:cNvSpPr>
                <a:spLocks/>
              </p:cNvSpPr>
              <p:nvPr/>
            </p:nvSpPr>
            <p:spPr bwMode="auto">
              <a:xfrm>
                <a:off x="4459287" y="3103563"/>
                <a:ext cx="50800"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68">
                <a:extLst>
                  <a:ext uri="{FF2B5EF4-FFF2-40B4-BE49-F238E27FC236}">
                    <a16:creationId xmlns:a16="http://schemas.microsoft.com/office/drawing/2014/main" id="{FC9E347B-A36B-4036-A1EC-AC9C0014025E}"/>
                  </a:ext>
                </a:extLst>
              </p:cNvPr>
              <p:cNvSpPr>
                <a:spLocks noChangeArrowheads="1"/>
              </p:cNvSpPr>
              <p:nvPr/>
            </p:nvSpPr>
            <p:spPr bwMode="auto">
              <a:xfrm>
                <a:off x="4313237" y="3440112"/>
                <a:ext cx="49213" cy="49212"/>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69">
                <a:extLst>
                  <a:ext uri="{FF2B5EF4-FFF2-40B4-BE49-F238E27FC236}">
                    <a16:creationId xmlns:a16="http://schemas.microsoft.com/office/drawing/2014/main" id="{90F7D131-59AA-4739-87FC-1363554F611F}"/>
                  </a:ext>
                </a:extLst>
              </p:cNvPr>
              <p:cNvSpPr>
                <a:spLocks noChangeArrowheads="1"/>
              </p:cNvSpPr>
              <p:nvPr/>
            </p:nvSpPr>
            <p:spPr bwMode="auto">
              <a:xfrm>
                <a:off x="4386262" y="3440112"/>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70">
                <a:extLst>
                  <a:ext uri="{FF2B5EF4-FFF2-40B4-BE49-F238E27FC236}">
                    <a16:creationId xmlns:a16="http://schemas.microsoft.com/office/drawing/2014/main" id="{53A11BFE-E9B4-48AE-A4C2-9ED1D9AB18FE}"/>
                  </a:ext>
                </a:extLst>
              </p:cNvPr>
              <p:cNvSpPr>
                <a:spLocks noChangeArrowheads="1"/>
              </p:cNvSpPr>
              <p:nvPr/>
            </p:nvSpPr>
            <p:spPr bwMode="auto">
              <a:xfrm>
                <a:off x="4459287" y="3440112"/>
                <a:ext cx="50800"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71">
                <a:extLst>
                  <a:ext uri="{FF2B5EF4-FFF2-40B4-BE49-F238E27FC236}">
                    <a16:creationId xmlns:a16="http://schemas.microsoft.com/office/drawing/2014/main" id="{637EE17D-313F-44E3-B445-7872C8260DD1}"/>
                  </a:ext>
                </a:extLst>
              </p:cNvPr>
              <p:cNvSpPr>
                <a:spLocks noChangeArrowheads="1"/>
              </p:cNvSpPr>
              <p:nvPr/>
            </p:nvSpPr>
            <p:spPr bwMode="auto">
              <a:xfrm>
                <a:off x="4459287" y="3440112"/>
                <a:ext cx="50800" cy="49212"/>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72">
                <a:extLst>
                  <a:ext uri="{FF2B5EF4-FFF2-40B4-BE49-F238E27FC236}">
                    <a16:creationId xmlns:a16="http://schemas.microsoft.com/office/drawing/2014/main" id="{6FFA1B0A-3A2F-4CA8-8E6B-779170CDB978}"/>
                  </a:ext>
                </a:extLst>
              </p:cNvPr>
              <p:cNvSpPr>
                <a:spLocks noChangeArrowheads="1"/>
              </p:cNvSpPr>
              <p:nvPr/>
            </p:nvSpPr>
            <p:spPr bwMode="auto">
              <a:xfrm>
                <a:off x="4313237" y="3524250"/>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73">
                <a:extLst>
                  <a:ext uri="{FF2B5EF4-FFF2-40B4-BE49-F238E27FC236}">
                    <a16:creationId xmlns:a16="http://schemas.microsoft.com/office/drawing/2014/main" id="{A7261E18-F06E-4A9B-BA06-515553AA82F3}"/>
                  </a:ext>
                </a:extLst>
              </p:cNvPr>
              <p:cNvSpPr>
                <a:spLocks noChangeArrowheads="1"/>
              </p:cNvSpPr>
              <p:nvPr/>
            </p:nvSpPr>
            <p:spPr bwMode="auto">
              <a:xfrm>
                <a:off x="4386262" y="3524250"/>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74">
                <a:extLst>
                  <a:ext uri="{FF2B5EF4-FFF2-40B4-BE49-F238E27FC236}">
                    <a16:creationId xmlns:a16="http://schemas.microsoft.com/office/drawing/2014/main" id="{46E3C2C3-C387-4496-9E83-54375B2770E1}"/>
                  </a:ext>
                </a:extLst>
              </p:cNvPr>
              <p:cNvSpPr>
                <a:spLocks noChangeArrowheads="1"/>
              </p:cNvSpPr>
              <p:nvPr/>
            </p:nvSpPr>
            <p:spPr bwMode="auto">
              <a:xfrm>
                <a:off x="4459287" y="3524250"/>
                <a:ext cx="50800"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Rectangle 75">
                <a:extLst>
                  <a:ext uri="{FF2B5EF4-FFF2-40B4-BE49-F238E27FC236}">
                    <a16:creationId xmlns:a16="http://schemas.microsoft.com/office/drawing/2014/main" id="{38BCF519-F091-41D6-8869-46689C62D2A8}"/>
                  </a:ext>
                </a:extLst>
              </p:cNvPr>
              <p:cNvSpPr>
                <a:spLocks noChangeArrowheads="1"/>
              </p:cNvSpPr>
              <p:nvPr/>
            </p:nvSpPr>
            <p:spPr bwMode="auto">
              <a:xfrm>
                <a:off x="4459287" y="3524250"/>
                <a:ext cx="50800" cy="49212"/>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76">
                <a:extLst>
                  <a:ext uri="{FF2B5EF4-FFF2-40B4-BE49-F238E27FC236}">
                    <a16:creationId xmlns:a16="http://schemas.microsoft.com/office/drawing/2014/main" id="{612D80AD-DAD9-492D-9BA4-EEFFA1CF860E}"/>
                  </a:ext>
                </a:extLst>
              </p:cNvPr>
              <p:cNvSpPr>
                <a:spLocks noChangeArrowheads="1"/>
              </p:cNvSpPr>
              <p:nvPr/>
            </p:nvSpPr>
            <p:spPr bwMode="auto">
              <a:xfrm>
                <a:off x="4313237" y="3608387"/>
                <a:ext cx="49213" cy="50800"/>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77">
                <a:extLst>
                  <a:ext uri="{FF2B5EF4-FFF2-40B4-BE49-F238E27FC236}">
                    <a16:creationId xmlns:a16="http://schemas.microsoft.com/office/drawing/2014/main" id="{436197AD-D406-4E36-9208-5CE8D3F9AE92}"/>
                  </a:ext>
                </a:extLst>
              </p:cNvPr>
              <p:cNvSpPr>
                <a:spLocks noChangeArrowheads="1"/>
              </p:cNvSpPr>
              <p:nvPr/>
            </p:nvSpPr>
            <p:spPr bwMode="auto">
              <a:xfrm>
                <a:off x="4386262" y="3608387"/>
                <a:ext cx="49213" cy="50800"/>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Rectangle 78">
                <a:extLst>
                  <a:ext uri="{FF2B5EF4-FFF2-40B4-BE49-F238E27FC236}">
                    <a16:creationId xmlns:a16="http://schemas.microsoft.com/office/drawing/2014/main" id="{40328FBE-0A25-4A2B-879B-A27B3A703AE8}"/>
                  </a:ext>
                </a:extLst>
              </p:cNvPr>
              <p:cNvSpPr>
                <a:spLocks noChangeArrowheads="1"/>
              </p:cNvSpPr>
              <p:nvPr/>
            </p:nvSpPr>
            <p:spPr bwMode="auto">
              <a:xfrm>
                <a:off x="4459287" y="3608387"/>
                <a:ext cx="50800" cy="50800"/>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1" name="Rectangle 79">
                <a:extLst>
                  <a:ext uri="{FF2B5EF4-FFF2-40B4-BE49-F238E27FC236}">
                    <a16:creationId xmlns:a16="http://schemas.microsoft.com/office/drawing/2014/main" id="{F465FF61-F869-44F0-B6DE-22702665D150}"/>
                  </a:ext>
                </a:extLst>
              </p:cNvPr>
              <p:cNvSpPr>
                <a:spLocks noChangeArrowheads="1"/>
              </p:cNvSpPr>
              <p:nvPr/>
            </p:nvSpPr>
            <p:spPr bwMode="auto">
              <a:xfrm>
                <a:off x="4459287" y="3608387"/>
                <a:ext cx="50800" cy="50800"/>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2" name="Rectangle 80">
                <a:extLst>
                  <a:ext uri="{FF2B5EF4-FFF2-40B4-BE49-F238E27FC236}">
                    <a16:creationId xmlns:a16="http://schemas.microsoft.com/office/drawing/2014/main" id="{4A40F5D0-3D47-4C1A-B5A6-A68E434805CF}"/>
                  </a:ext>
                </a:extLst>
              </p:cNvPr>
              <p:cNvSpPr>
                <a:spLocks noChangeArrowheads="1"/>
              </p:cNvSpPr>
              <p:nvPr/>
            </p:nvSpPr>
            <p:spPr bwMode="auto">
              <a:xfrm>
                <a:off x="4313237" y="3694112"/>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81">
                <a:extLst>
                  <a:ext uri="{FF2B5EF4-FFF2-40B4-BE49-F238E27FC236}">
                    <a16:creationId xmlns:a16="http://schemas.microsoft.com/office/drawing/2014/main" id="{93E8FB41-F966-4D77-8226-04F6034D6D10}"/>
                  </a:ext>
                </a:extLst>
              </p:cNvPr>
              <p:cNvSpPr>
                <a:spLocks noChangeArrowheads="1"/>
              </p:cNvSpPr>
              <p:nvPr/>
            </p:nvSpPr>
            <p:spPr bwMode="auto">
              <a:xfrm>
                <a:off x="4386262" y="3694112"/>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82">
                <a:extLst>
                  <a:ext uri="{FF2B5EF4-FFF2-40B4-BE49-F238E27FC236}">
                    <a16:creationId xmlns:a16="http://schemas.microsoft.com/office/drawing/2014/main" id="{6F42236F-2454-414D-B559-B9E04A79424D}"/>
                  </a:ext>
                </a:extLst>
              </p:cNvPr>
              <p:cNvSpPr>
                <a:spLocks noChangeArrowheads="1"/>
              </p:cNvSpPr>
              <p:nvPr/>
            </p:nvSpPr>
            <p:spPr bwMode="auto">
              <a:xfrm>
                <a:off x="4459287" y="3694112"/>
                <a:ext cx="50800"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83">
                <a:extLst>
                  <a:ext uri="{FF2B5EF4-FFF2-40B4-BE49-F238E27FC236}">
                    <a16:creationId xmlns:a16="http://schemas.microsoft.com/office/drawing/2014/main" id="{3C076B78-C861-471F-AAAD-51D4D865F356}"/>
                  </a:ext>
                </a:extLst>
              </p:cNvPr>
              <p:cNvSpPr>
                <a:spLocks noChangeArrowheads="1"/>
              </p:cNvSpPr>
              <p:nvPr/>
            </p:nvSpPr>
            <p:spPr bwMode="auto">
              <a:xfrm>
                <a:off x="4459287" y="3694112"/>
                <a:ext cx="50800" cy="49212"/>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84">
                <a:extLst>
                  <a:ext uri="{FF2B5EF4-FFF2-40B4-BE49-F238E27FC236}">
                    <a16:creationId xmlns:a16="http://schemas.microsoft.com/office/drawing/2014/main" id="{39E6A36E-C532-4F17-A071-08A212ABDB79}"/>
                  </a:ext>
                </a:extLst>
              </p:cNvPr>
              <p:cNvSpPr>
                <a:spLocks noChangeArrowheads="1"/>
              </p:cNvSpPr>
              <p:nvPr/>
            </p:nvSpPr>
            <p:spPr bwMode="auto">
              <a:xfrm>
                <a:off x="4313237" y="3776662"/>
                <a:ext cx="49213" cy="50800"/>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85">
                <a:extLst>
                  <a:ext uri="{FF2B5EF4-FFF2-40B4-BE49-F238E27FC236}">
                    <a16:creationId xmlns:a16="http://schemas.microsoft.com/office/drawing/2014/main" id="{91FF6141-F216-4807-9E41-E3B68B62A681}"/>
                  </a:ext>
                </a:extLst>
              </p:cNvPr>
              <p:cNvSpPr>
                <a:spLocks noChangeArrowheads="1"/>
              </p:cNvSpPr>
              <p:nvPr/>
            </p:nvSpPr>
            <p:spPr bwMode="auto">
              <a:xfrm>
                <a:off x="4386262" y="3776662"/>
                <a:ext cx="49213" cy="50800"/>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86">
                <a:extLst>
                  <a:ext uri="{FF2B5EF4-FFF2-40B4-BE49-F238E27FC236}">
                    <a16:creationId xmlns:a16="http://schemas.microsoft.com/office/drawing/2014/main" id="{FC88D182-880B-4783-843D-7D210E6B7BD2}"/>
                  </a:ext>
                </a:extLst>
              </p:cNvPr>
              <p:cNvSpPr>
                <a:spLocks noChangeArrowheads="1"/>
              </p:cNvSpPr>
              <p:nvPr/>
            </p:nvSpPr>
            <p:spPr bwMode="auto">
              <a:xfrm>
                <a:off x="4459287" y="3776662"/>
                <a:ext cx="50800" cy="50800"/>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87">
                <a:extLst>
                  <a:ext uri="{FF2B5EF4-FFF2-40B4-BE49-F238E27FC236}">
                    <a16:creationId xmlns:a16="http://schemas.microsoft.com/office/drawing/2014/main" id="{26ED6C2D-F598-40C0-B0CF-15D72C9F8D43}"/>
                  </a:ext>
                </a:extLst>
              </p:cNvPr>
              <p:cNvSpPr>
                <a:spLocks noChangeArrowheads="1"/>
              </p:cNvSpPr>
              <p:nvPr/>
            </p:nvSpPr>
            <p:spPr bwMode="auto">
              <a:xfrm>
                <a:off x="4459287" y="3776662"/>
                <a:ext cx="50800" cy="50800"/>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88">
                <a:extLst>
                  <a:ext uri="{FF2B5EF4-FFF2-40B4-BE49-F238E27FC236}">
                    <a16:creationId xmlns:a16="http://schemas.microsoft.com/office/drawing/2014/main" id="{42CFA4E8-D4FC-47C2-839B-4934072C7BBB}"/>
                  </a:ext>
                </a:extLst>
              </p:cNvPr>
              <p:cNvSpPr>
                <a:spLocks noChangeArrowheads="1"/>
              </p:cNvSpPr>
              <p:nvPr/>
            </p:nvSpPr>
            <p:spPr bwMode="auto">
              <a:xfrm>
                <a:off x="4240212" y="3355975"/>
                <a:ext cx="49213" cy="49212"/>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Rectangle 89">
                <a:extLst>
                  <a:ext uri="{FF2B5EF4-FFF2-40B4-BE49-F238E27FC236}">
                    <a16:creationId xmlns:a16="http://schemas.microsoft.com/office/drawing/2014/main" id="{EABCFC16-C470-4F62-9908-87278378C215}"/>
                  </a:ext>
                </a:extLst>
              </p:cNvPr>
              <p:cNvSpPr>
                <a:spLocks noChangeArrowheads="1"/>
              </p:cNvSpPr>
              <p:nvPr/>
            </p:nvSpPr>
            <p:spPr bwMode="auto">
              <a:xfrm>
                <a:off x="4240212" y="3440112"/>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90">
                <a:extLst>
                  <a:ext uri="{FF2B5EF4-FFF2-40B4-BE49-F238E27FC236}">
                    <a16:creationId xmlns:a16="http://schemas.microsoft.com/office/drawing/2014/main" id="{27BA4ECD-C18B-4BE8-97A2-0C5D7C51121D}"/>
                  </a:ext>
                </a:extLst>
              </p:cNvPr>
              <p:cNvSpPr>
                <a:spLocks noChangeArrowheads="1"/>
              </p:cNvSpPr>
              <p:nvPr/>
            </p:nvSpPr>
            <p:spPr bwMode="auto">
              <a:xfrm>
                <a:off x="4240212" y="3524250"/>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91">
                <a:extLst>
                  <a:ext uri="{FF2B5EF4-FFF2-40B4-BE49-F238E27FC236}">
                    <a16:creationId xmlns:a16="http://schemas.microsoft.com/office/drawing/2014/main" id="{B39C0F48-8BAF-4C6D-ABEC-6E564DE00407}"/>
                  </a:ext>
                </a:extLst>
              </p:cNvPr>
              <p:cNvSpPr>
                <a:spLocks noChangeArrowheads="1"/>
              </p:cNvSpPr>
              <p:nvPr/>
            </p:nvSpPr>
            <p:spPr bwMode="auto">
              <a:xfrm>
                <a:off x="4240212" y="3608387"/>
                <a:ext cx="49213" cy="50800"/>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Rectangle 92">
                <a:extLst>
                  <a:ext uri="{FF2B5EF4-FFF2-40B4-BE49-F238E27FC236}">
                    <a16:creationId xmlns:a16="http://schemas.microsoft.com/office/drawing/2014/main" id="{3864161B-C2D4-42AA-8B61-5EE24865AD62}"/>
                  </a:ext>
                </a:extLst>
              </p:cNvPr>
              <p:cNvSpPr>
                <a:spLocks noChangeArrowheads="1"/>
              </p:cNvSpPr>
              <p:nvPr/>
            </p:nvSpPr>
            <p:spPr bwMode="auto">
              <a:xfrm>
                <a:off x="4240212" y="3694112"/>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5" name="Rectangle 93">
                <a:extLst>
                  <a:ext uri="{FF2B5EF4-FFF2-40B4-BE49-F238E27FC236}">
                    <a16:creationId xmlns:a16="http://schemas.microsoft.com/office/drawing/2014/main" id="{C11F0045-2B37-4BDB-A252-81551797F314}"/>
                  </a:ext>
                </a:extLst>
              </p:cNvPr>
              <p:cNvSpPr>
                <a:spLocks noChangeArrowheads="1"/>
              </p:cNvSpPr>
              <p:nvPr/>
            </p:nvSpPr>
            <p:spPr bwMode="auto">
              <a:xfrm>
                <a:off x="4240212" y="3776662"/>
                <a:ext cx="49213" cy="50800"/>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94">
                <a:extLst>
                  <a:ext uri="{FF2B5EF4-FFF2-40B4-BE49-F238E27FC236}">
                    <a16:creationId xmlns:a16="http://schemas.microsoft.com/office/drawing/2014/main" id="{4F6BB335-BA50-4424-9733-154D511FD5DF}"/>
                  </a:ext>
                </a:extLst>
              </p:cNvPr>
              <p:cNvSpPr>
                <a:spLocks noChangeArrowheads="1"/>
              </p:cNvSpPr>
              <p:nvPr/>
            </p:nvSpPr>
            <p:spPr bwMode="auto">
              <a:xfrm>
                <a:off x="4240212" y="3862387"/>
                <a:ext cx="49213" cy="176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95">
                <a:extLst>
                  <a:ext uri="{FF2B5EF4-FFF2-40B4-BE49-F238E27FC236}">
                    <a16:creationId xmlns:a16="http://schemas.microsoft.com/office/drawing/2014/main" id="{0CCF7130-23DB-4660-94F1-B979F2F6EB91}"/>
                  </a:ext>
                </a:extLst>
              </p:cNvPr>
              <p:cNvSpPr>
                <a:spLocks noChangeArrowheads="1"/>
              </p:cNvSpPr>
              <p:nvPr/>
            </p:nvSpPr>
            <p:spPr bwMode="auto">
              <a:xfrm>
                <a:off x="4459287" y="3862387"/>
                <a:ext cx="50800" cy="176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96">
                <a:extLst>
                  <a:ext uri="{FF2B5EF4-FFF2-40B4-BE49-F238E27FC236}">
                    <a16:creationId xmlns:a16="http://schemas.microsoft.com/office/drawing/2014/main" id="{11166AD4-28DF-4272-97E4-E6F9976E7361}"/>
                  </a:ext>
                </a:extLst>
              </p:cNvPr>
              <p:cNvSpPr>
                <a:spLocks noChangeArrowheads="1"/>
              </p:cNvSpPr>
              <p:nvPr/>
            </p:nvSpPr>
            <p:spPr bwMode="auto">
              <a:xfrm>
                <a:off x="4313237" y="3862387"/>
                <a:ext cx="122238" cy="176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97">
                <a:extLst>
                  <a:ext uri="{FF2B5EF4-FFF2-40B4-BE49-F238E27FC236}">
                    <a16:creationId xmlns:a16="http://schemas.microsoft.com/office/drawing/2014/main" id="{94786744-2BD8-456A-86AF-023B012B5221}"/>
                  </a:ext>
                </a:extLst>
              </p:cNvPr>
              <p:cNvSpPr>
                <a:spLocks/>
              </p:cNvSpPr>
              <p:nvPr/>
            </p:nvSpPr>
            <p:spPr bwMode="auto">
              <a:xfrm>
                <a:off x="4240212" y="2924175"/>
                <a:ext cx="322263" cy="115887"/>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63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Rectangle 98">
                <a:extLst>
                  <a:ext uri="{FF2B5EF4-FFF2-40B4-BE49-F238E27FC236}">
                    <a16:creationId xmlns:a16="http://schemas.microsoft.com/office/drawing/2014/main" id="{2A47D150-58F0-42F9-B17F-D44072848461}"/>
                  </a:ext>
                </a:extLst>
              </p:cNvPr>
              <p:cNvSpPr>
                <a:spLocks noChangeArrowheads="1"/>
              </p:cNvSpPr>
              <p:nvPr/>
            </p:nvSpPr>
            <p:spPr bwMode="auto">
              <a:xfrm>
                <a:off x="5078413" y="3709987"/>
                <a:ext cx="200025" cy="361950"/>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1" name="Rectangle 99">
                <a:extLst>
                  <a:ext uri="{FF2B5EF4-FFF2-40B4-BE49-F238E27FC236}">
                    <a16:creationId xmlns:a16="http://schemas.microsoft.com/office/drawing/2014/main" id="{58769216-CCBF-4C95-AA31-A51C24A8AAD7}"/>
                  </a:ext>
                </a:extLst>
              </p:cNvPr>
              <p:cNvSpPr>
                <a:spLocks noChangeArrowheads="1"/>
              </p:cNvSpPr>
              <p:nvPr/>
            </p:nvSpPr>
            <p:spPr bwMode="auto">
              <a:xfrm>
                <a:off x="4733925" y="3709987"/>
                <a:ext cx="344488" cy="361950"/>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100">
                <a:extLst>
                  <a:ext uri="{FF2B5EF4-FFF2-40B4-BE49-F238E27FC236}">
                    <a16:creationId xmlns:a16="http://schemas.microsoft.com/office/drawing/2014/main" id="{64C9022A-8737-4494-835E-861CE73BC8D1}"/>
                  </a:ext>
                </a:extLst>
              </p:cNvPr>
              <p:cNvSpPr>
                <a:spLocks noChangeArrowheads="1"/>
              </p:cNvSpPr>
              <p:nvPr/>
            </p:nvSpPr>
            <p:spPr bwMode="auto">
              <a:xfrm>
                <a:off x="4918075" y="3794125"/>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101">
                <a:extLst>
                  <a:ext uri="{FF2B5EF4-FFF2-40B4-BE49-F238E27FC236}">
                    <a16:creationId xmlns:a16="http://schemas.microsoft.com/office/drawing/2014/main" id="{97E3B8C5-0304-4A8B-A161-755E739CD55B}"/>
                  </a:ext>
                </a:extLst>
              </p:cNvPr>
              <p:cNvSpPr>
                <a:spLocks noChangeArrowheads="1"/>
              </p:cNvSpPr>
              <p:nvPr/>
            </p:nvSpPr>
            <p:spPr bwMode="auto">
              <a:xfrm>
                <a:off x="4845050" y="3794125"/>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Rectangle 102">
                <a:extLst>
                  <a:ext uri="{FF2B5EF4-FFF2-40B4-BE49-F238E27FC236}">
                    <a16:creationId xmlns:a16="http://schemas.microsoft.com/office/drawing/2014/main" id="{83BADF50-F61E-4564-8FA5-3273297C1F2A}"/>
                  </a:ext>
                </a:extLst>
              </p:cNvPr>
              <p:cNvSpPr>
                <a:spLocks noChangeArrowheads="1"/>
              </p:cNvSpPr>
              <p:nvPr/>
            </p:nvSpPr>
            <p:spPr bwMode="auto">
              <a:xfrm>
                <a:off x="4991100" y="3794125"/>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5" name="Rectangle 103">
                <a:extLst>
                  <a:ext uri="{FF2B5EF4-FFF2-40B4-BE49-F238E27FC236}">
                    <a16:creationId xmlns:a16="http://schemas.microsoft.com/office/drawing/2014/main" id="{307D067E-5EDA-47DE-ABE1-6785205C843C}"/>
                  </a:ext>
                </a:extLst>
              </p:cNvPr>
              <p:cNvSpPr>
                <a:spLocks noChangeArrowheads="1"/>
              </p:cNvSpPr>
              <p:nvPr/>
            </p:nvSpPr>
            <p:spPr bwMode="auto">
              <a:xfrm>
                <a:off x="4991100" y="3794125"/>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04">
                <a:extLst>
                  <a:ext uri="{FF2B5EF4-FFF2-40B4-BE49-F238E27FC236}">
                    <a16:creationId xmlns:a16="http://schemas.microsoft.com/office/drawing/2014/main" id="{815917C2-6F6D-4CBC-8A57-8762E2E66CF2}"/>
                  </a:ext>
                </a:extLst>
              </p:cNvPr>
              <p:cNvSpPr>
                <a:spLocks/>
              </p:cNvSpPr>
              <p:nvPr/>
            </p:nvSpPr>
            <p:spPr bwMode="auto">
              <a:xfrm>
                <a:off x="4708525" y="3709987"/>
                <a:ext cx="387350" cy="44450"/>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05">
                <a:extLst>
                  <a:ext uri="{FF2B5EF4-FFF2-40B4-BE49-F238E27FC236}">
                    <a16:creationId xmlns:a16="http://schemas.microsoft.com/office/drawing/2014/main" id="{78DC26B2-9694-4563-9A13-5386A75097E8}"/>
                  </a:ext>
                </a:extLst>
              </p:cNvPr>
              <p:cNvSpPr>
                <a:spLocks/>
              </p:cNvSpPr>
              <p:nvPr/>
            </p:nvSpPr>
            <p:spPr bwMode="auto">
              <a:xfrm>
                <a:off x="5122863" y="3709987"/>
                <a:ext cx="177800" cy="44450"/>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Rectangle 106">
                <a:extLst>
                  <a:ext uri="{FF2B5EF4-FFF2-40B4-BE49-F238E27FC236}">
                    <a16:creationId xmlns:a16="http://schemas.microsoft.com/office/drawing/2014/main" id="{231B2B5E-0116-4B97-9367-26DC5AB7340E}"/>
                  </a:ext>
                </a:extLst>
              </p:cNvPr>
              <p:cNvSpPr>
                <a:spLocks noChangeArrowheads="1"/>
              </p:cNvSpPr>
              <p:nvPr/>
            </p:nvSpPr>
            <p:spPr bwMode="auto">
              <a:xfrm>
                <a:off x="4845050" y="3878262"/>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9" name="Rectangle 107">
                <a:extLst>
                  <a:ext uri="{FF2B5EF4-FFF2-40B4-BE49-F238E27FC236}">
                    <a16:creationId xmlns:a16="http://schemas.microsoft.com/office/drawing/2014/main" id="{63A41DE8-959F-467A-B79A-8E202301CAB5}"/>
                  </a:ext>
                </a:extLst>
              </p:cNvPr>
              <p:cNvSpPr>
                <a:spLocks noChangeArrowheads="1"/>
              </p:cNvSpPr>
              <p:nvPr/>
            </p:nvSpPr>
            <p:spPr bwMode="auto">
              <a:xfrm>
                <a:off x="4918075" y="3878262"/>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108">
                <a:extLst>
                  <a:ext uri="{FF2B5EF4-FFF2-40B4-BE49-F238E27FC236}">
                    <a16:creationId xmlns:a16="http://schemas.microsoft.com/office/drawing/2014/main" id="{67632E86-9B56-44DD-966F-A4478C72F427}"/>
                  </a:ext>
                </a:extLst>
              </p:cNvPr>
              <p:cNvSpPr>
                <a:spLocks noChangeArrowheads="1"/>
              </p:cNvSpPr>
              <p:nvPr/>
            </p:nvSpPr>
            <p:spPr bwMode="auto">
              <a:xfrm>
                <a:off x="4772025" y="3794125"/>
                <a:ext cx="49213" cy="4921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109">
                <a:extLst>
                  <a:ext uri="{FF2B5EF4-FFF2-40B4-BE49-F238E27FC236}">
                    <a16:creationId xmlns:a16="http://schemas.microsoft.com/office/drawing/2014/main" id="{E9C3887B-F902-4138-B7F7-1972F48035DA}"/>
                  </a:ext>
                </a:extLst>
              </p:cNvPr>
              <p:cNvSpPr>
                <a:spLocks noChangeArrowheads="1"/>
              </p:cNvSpPr>
              <p:nvPr/>
            </p:nvSpPr>
            <p:spPr bwMode="auto">
              <a:xfrm>
                <a:off x="4864100" y="3952875"/>
                <a:ext cx="85725" cy="119062"/>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110">
                <a:extLst>
                  <a:ext uri="{FF2B5EF4-FFF2-40B4-BE49-F238E27FC236}">
                    <a16:creationId xmlns:a16="http://schemas.microsoft.com/office/drawing/2014/main" id="{77C9D48A-431A-4A73-B80F-567F6DAF56F1}"/>
                  </a:ext>
                </a:extLst>
              </p:cNvPr>
              <p:cNvSpPr>
                <a:spLocks noChangeArrowheads="1"/>
              </p:cNvSpPr>
              <p:nvPr/>
            </p:nvSpPr>
            <p:spPr bwMode="auto">
              <a:xfrm>
                <a:off x="4991100" y="3878262"/>
                <a:ext cx="49213" cy="134937"/>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111">
                <a:extLst>
                  <a:ext uri="{FF2B5EF4-FFF2-40B4-BE49-F238E27FC236}">
                    <a16:creationId xmlns:a16="http://schemas.microsoft.com/office/drawing/2014/main" id="{2D25D216-9BA9-4D39-B7F7-291864E0ED4F}"/>
                  </a:ext>
                </a:extLst>
              </p:cNvPr>
              <p:cNvSpPr>
                <a:spLocks noChangeArrowheads="1"/>
              </p:cNvSpPr>
              <p:nvPr/>
            </p:nvSpPr>
            <p:spPr bwMode="auto">
              <a:xfrm>
                <a:off x="4772025" y="3878262"/>
                <a:ext cx="49213" cy="134937"/>
              </a:xfrm>
              <a:prstGeom prst="rect">
                <a:avLst/>
              </a:prstGeom>
              <a:solidFill>
                <a:srgbClr val="0018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12">
                <a:extLst>
                  <a:ext uri="{FF2B5EF4-FFF2-40B4-BE49-F238E27FC236}">
                    <a16:creationId xmlns:a16="http://schemas.microsoft.com/office/drawing/2014/main" id="{B20A2AFF-22CD-4012-AF68-0D3BC0BD23A6}"/>
                  </a:ext>
                </a:extLst>
              </p:cNvPr>
              <p:cNvSpPr>
                <a:spLocks/>
              </p:cNvSpPr>
              <p:nvPr/>
            </p:nvSpPr>
            <p:spPr bwMode="auto">
              <a:xfrm>
                <a:off x="4708525" y="3622675"/>
                <a:ext cx="398463" cy="87312"/>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13">
                <a:extLst>
                  <a:ext uri="{FF2B5EF4-FFF2-40B4-BE49-F238E27FC236}">
                    <a16:creationId xmlns:a16="http://schemas.microsoft.com/office/drawing/2014/main" id="{894AAC1E-155C-40EE-BC81-A7944D912A36}"/>
                  </a:ext>
                </a:extLst>
              </p:cNvPr>
              <p:cNvSpPr>
                <a:spLocks/>
              </p:cNvSpPr>
              <p:nvPr/>
            </p:nvSpPr>
            <p:spPr bwMode="auto">
              <a:xfrm>
                <a:off x="4708525" y="3622675"/>
                <a:ext cx="398463" cy="87312"/>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63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14">
                <a:extLst>
                  <a:ext uri="{FF2B5EF4-FFF2-40B4-BE49-F238E27FC236}">
                    <a16:creationId xmlns:a16="http://schemas.microsoft.com/office/drawing/2014/main" id="{9DAF94F2-DCEB-450E-A22E-37762AB3EB75}"/>
                  </a:ext>
                </a:extLst>
              </p:cNvPr>
              <p:cNvSpPr>
                <a:spLocks/>
              </p:cNvSpPr>
              <p:nvPr/>
            </p:nvSpPr>
            <p:spPr bwMode="auto">
              <a:xfrm>
                <a:off x="5106988" y="3622675"/>
                <a:ext cx="193675" cy="87312"/>
              </a:xfrm>
              <a:custGeom>
                <a:avLst/>
                <a:gdLst>
                  <a:gd name="T0" fmla="*/ 0 w 122"/>
                  <a:gd name="T1" fmla="*/ 55 h 55"/>
                  <a:gd name="T2" fmla="*/ 0 w 122"/>
                  <a:gd name="T3" fmla="*/ 0 h 55"/>
                  <a:gd name="T4" fmla="*/ 64 w 122"/>
                  <a:gd name="T5" fmla="*/ 0 h 55"/>
                  <a:gd name="T6" fmla="*/ 122 w 122"/>
                  <a:gd name="T7" fmla="*/ 55 h 55"/>
                  <a:gd name="T8" fmla="*/ 0 w 122"/>
                  <a:gd name="T9" fmla="*/ 55 h 55"/>
                </a:gdLst>
                <a:ahLst/>
                <a:cxnLst>
                  <a:cxn ang="0">
                    <a:pos x="T0" y="T1"/>
                  </a:cxn>
                  <a:cxn ang="0">
                    <a:pos x="T2" y="T3"/>
                  </a:cxn>
                  <a:cxn ang="0">
                    <a:pos x="T4" y="T5"/>
                  </a:cxn>
                  <a:cxn ang="0">
                    <a:pos x="T6" y="T7"/>
                  </a:cxn>
                  <a:cxn ang="0">
                    <a:pos x="T8" y="T9"/>
                  </a:cxn>
                </a:cxnLst>
                <a:rect l="0" t="0" r="r" b="b"/>
                <a:pathLst>
                  <a:path w="122" h="55">
                    <a:moveTo>
                      <a:pt x="0" y="55"/>
                    </a:moveTo>
                    <a:lnTo>
                      <a:pt x="0" y="0"/>
                    </a:lnTo>
                    <a:lnTo>
                      <a:pt x="64" y="0"/>
                    </a:lnTo>
                    <a:lnTo>
                      <a:pt x="122" y="55"/>
                    </a:lnTo>
                    <a:lnTo>
                      <a:pt x="0" y="55"/>
                    </a:lnTo>
                    <a:close/>
                  </a:path>
                </a:pathLst>
              </a:custGeom>
              <a:solidFill>
                <a:srgbClr val="0018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15">
                <a:extLst>
                  <a:ext uri="{FF2B5EF4-FFF2-40B4-BE49-F238E27FC236}">
                    <a16:creationId xmlns:a16="http://schemas.microsoft.com/office/drawing/2014/main" id="{8DA4D083-9E85-47C1-A700-C249CF13C88C}"/>
                  </a:ext>
                </a:extLst>
              </p:cNvPr>
              <p:cNvSpPr>
                <a:spLocks/>
              </p:cNvSpPr>
              <p:nvPr/>
            </p:nvSpPr>
            <p:spPr bwMode="auto">
              <a:xfrm>
                <a:off x="5106988" y="3622675"/>
                <a:ext cx="193675" cy="87312"/>
              </a:xfrm>
              <a:custGeom>
                <a:avLst/>
                <a:gdLst>
                  <a:gd name="T0" fmla="*/ 64 w 122"/>
                  <a:gd name="T1" fmla="*/ 0 h 55"/>
                  <a:gd name="T2" fmla="*/ 0 w 122"/>
                  <a:gd name="T3" fmla="*/ 0 h 55"/>
                  <a:gd name="T4" fmla="*/ 0 w 122"/>
                  <a:gd name="T5" fmla="*/ 55 h 55"/>
                  <a:gd name="T6" fmla="*/ 122 w 122"/>
                  <a:gd name="T7" fmla="*/ 55 h 55"/>
                  <a:gd name="T8" fmla="*/ 64 w 122"/>
                  <a:gd name="T9" fmla="*/ 0 h 55"/>
                </a:gdLst>
                <a:ahLst/>
                <a:cxnLst>
                  <a:cxn ang="0">
                    <a:pos x="T0" y="T1"/>
                  </a:cxn>
                  <a:cxn ang="0">
                    <a:pos x="T2" y="T3"/>
                  </a:cxn>
                  <a:cxn ang="0">
                    <a:pos x="T4" y="T5"/>
                  </a:cxn>
                  <a:cxn ang="0">
                    <a:pos x="T6" y="T7"/>
                  </a:cxn>
                  <a:cxn ang="0">
                    <a:pos x="T8" y="T9"/>
                  </a:cxn>
                </a:cxnLst>
                <a:rect l="0" t="0" r="r" b="b"/>
                <a:pathLst>
                  <a:path w="122" h="55">
                    <a:moveTo>
                      <a:pt x="64" y="0"/>
                    </a:moveTo>
                    <a:lnTo>
                      <a:pt x="0" y="0"/>
                    </a:lnTo>
                    <a:lnTo>
                      <a:pt x="0" y="55"/>
                    </a:lnTo>
                    <a:lnTo>
                      <a:pt x="122" y="55"/>
                    </a:lnTo>
                    <a:lnTo>
                      <a:pt x="64" y="0"/>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116">
                <a:extLst>
                  <a:ext uri="{FF2B5EF4-FFF2-40B4-BE49-F238E27FC236}">
                    <a16:creationId xmlns:a16="http://schemas.microsoft.com/office/drawing/2014/main" id="{46F2FFAC-4352-4668-AC90-A540549E5687}"/>
                  </a:ext>
                </a:extLst>
              </p:cNvPr>
              <p:cNvSpPr>
                <a:spLocks noChangeArrowheads="1"/>
              </p:cNvSpPr>
              <p:nvPr/>
            </p:nvSpPr>
            <p:spPr bwMode="auto">
              <a:xfrm>
                <a:off x="4598988" y="3373437"/>
                <a:ext cx="104775" cy="217487"/>
              </a:xfrm>
              <a:prstGeom prst="rect">
                <a:avLst/>
              </a:prstGeom>
              <a:solidFill>
                <a:srgbClr val="002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125">
                <a:extLst>
                  <a:ext uri="{FF2B5EF4-FFF2-40B4-BE49-F238E27FC236}">
                    <a16:creationId xmlns:a16="http://schemas.microsoft.com/office/drawing/2014/main" id="{815CDE82-414D-4A6B-9D1C-78216EDDD055}"/>
                  </a:ext>
                </a:extLst>
              </p:cNvPr>
              <p:cNvSpPr>
                <a:spLocks noChangeArrowheads="1"/>
              </p:cNvSpPr>
              <p:nvPr/>
            </p:nvSpPr>
            <p:spPr bwMode="auto">
              <a:xfrm>
                <a:off x="4649788" y="3502025"/>
                <a:ext cx="17463" cy="17462"/>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27">
                <a:extLst>
                  <a:ext uri="{FF2B5EF4-FFF2-40B4-BE49-F238E27FC236}">
                    <a16:creationId xmlns:a16="http://schemas.microsoft.com/office/drawing/2014/main" id="{B515CEEB-8340-48D5-A2A2-D75F46D21B78}"/>
                  </a:ext>
                </a:extLst>
              </p:cNvPr>
              <p:cNvSpPr>
                <a:spLocks/>
              </p:cNvSpPr>
              <p:nvPr/>
            </p:nvSpPr>
            <p:spPr bwMode="auto">
              <a:xfrm>
                <a:off x="3927475" y="3925887"/>
                <a:ext cx="31750" cy="73025"/>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close/>
                  </a:path>
                </a:pathLst>
              </a:custGeom>
              <a:solidFill>
                <a:srgbClr val="398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28">
                <a:extLst>
                  <a:ext uri="{FF2B5EF4-FFF2-40B4-BE49-F238E27FC236}">
                    <a16:creationId xmlns:a16="http://schemas.microsoft.com/office/drawing/2014/main" id="{4A86DBC8-457D-4653-8099-7BB4524E85C5}"/>
                  </a:ext>
                </a:extLst>
              </p:cNvPr>
              <p:cNvSpPr>
                <a:spLocks/>
              </p:cNvSpPr>
              <p:nvPr/>
            </p:nvSpPr>
            <p:spPr bwMode="auto">
              <a:xfrm>
                <a:off x="3927475" y="3925887"/>
                <a:ext cx="31750" cy="73025"/>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Freeform 129">
                <a:extLst>
                  <a:ext uri="{FF2B5EF4-FFF2-40B4-BE49-F238E27FC236}">
                    <a16:creationId xmlns:a16="http://schemas.microsoft.com/office/drawing/2014/main" id="{F0758E28-F650-4980-9FD0-3E0D7C497BD3}"/>
                  </a:ext>
                </a:extLst>
              </p:cNvPr>
              <p:cNvSpPr>
                <a:spLocks/>
              </p:cNvSpPr>
              <p:nvPr/>
            </p:nvSpPr>
            <p:spPr bwMode="auto">
              <a:xfrm>
                <a:off x="3709987" y="3975100"/>
                <a:ext cx="217488" cy="2381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close/>
                  </a:path>
                </a:pathLst>
              </a:custGeom>
              <a:solidFill>
                <a:srgbClr val="398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0">
                <a:extLst>
                  <a:ext uri="{FF2B5EF4-FFF2-40B4-BE49-F238E27FC236}">
                    <a16:creationId xmlns:a16="http://schemas.microsoft.com/office/drawing/2014/main" id="{187095CC-7871-46E6-8686-565FD855291A}"/>
                  </a:ext>
                </a:extLst>
              </p:cNvPr>
              <p:cNvSpPr>
                <a:spLocks/>
              </p:cNvSpPr>
              <p:nvPr/>
            </p:nvSpPr>
            <p:spPr bwMode="auto">
              <a:xfrm>
                <a:off x="3709987" y="3975100"/>
                <a:ext cx="217488" cy="2381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Rectangle 131">
                <a:extLst>
                  <a:ext uri="{FF2B5EF4-FFF2-40B4-BE49-F238E27FC236}">
                    <a16:creationId xmlns:a16="http://schemas.microsoft.com/office/drawing/2014/main" id="{6317C9AD-8DA2-43BC-A63E-97629666A37A}"/>
                  </a:ext>
                </a:extLst>
              </p:cNvPr>
              <p:cNvSpPr>
                <a:spLocks noChangeArrowheads="1"/>
              </p:cNvSpPr>
              <p:nvPr/>
            </p:nvSpPr>
            <p:spPr bwMode="auto">
              <a:xfrm>
                <a:off x="3900487" y="3975100"/>
                <a:ext cx="26988" cy="23812"/>
              </a:xfrm>
              <a:prstGeom prst="rect">
                <a:avLst/>
              </a:prstGeom>
              <a:solidFill>
                <a:srgbClr val="0016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5" name="Rectangle 132">
                <a:extLst>
                  <a:ext uri="{FF2B5EF4-FFF2-40B4-BE49-F238E27FC236}">
                    <a16:creationId xmlns:a16="http://schemas.microsoft.com/office/drawing/2014/main" id="{FF1ECC0D-01FE-4274-B321-B275596197C4}"/>
                  </a:ext>
                </a:extLst>
              </p:cNvPr>
              <p:cNvSpPr>
                <a:spLocks noChangeArrowheads="1"/>
              </p:cNvSpPr>
              <p:nvPr/>
            </p:nvSpPr>
            <p:spPr bwMode="auto">
              <a:xfrm>
                <a:off x="3900487" y="3975100"/>
                <a:ext cx="26988" cy="23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Rectangle 133">
                <a:extLst>
                  <a:ext uri="{FF2B5EF4-FFF2-40B4-BE49-F238E27FC236}">
                    <a16:creationId xmlns:a16="http://schemas.microsoft.com/office/drawing/2014/main" id="{0A863F13-9BFC-4D3E-8F4A-BD416D94F0BD}"/>
                  </a:ext>
                </a:extLst>
              </p:cNvPr>
              <p:cNvSpPr>
                <a:spLocks noChangeArrowheads="1"/>
              </p:cNvSpPr>
              <p:nvPr/>
            </p:nvSpPr>
            <p:spPr bwMode="auto">
              <a:xfrm>
                <a:off x="3836987" y="3975100"/>
                <a:ext cx="25400" cy="23812"/>
              </a:xfrm>
              <a:prstGeom prst="rect">
                <a:avLst/>
              </a:prstGeom>
              <a:solidFill>
                <a:srgbClr val="0016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7" name="Rectangle 134">
                <a:extLst>
                  <a:ext uri="{FF2B5EF4-FFF2-40B4-BE49-F238E27FC236}">
                    <a16:creationId xmlns:a16="http://schemas.microsoft.com/office/drawing/2014/main" id="{9B8C5965-D297-4B00-93A1-7F841E6FBB2C}"/>
                  </a:ext>
                </a:extLst>
              </p:cNvPr>
              <p:cNvSpPr>
                <a:spLocks noChangeArrowheads="1"/>
              </p:cNvSpPr>
              <p:nvPr/>
            </p:nvSpPr>
            <p:spPr bwMode="auto">
              <a:xfrm>
                <a:off x="3836987" y="3975100"/>
                <a:ext cx="25400" cy="23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 name="Rectangle 135">
                <a:extLst>
                  <a:ext uri="{FF2B5EF4-FFF2-40B4-BE49-F238E27FC236}">
                    <a16:creationId xmlns:a16="http://schemas.microsoft.com/office/drawing/2014/main" id="{E701CD20-B778-4666-8ADE-2181522A566E}"/>
                  </a:ext>
                </a:extLst>
              </p:cNvPr>
              <p:cNvSpPr>
                <a:spLocks noChangeArrowheads="1"/>
              </p:cNvSpPr>
              <p:nvPr/>
            </p:nvSpPr>
            <p:spPr bwMode="auto">
              <a:xfrm>
                <a:off x="3773487" y="3975100"/>
                <a:ext cx="25400" cy="23812"/>
              </a:xfrm>
              <a:prstGeom prst="rect">
                <a:avLst/>
              </a:prstGeom>
              <a:solidFill>
                <a:srgbClr val="0016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136">
                <a:extLst>
                  <a:ext uri="{FF2B5EF4-FFF2-40B4-BE49-F238E27FC236}">
                    <a16:creationId xmlns:a16="http://schemas.microsoft.com/office/drawing/2014/main" id="{D5824733-D835-4606-A0D6-93ABC9B90C50}"/>
                  </a:ext>
                </a:extLst>
              </p:cNvPr>
              <p:cNvSpPr>
                <a:spLocks noChangeArrowheads="1"/>
              </p:cNvSpPr>
              <p:nvPr/>
            </p:nvSpPr>
            <p:spPr bwMode="auto">
              <a:xfrm>
                <a:off x="3773487" y="3975100"/>
                <a:ext cx="25400" cy="23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Rectangle 137">
                <a:extLst>
                  <a:ext uri="{FF2B5EF4-FFF2-40B4-BE49-F238E27FC236}">
                    <a16:creationId xmlns:a16="http://schemas.microsoft.com/office/drawing/2014/main" id="{2F828E27-4BC5-4B5E-AFF2-F6CF77EF9203}"/>
                  </a:ext>
                </a:extLst>
              </p:cNvPr>
              <p:cNvSpPr>
                <a:spLocks noChangeArrowheads="1"/>
              </p:cNvSpPr>
              <p:nvPr/>
            </p:nvSpPr>
            <p:spPr bwMode="auto">
              <a:xfrm>
                <a:off x="3709987" y="3975100"/>
                <a:ext cx="26988" cy="23812"/>
              </a:xfrm>
              <a:prstGeom prst="rect">
                <a:avLst/>
              </a:prstGeom>
              <a:solidFill>
                <a:srgbClr val="0016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1" name="Rectangle 138">
                <a:extLst>
                  <a:ext uri="{FF2B5EF4-FFF2-40B4-BE49-F238E27FC236}">
                    <a16:creationId xmlns:a16="http://schemas.microsoft.com/office/drawing/2014/main" id="{EE47450D-602D-49C7-8FEC-51A378F00132}"/>
                  </a:ext>
                </a:extLst>
              </p:cNvPr>
              <p:cNvSpPr>
                <a:spLocks noChangeArrowheads="1"/>
              </p:cNvSpPr>
              <p:nvPr/>
            </p:nvSpPr>
            <p:spPr bwMode="auto">
              <a:xfrm>
                <a:off x="3709987" y="3975100"/>
                <a:ext cx="26988" cy="23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11" name="Rectangle 410">
            <a:extLst>
              <a:ext uri="{FF2B5EF4-FFF2-40B4-BE49-F238E27FC236}">
                <a16:creationId xmlns:a16="http://schemas.microsoft.com/office/drawing/2014/main" id="{02CB81FE-F6B8-433E-B2C2-72B2C37662A3}"/>
              </a:ext>
            </a:extLst>
          </p:cNvPr>
          <p:cNvSpPr/>
          <p:nvPr/>
        </p:nvSpPr>
        <p:spPr bwMode="auto">
          <a:xfrm>
            <a:off x="10575734" y="1674771"/>
            <a:ext cx="633241" cy="5819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rmAutofit fontScale="55000" lnSpcReduction="20000"/>
          </a:bodyPr>
          <a:lstStyle/>
          <a:p>
            <a:pPr algn="ctr" defTabSz="932472" fontAlgn="base">
              <a:lnSpc>
                <a:spcPct val="90000"/>
              </a:lnSpc>
              <a:spcBef>
                <a:spcPct val="0"/>
              </a:spcBef>
              <a:spcAft>
                <a:spcPct val="0"/>
              </a:spcAft>
            </a:pPr>
            <a:endParaRPr lang="en-US" sz="4800" b="1">
              <a:solidFill>
                <a:srgbClr val="0070C0"/>
              </a:solidFill>
              <a:ea typeface="Segoe UI" pitchFamily="34" charset="0"/>
              <a:cs typeface="Segoe UI" pitchFamily="34" charset="0"/>
            </a:endParaRPr>
          </a:p>
        </p:txBody>
      </p:sp>
    </p:spTree>
    <p:extLst>
      <p:ext uri="{BB962C8B-B14F-4D97-AF65-F5344CB8AC3E}">
        <p14:creationId xmlns:p14="http://schemas.microsoft.com/office/powerpoint/2010/main" val="3963840113"/>
      </p:ext>
    </p:extLst>
  </p:cSld>
  <p:clrMapOvr>
    <a:overrideClrMapping bg1="lt1" tx1="dk1" bg2="lt2" tx2="dk2" accent1="accent1" accent2="accent2" accent3="accent3" accent4="accent4" accent5="accent5" accent6="accent6" hlink="hlink" folHlink="folHlink"/>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Oval 22"/>
          <p:cNvSpPr>
            <a:spLocks noChangeAspect="1"/>
          </p:cNvSpPr>
          <p:nvPr/>
        </p:nvSpPr>
        <p:spPr bwMode="auto">
          <a:xfrm>
            <a:off x="422557" y="2085197"/>
            <a:ext cx="2560320" cy="2560320"/>
          </a:xfrm>
          <a:prstGeom prst="ellipse">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marL="0" marR="0" lvl="0" indent="0" algn="ctr" defTabSz="932114"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4" name="Oval 23"/>
          <p:cNvSpPr>
            <a:spLocks noChangeAspect="1"/>
          </p:cNvSpPr>
          <p:nvPr/>
        </p:nvSpPr>
        <p:spPr bwMode="auto">
          <a:xfrm>
            <a:off x="9473537" y="2085197"/>
            <a:ext cx="2560320" cy="2560320"/>
          </a:xfrm>
          <a:prstGeom prst="ellipse">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marL="0" marR="0" lvl="0" indent="0" algn="ctr" defTabSz="932114"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5" name="Oval 24"/>
          <p:cNvSpPr>
            <a:spLocks noChangeAspect="1"/>
          </p:cNvSpPr>
          <p:nvPr/>
        </p:nvSpPr>
        <p:spPr bwMode="auto">
          <a:xfrm>
            <a:off x="6456543" y="2109077"/>
            <a:ext cx="2560320" cy="2560320"/>
          </a:xfrm>
          <a:prstGeom prst="ellipse">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marL="0" marR="0" lvl="0" indent="0" algn="ctr" defTabSz="932114"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6" name="Oval 25"/>
          <p:cNvSpPr>
            <a:spLocks noChangeAspect="1"/>
          </p:cNvSpPr>
          <p:nvPr/>
        </p:nvSpPr>
        <p:spPr bwMode="auto">
          <a:xfrm>
            <a:off x="3439550" y="2087542"/>
            <a:ext cx="2560320" cy="2560320"/>
          </a:xfrm>
          <a:prstGeom prst="ellipse">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marL="0" marR="0" lvl="0" indent="0" algn="ctr" defTabSz="932114"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 name="Title 3"/>
          <p:cNvSpPr>
            <a:spLocks noGrp="1"/>
          </p:cNvSpPr>
          <p:nvPr>
            <p:ph type="title"/>
          </p:nvPr>
        </p:nvSpPr>
        <p:spPr/>
        <p:txBody>
          <a:bodyPr/>
          <a:lstStyle/>
          <a:p>
            <a:r>
              <a:rPr lang="en-US"/>
              <a:t>Microsoft R helps address these challenges</a:t>
            </a:r>
          </a:p>
        </p:txBody>
      </p:sp>
      <p:sp>
        <p:nvSpPr>
          <p:cNvPr id="2" name="Rectangle 1"/>
          <p:cNvSpPr/>
          <p:nvPr/>
        </p:nvSpPr>
        <p:spPr>
          <a:xfrm>
            <a:off x="442913" y="1528524"/>
            <a:ext cx="7935458" cy="523220"/>
          </a:xfrm>
          <a:prstGeom prst="rect">
            <a:avLst/>
          </a:prstGeom>
        </p:spPr>
        <p:txBody>
          <a:bodyPr wrap="square">
            <a:spAutoFit/>
          </a:bodyPr>
          <a:lstStyle/>
          <a:p>
            <a:r>
              <a:rPr lang="en-US" sz="2800">
                <a:gradFill>
                  <a:gsLst>
                    <a:gs pos="1250">
                      <a:schemeClr val="bg1"/>
                    </a:gs>
                    <a:gs pos="99000">
                      <a:schemeClr val="bg1"/>
                    </a:gs>
                  </a:gsLst>
                  <a:lin ang="5400000" scaled="0"/>
                </a:gradFill>
                <a:latin typeface="+mj-lt"/>
              </a:rPr>
              <a:t>Microsoft R solves open source R challenges</a:t>
            </a:r>
          </a:p>
        </p:txBody>
      </p:sp>
      <p:sp>
        <p:nvSpPr>
          <p:cNvPr id="12" name="Text"/>
          <p:cNvSpPr>
            <a:spLocks noChangeAspect="1"/>
          </p:cNvSpPr>
          <p:nvPr/>
        </p:nvSpPr>
        <p:spPr bwMode="auto">
          <a:xfrm>
            <a:off x="482220" y="2146157"/>
            <a:ext cx="2438400" cy="2438400"/>
          </a:xfrm>
          <a:prstGeom prst="ellipse">
            <a:avLst/>
          </a:prstGeom>
          <a:noFill/>
          <a:ln w="25400" cap="flat" cmpd="sng" algn="ctr">
            <a:no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marL="0" marR="0" lvl="0" indent="0" algn="ctr" defTabSz="93211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4425">
                      <a:schemeClr val="bg1"/>
                    </a:gs>
                    <a:gs pos="22124">
                      <a:schemeClr val="bg1"/>
                    </a:gs>
                  </a:gsLst>
                  <a:lin ang="5400000" scaled="0"/>
                </a:gradFill>
                <a:effectLst/>
                <a:uLnTx/>
                <a:uFillTx/>
                <a:latin typeface="Segoe UI Light"/>
                <a:ea typeface="Segoe UI" pitchFamily="34" charset="0"/>
                <a:cs typeface="Segoe UI" pitchFamily="34" charset="0"/>
              </a:rPr>
              <a:t>Scale</a:t>
            </a:r>
            <a:endParaRPr kumimoji="0" lang="en-US" sz="1400" b="0" i="0" u="none" strike="noStrike" kern="0" cap="none" spc="0" normalizeH="0" baseline="0" noProof="0">
              <a:ln>
                <a:noFill/>
              </a:ln>
              <a:gradFill>
                <a:gsLst>
                  <a:gs pos="4425">
                    <a:schemeClr val="bg1"/>
                  </a:gs>
                  <a:gs pos="22124">
                    <a:schemeClr val="bg1"/>
                  </a:gs>
                </a:gsLst>
                <a:lin ang="5400000" scaled="0"/>
              </a:gradFill>
              <a:effectLst/>
              <a:uLnTx/>
              <a:uFillTx/>
              <a:latin typeface="Segoe UI Light"/>
              <a:ea typeface="Segoe UI" pitchFamily="34" charset="0"/>
              <a:cs typeface="Segoe UI" pitchFamily="34" charset="0"/>
            </a:endParaRPr>
          </a:p>
        </p:txBody>
      </p:sp>
      <p:sp>
        <p:nvSpPr>
          <p:cNvPr id="13" name="Text"/>
          <p:cNvSpPr>
            <a:spLocks noChangeAspect="1"/>
          </p:cNvSpPr>
          <p:nvPr/>
        </p:nvSpPr>
        <p:spPr bwMode="auto">
          <a:xfrm>
            <a:off x="9547832" y="2207117"/>
            <a:ext cx="2438400" cy="2438400"/>
          </a:xfrm>
          <a:prstGeom prst="ellipse">
            <a:avLst/>
          </a:prstGeom>
          <a:noFill/>
          <a:ln w="25400" cap="flat" cmpd="sng" algn="ctr">
            <a:no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114">
              <a:defRPr/>
            </a:pPr>
            <a:r>
              <a:rPr lang="en-US" sz="2800" kern="0">
                <a:gradFill>
                  <a:gsLst>
                    <a:gs pos="4425">
                      <a:schemeClr val="bg1"/>
                    </a:gs>
                    <a:gs pos="22124">
                      <a:schemeClr val="bg1"/>
                    </a:gs>
                  </a:gsLst>
                  <a:lin ang="5400000" scaled="0"/>
                </a:gradFill>
                <a:latin typeface="Segoe UI Light"/>
                <a:cs typeface="Segoe UI" pitchFamily="34" charset="0"/>
              </a:rPr>
              <a:t>Support</a:t>
            </a:r>
          </a:p>
        </p:txBody>
      </p:sp>
      <p:sp>
        <p:nvSpPr>
          <p:cNvPr id="14" name="Text"/>
          <p:cNvSpPr>
            <a:spLocks noChangeAspect="1"/>
          </p:cNvSpPr>
          <p:nvPr/>
        </p:nvSpPr>
        <p:spPr bwMode="auto">
          <a:xfrm>
            <a:off x="6555466" y="2207117"/>
            <a:ext cx="2438400" cy="2438400"/>
          </a:xfrm>
          <a:prstGeom prst="ellipse">
            <a:avLst/>
          </a:prstGeom>
          <a:noFill/>
          <a:ln w="25400" cap="flat" cmpd="sng" algn="ctr">
            <a:no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114">
              <a:defRPr/>
            </a:pPr>
            <a:r>
              <a:rPr lang="en-US" sz="2800" kern="0">
                <a:gradFill>
                  <a:gsLst>
                    <a:gs pos="4425">
                      <a:schemeClr val="bg1"/>
                    </a:gs>
                    <a:gs pos="22124">
                      <a:schemeClr val="bg1"/>
                    </a:gs>
                  </a:gsLst>
                  <a:lin ang="5400000" scaled="0"/>
                </a:gradFill>
                <a:latin typeface="Segoe UI Light"/>
                <a:cs typeface="Segoe UI" pitchFamily="34" charset="0"/>
              </a:rPr>
              <a:t>Operationalize</a:t>
            </a:r>
          </a:p>
        </p:txBody>
      </p:sp>
      <p:sp>
        <p:nvSpPr>
          <p:cNvPr id="15" name="Text"/>
          <p:cNvSpPr>
            <a:spLocks noChangeAspect="1"/>
          </p:cNvSpPr>
          <p:nvPr/>
        </p:nvSpPr>
        <p:spPr bwMode="auto">
          <a:xfrm>
            <a:off x="3500510" y="2175559"/>
            <a:ext cx="2438400" cy="2438400"/>
          </a:xfrm>
          <a:prstGeom prst="ellipse">
            <a:avLst/>
          </a:prstGeom>
          <a:noFill/>
          <a:ln w="25400" cap="flat" cmpd="sng" algn="ctr">
            <a:no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114">
              <a:defRPr/>
            </a:pPr>
            <a:r>
              <a:rPr lang="en-US" sz="2800" kern="0">
                <a:gradFill>
                  <a:gsLst>
                    <a:gs pos="4425">
                      <a:schemeClr val="bg1"/>
                    </a:gs>
                    <a:gs pos="22124">
                      <a:schemeClr val="bg1"/>
                    </a:gs>
                  </a:gsLst>
                  <a:lin ang="5400000" scaled="0"/>
                </a:gradFill>
                <a:latin typeface="Segoe UI Light"/>
                <a:cs typeface="Segoe UI" pitchFamily="34" charset="0"/>
              </a:rPr>
              <a:t>Performance</a:t>
            </a:r>
          </a:p>
        </p:txBody>
      </p:sp>
      <p:sp>
        <p:nvSpPr>
          <p:cNvPr id="16" name="Rectangle 15"/>
          <p:cNvSpPr/>
          <p:nvPr/>
        </p:nvSpPr>
        <p:spPr>
          <a:xfrm>
            <a:off x="274638" y="1314835"/>
            <a:ext cx="7935458" cy="726353"/>
          </a:xfrm>
          <a:prstGeom prst="rect">
            <a:avLst/>
          </a:prstGeom>
        </p:spPr>
        <p:txBody>
          <a:bodyPr wrap="square" lIns="182880" tIns="146304" rIns="182880" bIns="146304">
            <a:spAutoFit/>
          </a:bodyPr>
          <a:lstStyle/>
          <a:p>
            <a:r>
              <a:rPr lang="en-US" sz="2800">
                <a:gradFill>
                  <a:gsLst>
                    <a:gs pos="70796">
                      <a:schemeClr val="tx1"/>
                    </a:gs>
                    <a:gs pos="47000">
                      <a:schemeClr val="tx1"/>
                    </a:gs>
                  </a:gsLst>
                  <a:lin ang="5400000" scaled="0"/>
                </a:gradFill>
                <a:latin typeface="+mj-lt"/>
              </a:rPr>
              <a:t>Microsoft R solves open source R challenges</a:t>
            </a:r>
          </a:p>
        </p:txBody>
      </p:sp>
      <p:sp>
        <p:nvSpPr>
          <p:cNvPr id="3" name="Rectangle 2"/>
          <p:cNvSpPr/>
          <p:nvPr/>
        </p:nvSpPr>
        <p:spPr>
          <a:xfrm>
            <a:off x="274638" y="4868863"/>
            <a:ext cx="2856159" cy="1181862"/>
          </a:xfrm>
          <a:prstGeom prst="rect">
            <a:avLst/>
          </a:prstGeom>
          <a:solidFill>
            <a:schemeClr val="bg1">
              <a:lumMod val="95000"/>
            </a:schemeClr>
          </a:solidFill>
        </p:spPr>
        <p:txBody>
          <a:bodyPr wrap="square" lIns="182880" tIns="146304" rIns="182880" bIns="146304">
            <a:noAutofit/>
          </a:bodyPr>
          <a:lstStyle/>
          <a:p>
            <a:pPr indent="-168111" defTabSz="932060">
              <a:lnSpc>
                <a:spcPct val="90000"/>
              </a:lnSpc>
              <a:buClr>
                <a:srgbClr val="F15D22"/>
              </a:buClr>
              <a:defRPr/>
            </a:pPr>
            <a: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t>Scales from workstations </a:t>
            </a:r>
            <a:b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br>
            <a: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t>to large clusters; scales to large data sizes </a:t>
            </a:r>
          </a:p>
        </p:txBody>
      </p:sp>
      <p:sp>
        <p:nvSpPr>
          <p:cNvPr id="5" name="Rectangle 4"/>
          <p:cNvSpPr/>
          <p:nvPr/>
        </p:nvSpPr>
        <p:spPr>
          <a:xfrm>
            <a:off x="3213683" y="4868863"/>
            <a:ext cx="3020811" cy="1181862"/>
          </a:xfrm>
          <a:prstGeom prst="rect">
            <a:avLst/>
          </a:prstGeom>
          <a:solidFill>
            <a:schemeClr val="bg1">
              <a:lumMod val="95000"/>
            </a:schemeClr>
          </a:solidFill>
        </p:spPr>
        <p:txBody>
          <a:bodyPr wrap="square" lIns="182880" tIns="146304" rIns="182880" bIns="146304">
            <a:noAutofit/>
          </a:bodyPr>
          <a:lstStyle/>
          <a:p>
            <a:pPr indent="-168111" defTabSz="932060">
              <a:lnSpc>
                <a:spcPct val="90000"/>
              </a:lnSpc>
              <a:buClr>
                <a:srgbClr val="F15D22"/>
              </a:buClr>
              <a:defRPr/>
            </a:pPr>
            <a: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t>Growing portfolio of transparently parallelized </a:t>
            </a:r>
            <a:b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br>
            <a: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t>and Microsoft Machine Learning algorithms</a:t>
            </a:r>
          </a:p>
        </p:txBody>
      </p:sp>
      <p:sp>
        <p:nvSpPr>
          <p:cNvPr id="6" name="Rectangle 5"/>
          <p:cNvSpPr/>
          <p:nvPr/>
        </p:nvSpPr>
        <p:spPr>
          <a:xfrm>
            <a:off x="6317381" y="4868863"/>
            <a:ext cx="2945289" cy="1181862"/>
          </a:xfrm>
          <a:prstGeom prst="rect">
            <a:avLst/>
          </a:prstGeom>
          <a:solidFill>
            <a:schemeClr val="bg1">
              <a:lumMod val="95000"/>
            </a:schemeClr>
          </a:solidFill>
        </p:spPr>
        <p:txBody>
          <a:bodyPr wrap="square" lIns="182880" tIns="146304" rIns="182880" bIns="146304">
            <a:noAutofit/>
          </a:bodyPr>
          <a:lstStyle/>
          <a:p>
            <a:pPr defTabSz="932060">
              <a:lnSpc>
                <a:spcPct val="90000"/>
              </a:lnSpc>
              <a:buClr>
                <a:srgbClr val="F15D22"/>
              </a:buClr>
              <a:defRPr/>
            </a:pPr>
            <a: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t>Write Once Deploy </a:t>
            </a:r>
            <a:b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br>
            <a: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t>on multiple platforms—</a:t>
            </a:r>
            <a:b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br>
            <a: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t>on-premises and cloud</a:t>
            </a:r>
          </a:p>
        </p:txBody>
      </p:sp>
      <p:sp>
        <p:nvSpPr>
          <p:cNvPr id="7" name="Rectangle 6"/>
          <p:cNvSpPr/>
          <p:nvPr/>
        </p:nvSpPr>
        <p:spPr>
          <a:xfrm>
            <a:off x="9345557" y="4868863"/>
            <a:ext cx="2816281" cy="1181862"/>
          </a:xfrm>
          <a:prstGeom prst="rect">
            <a:avLst/>
          </a:prstGeom>
          <a:solidFill>
            <a:schemeClr val="bg1">
              <a:lumMod val="95000"/>
            </a:schemeClr>
          </a:solidFill>
        </p:spPr>
        <p:txBody>
          <a:bodyPr wrap="square" lIns="182880" tIns="146304" rIns="182880" bIns="146304">
            <a:noAutofit/>
          </a:bodyPr>
          <a:lstStyle/>
          <a:p>
            <a:pPr defTabSz="932060">
              <a:lnSpc>
                <a:spcPct val="90000"/>
              </a:lnSpc>
              <a:buClr>
                <a:srgbClr val="F15D22"/>
              </a:buClr>
              <a:defRPr/>
            </a:pPr>
            <a:r>
              <a:rPr lang="en-US" sz="1600">
                <a:gradFill>
                  <a:gsLst>
                    <a:gs pos="22124">
                      <a:schemeClr val="tx1"/>
                    </a:gs>
                    <a:gs pos="46000">
                      <a:schemeClr val="tx1"/>
                    </a:gs>
                  </a:gsLst>
                  <a:lin ang="5400000" scaled="0"/>
                </a:gradFill>
                <a:latin typeface="Segoe UI" panose="020B0502040204020203" pitchFamily="34" charset="0"/>
                <a:cs typeface="Segoe UI" panose="020B0502040204020203" pitchFamily="34" charset="0"/>
              </a:rPr>
              <a:t>Solution templates, enterprise level support, partner eco-system</a:t>
            </a:r>
          </a:p>
        </p:txBody>
      </p:sp>
    </p:spTree>
    <p:extLst>
      <p:ext uri="{BB962C8B-B14F-4D97-AF65-F5344CB8AC3E}">
        <p14:creationId xmlns:p14="http://schemas.microsoft.com/office/powerpoint/2010/main" val="2372808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9" presetClass="emph" presetSubtype="0" fill="hold" grpId="1" nodeType="clickEffect">
                                  <p:stCondLst>
                                    <p:cond delay="0"/>
                                  </p:stCondLst>
                                  <p:childTnLst>
                                    <p:animClr clrSpc="rgb" dir="cw">
                                      <p:cBhvr override="childStyle">
                                        <p:cTn id="43" dur="500" fill="hold"/>
                                        <p:tgtEl>
                                          <p:spTgt spid="23"/>
                                        </p:tgtEl>
                                        <p:attrNameLst>
                                          <p:attrName>style.color</p:attrName>
                                        </p:attrNameLst>
                                      </p:cBhvr>
                                      <p:to>
                                        <a:schemeClr val="folHlink"/>
                                      </p:to>
                                    </p:animClr>
                                    <p:animClr clrSpc="rgb" dir="cw">
                                      <p:cBhvr>
                                        <p:cTn id="44" dur="500" fill="hold"/>
                                        <p:tgtEl>
                                          <p:spTgt spid="23"/>
                                        </p:tgtEl>
                                        <p:attrNameLst>
                                          <p:attrName>fillcolor</p:attrName>
                                        </p:attrNameLst>
                                      </p:cBhvr>
                                      <p:to>
                                        <a:schemeClr val="folHlink"/>
                                      </p:to>
                                    </p:animClr>
                                    <p:set>
                                      <p:cBhvr>
                                        <p:cTn id="45" dur="500" fill="hold"/>
                                        <p:tgtEl>
                                          <p:spTgt spid="23"/>
                                        </p:tgtEl>
                                        <p:attrNameLst>
                                          <p:attrName>fill.type</p:attrName>
                                        </p:attrNameLst>
                                      </p:cBhvr>
                                      <p:to>
                                        <p:strVal val="solid"/>
                                      </p:to>
                                    </p:set>
                                    <p:set>
                                      <p:cBhvr>
                                        <p:cTn id="46" dur="500" fill="hold"/>
                                        <p:tgtEl>
                                          <p:spTgt spid="23"/>
                                        </p:tgtEl>
                                        <p:attrNameLst>
                                          <p:attrName>fill.on</p:attrName>
                                        </p:attrNameLst>
                                      </p:cBhvr>
                                      <p:to>
                                        <p:strVal val="true"/>
                                      </p:to>
                                    </p:set>
                                  </p:childTnLst>
                                </p:cTn>
                              </p:par>
                              <p:par>
                                <p:cTn id="47" presetID="19" presetClass="emph" presetSubtype="0" fill="hold" grpId="1" nodeType="withEffect">
                                  <p:stCondLst>
                                    <p:cond delay="0"/>
                                  </p:stCondLst>
                                  <p:childTnLst>
                                    <p:animClr clrSpc="rgb" dir="cw">
                                      <p:cBhvr override="childStyle">
                                        <p:cTn id="48" dur="500" fill="hold"/>
                                        <p:tgtEl>
                                          <p:spTgt spid="26"/>
                                        </p:tgtEl>
                                        <p:attrNameLst>
                                          <p:attrName>style.color</p:attrName>
                                        </p:attrNameLst>
                                      </p:cBhvr>
                                      <p:to>
                                        <a:schemeClr val="folHlink"/>
                                      </p:to>
                                    </p:animClr>
                                    <p:animClr clrSpc="rgb" dir="cw">
                                      <p:cBhvr>
                                        <p:cTn id="49" dur="500" fill="hold"/>
                                        <p:tgtEl>
                                          <p:spTgt spid="26"/>
                                        </p:tgtEl>
                                        <p:attrNameLst>
                                          <p:attrName>fillcolor</p:attrName>
                                        </p:attrNameLst>
                                      </p:cBhvr>
                                      <p:to>
                                        <a:schemeClr val="folHlink"/>
                                      </p:to>
                                    </p:animClr>
                                    <p:set>
                                      <p:cBhvr>
                                        <p:cTn id="50" dur="500" fill="hold"/>
                                        <p:tgtEl>
                                          <p:spTgt spid="26"/>
                                        </p:tgtEl>
                                        <p:attrNameLst>
                                          <p:attrName>fill.type</p:attrName>
                                        </p:attrNameLst>
                                      </p:cBhvr>
                                      <p:to>
                                        <p:strVal val="solid"/>
                                      </p:to>
                                    </p:set>
                                    <p:set>
                                      <p:cBhvr>
                                        <p:cTn id="51" dur="500" fill="hold"/>
                                        <p:tgtEl>
                                          <p:spTgt spid="26"/>
                                        </p:tgtEl>
                                        <p:attrNameLst>
                                          <p:attrName>fill.on</p:attrName>
                                        </p:attrNameLst>
                                      </p:cBhvr>
                                      <p:to>
                                        <p:strVal val="true"/>
                                      </p:to>
                                    </p:set>
                                  </p:childTnLst>
                                </p:cTn>
                              </p:par>
                              <p:par>
                                <p:cTn id="52" presetID="19" presetClass="emph" presetSubtype="0" fill="hold" grpId="1" nodeType="withEffect">
                                  <p:stCondLst>
                                    <p:cond delay="0"/>
                                  </p:stCondLst>
                                  <p:childTnLst>
                                    <p:animClr clrSpc="rgb" dir="cw">
                                      <p:cBhvr override="childStyle">
                                        <p:cTn id="53" dur="500" fill="hold"/>
                                        <p:tgtEl>
                                          <p:spTgt spid="25"/>
                                        </p:tgtEl>
                                        <p:attrNameLst>
                                          <p:attrName>style.color</p:attrName>
                                        </p:attrNameLst>
                                      </p:cBhvr>
                                      <p:to>
                                        <a:schemeClr val="folHlink"/>
                                      </p:to>
                                    </p:animClr>
                                    <p:animClr clrSpc="rgb" dir="cw">
                                      <p:cBhvr>
                                        <p:cTn id="54" dur="500" fill="hold"/>
                                        <p:tgtEl>
                                          <p:spTgt spid="25"/>
                                        </p:tgtEl>
                                        <p:attrNameLst>
                                          <p:attrName>fillcolor</p:attrName>
                                        </p:attrNameLst>
                                      </p:cBhvr>
                                      <p:to>
                                        <a:schemeClr val="folHlink"/>
                                      </p:to>
                                    </p:animClr>
                                    <p:set>
                                      <p:cBhvr>
                                        <p:cTn id="55" dur="500" fill="hold"/>
                                        <p:tgtEl>
                                          <p:spTgt spid="25"/>
                                        </p:tgtEl>
                                        <p:attrNameLst>
                                          <p:attrName>fill.type</p:attrName>
                                        </p:attrNameLst>
                                      </p:cBhvr>
                                      <p:to>
                                        <p:strVal val="solid"/>
                                      </p:to>
                                    </p:set>
                                    <p:set>
                                      <p:cBhvr>
                                        <p:cTn id="56" dur="500" fill="hold"/>
                                        <p:tgtEl>
                                          <p:spTgt spid="25"/>
                                        </p:tgtEl>
                                        <p:attrNameLst>
                                          <p:attrName>fill.on</p:attrName>
                                        </p:attrNameLst>
                                      </p:cBhvr>
                                      <p:to>
                                        <p:strVal val="true"/>
                                      </p:to>
                                    </p:set>
                                  </p:childTnLst>
                                </p:cTn>
                              </p:par>
                              <p:par>
                                <p:cTn id="57" presetID="19" presetClass="emph" presetSubtype="0" fill="hold" grpId="1" nodeType="withEffect">
                                  <p:stCondLst>
                                    <p:cond delay="0"/>
                                  </p:stCondLst>
                                  <p:childTnLst>
                                    <p:animClr clrSpc="rgb" dir="cw">
                                      <p:cBhvr override="childStyle">
                                        <p:cTn id="58" dur="500" fill="hold"/>
                                        <p:tgtEl>
                                          <p:spTgt spid="24"/>
                                        </p:tgtEl>
                                        <p:attrNameLst>
                                          <p:attrName>style.color</p:attrName>
                                        </p:attrNameLst>
                                      </p:cBhvr>
                                      <p:to>
                                        <a:schemeClr val="folHlink"/>
                                      </p:to>
                                    </p:animClr>
                                    <p:animClr clrSpc="rgb" dir="cw">
                                      <p:cBhvr>
                                        <p:cTn id="59" dur="500" fill="hold"/>
                                        <p:tgtEl>
                                          <p:spTgt spid="24"/>
                                        </p:tgtEl>
                                        <p:attrNameLst>
                                          <p:attrName>fillcolor</p:attrName>
                                        </p:attrNameLst>
                                      </p:cBhvr>
                                      <p:to>
                                        <a:schemeClr val="folHlink"/>
                                      </p:to>
                                    </p:animClr>
                                    <p:set>
                                      <p:cBhvr>
                                        <p:cTn id="60" dur="500" fill="hold"/>
                                        <p:tgtEl>
                                          <p:spTgt spid="24"/>
                                        </p:tgtEl>
                                        <p:attrNameLst>
                                          <p:attrName>fill.type</p:attrName>
                                        </p:attrNameLst>
                                      </p:cBhvr>
                                      <p:to>
                                        <p:strVal val="solid"/>
                                      </p:to>
                                    </p:set>
                                    <p:set>
                                      <p:cBhvr>
                                        <p:cTn id="61" dur="500" fill="hold"/>
                                        <p:tgtEl>
                                          <p:spTgt spid="24"/>
                                        </p:tgtEl>
                                        <p:attrNameLst>
                                          <p:attrName>fill.on</p:attrName>
                                        </p:attrNameLst>
                                      </p:cBhvr>
                                      <p:to>
                                        <p:strVal val="true"/>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500"/>
                                        <p:tgtEl>
                                          <p:spTgt spid="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P spid="26" grpId="1" animBg="1"/>
      <p:bldP spid="2" grpId="0"/>
      <p:bldP spid="12" grpId="0"/>
      <p:bldP spid="13" grpId="0"/>
      <p:bldP spid="14" grpId="0"/>
      <p:bldP spid="15" grpId="0"/>
      <p:bldP spid="16" grpId="0"/>
      <p:bldP spid="3" grpId="0" animBg="1"/>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82342" y="207894"/>
            <a:ext cx="11887878" cy="917575"/>
          </a:xfrm>
        </p:spPr>
        <p:txBody>
          <a:bodyPr>
            <a:normAutofit fontScale="90000"/>
          </a:bodyPr>
          <a:lstStyle/>
          <a:p>
            <a:r>
              <a:rPr sz="4998"/>
              <a:t>Challenges to Analytic Application Adoption</a:t>
            </a:r>
            <a:br>
              <a:rPr sz="5799"/>
            </a:br>
            <a:endParaRPr lang="en-US" sz="3599"/>
          </a:p>
        </p:txBody>
      </p:sp>
      <p:sp>
        <p:nvSpPr>
          <p:cNvPr id="7" name="Rectangle 6"/>
          <p:cNvSpPr/>
          <p:nvPr/>
        </p:nvSpPr>
        <p:spPr bwMode="auto">
          <a:xfrm>
            <a:off x="3585659" y="1718162"/>
            <a:ext cx="6707633" cy="1188551"/>
          </a:xfrm>
          <a:prstGeom prst="rect">
            <a:avLst/>
          </a:prstGeom>
          <a:solidFill>
            <a:srgbClr val="00B0F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Strong Competition for Scarce Talent</a:t>
            </a:r>
          </a:p>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Academic Knowledge Requirements</a:t>
            </a:r>
          </a:p>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Data Integration Effort Requirements</a:t>
            </a:r>
          </a:p>
        </p:txBody>
      </p:sp>
      <p:sp>
        <p:nvSpPr>
          <p:cNvPr id="8" name="Rectangle 7"/>
          <p:cNvSpPr/>
          <p:nvPr/>
        </p:nvSpPr>
        <p:spPr bwMode="auto">
          <a:xfrm>
            <a:off x="3585659" y="2910616"/>
            <a:ext cx="6707633" cy="1188551"/>
          </a:xfrm>
          <a:prstGeom prst="rect">
            <a:avLst/>
          </a:prstGeom>
          <a:solidFill>
            <a:srgbClr val="92D05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Platform Complexity Surprises</a:t>
            </a:r>
          </a:p>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Tool and Skill Gaps</a:t>
            </a:r>
          </a:p>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Culture Gaps between IT &amp; Data Science</a:t>
            </a:r>
          </a:p>
        </p:txBody>
      </p:sp>
      <p:sp>
        <p:nvSpPr>
          <p:cNvPr id="9" name="Rectangle 8"/>
          <p:cNvSpPr/>
          <p:nvPr/>
        </p:nvSpPr>
        <p:spPr bwMode="auto">
          <a:xfrm>
            <a:off x="3585660" y="4096681"/>
            <a:ext cx="6707633" cy="1188551"/>
          </a:xfrm>
          <a:prstGeom prst="rect">
            <a:avLst/>
          </a:prstGeom>
          <a:solidFill>
            <a:srgbClr val="00B05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Data Integration Costs</a:t>
            </a:r>
          </a:p>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Development Delays</a:t>
            </a:r>
          </a:p>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Rapidly Evolving Big Data Landscape</a:t>
            </a:r>
          </a:p>
        </p:txBody>
      </p:sp>
      <p:sp>
        <p:nvSpPr>
          <p:cNvPr id="11" name="Rectangle 10"/>
          <p:cNvSpPr/>
          <p:nvPr/>
        </p:nvSpPr>
        <p:spPr bwMode="auto">
          <a:xfrm>
            <a:off x="3585659" y="5284255"/>
            <a:ext cx="6707633" cy="1188551"/>
          </a:xfrm>
          <a:prstGeom prst="rect">
            <a:avLst/>
          </a:prstGeom>
          <a:solidFill>
            <a:srgbClr val="0070C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Lack of Data Science Agility</a:t>
            </a:r>
          </a:p>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Complex Deployment Practices</a:t>
            </a:r>
          </a:p>
          <a:p>
            <a:pPr marL="1074279" marR="0" lvl="0" indent="-342900" defTabSz="932293"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Haltingly Slow Model Production</a:t>
            </a:r>
          </a:p>
        </p:txBody>
      </p:sp>
      <p:sp>
        <p:nvSpPr>
          <p:cNvPr id="2" name="Pentagon 1"/>
          <p:cNvSpPr/>
          <p:nvPr/>
        </p:nvSpPr>
        <p:spPr bwMode="auto">
          <a:xfrm>
            <a:off x="1538417" y="1712936"/>
            <a:ext cx="2634556" cy="1188551"/>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rPr>
              <a:t>Talent Scarcity</a:t>
            </a:r>
          </a:p>
        </p:txBody>
      </p:sp>
      <p:sp>
        <p:nvSpPr>
          <p:cNvPr id="15" name="Pentagon 14"/>
          <p:cNvSpPr/>
          <p:nvPr/>
        </p:nvSpPr>
        <p:spPr bwMode="auto">
          <a:xfrm>
            <a:off x="1538417" y="2904323"/>
            <a:ext cx="2634556" cy="1188551"/>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rPr>
              <a:t>Low Productivity</a:t>
            </a:r>
          </a:p>
        </p:txBody>
      </p:sp>
      <p:sp>
        <p:nvSpPr>
          <p:cNvPr id="17" name="Pentagon 16"/>
          <p:cNvSpPr/>
          <p:nvPr/>
        </p:nvSpPr>
        <p:spPr bwMode="auto">
          <a:xfrm>
            <a:off x="1538417" y="4094287"/>
            <a:ext cx="2634556" cy="1188551"/>
          </a:xfrm>
          <a:prstGeom prst="homePlat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rPr>
              <a:t>Complex Infrastructure</a:t>
            </a:r>
          </a:p>
        </p:txBody>
      </p:sp>
      <p:sp>
        <p:nvSpPr>
          <p:cNvPr id="18" name="Pentagon 17"/>
          <p:cNvSpPr/>
          <p:nvPr/>
        </p:nvSpPr>
        <p:spPr bwMode="auto">
          <a:xfrm>
            <a:off x="1538417" y="5280857"/>
            <a:ext cx="2634556" cy="1188551"/>
          </a:xfrm>
          <a:prstGeom prst="homePlate">
            <a:avLst/>
          </a:prstGeom>
          <a:solidFill>
            <a:srgbClr val="036D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rPr>
              <a:t>Slow Innovation</a:t>
            </a:r>
          </a:p>
        </p:txBody>
      </p:sp>
    </p:spTree>
    <p:extLst>
      <p:ext uri="{BB962C8B-B14F-4D97-AF65-F5344CB8AC3E}">
        <p14:creationId xmlns:p14="http://schemas.microsoft.com/office/powerpoint/2010/main" val="547580944"/>
      </p:ext>
    </p:extLst>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Diversity of Challenges Faced</a:t>
            </a:r>
          </a:p>
        </p:txBody>
      </p:sp>
      <p:sp>
        <p:nvSpPr>
          <p:cNvPr id="3" name="Footer Placeholder 2"/>
          <p:cNvSpPr>
            <a:spLocks noGrp="1"/>
          </p:cNvSpPr>
          <p:nvPr>
            <p:ph type="ftr" sz="quarter" idx="10"/>
          </p:nvPr>
        </p:nvSpPr>
        <p:spPr/>
        <p:txBody>
          <a:bodyPr/>
          <a:lstStyle/>
          <a:p>
            <a:pPr marL="0" marR="0" lvl="0" indent="0" defTabSz="110973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aphicFrame>
        <p:nvGraphicFramePr>
          <p:cNvPr id="4" name="Diagram 3"/>
          <p:cNvGraphicFramePr/>
          <p:nvPr>
            <p:extLst/>
          </p:nvPr>
        </p:nvGraphicFramePr>
        <p:xfrm>
          <a:off x="378824" y="1463039"/>
          <a:ext cx="11691256" cy="4990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705777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49275" y="4028436"/>
            <a:ext cx="11887200" cy="2025170"/>
          </a:xfrm>
        </p:spPr>
        <p:txBody>
          <a:bodyPr>
            <a:normAutofit fontScale="92500" lnSpcReduction="10000"/>
          </a:bodyPr>
          <a:lstStyle/>
          <a:p>
            <a:r>
              <a:rPr lang="en-US"/>
              <a:t>Results:</a:t>
            </a:r>
          </a:p>
          <a:p>
            <a:pPr lvl="1"/>
            <a:r>
              <a:rPr lang="en-US"/>
              <a:t>Slow Innovation Rates</a:t>
            </a:r>
          </a:p>
          <a:p>
            <a:pPr lvl="1"/>
            <a:r>
              <a:rPr lang="en-US"/>
              <a:t>Stale Models</a:t>
            </a:r>
          </a:p>
          <a:p>
            <a:pPr lvl="1"/>
            <a:r>
              <a:rPr lang="en-US"/>
              <a:t>Errors</a:t>
            </a:r>
          </a:p>
          <a:p>
            <a:pPr lvl="1"/>
            <a:r>
              <a:rPr lang="en-US"/>
              <a:t>Extended Testing &amp; Validation Cycles</a:t>
            </a:r>
          </a:p>
        </p:txBody>
      </p:sp>
      <p:sp>
        <p:nvSpPr>
          <p:cNvPr id="2" name="Title 1"/>
          <p:cNvSpPr>
            <a:spLocks noGrp="1"/>
          </p:cNvSpPr>
          <p:nvPr>
            <p:ph type="title"/>
          </p:nvPr>
        </p:nvSpPr>
        <p:spPr/>
        <p:txBody>
          <a:bodyPr/>
          <a:lstStyle/>
          <a:p>
            <a:r>
              <a:rPr lang="en-US"/>
              <a:t>Challenge: Lack of Agility</a:t>
            </a:r>
          </a:p>
        </p:txBody>
      </p:sp>
      <p:grpSp>
        <p:nvGrpSpPr>
          <p:cNvPr id="6" name="Group 5"/>
          <p:cNvGrpSpPr/>
          <p:nvPr/>
        </p:nvGrpSpPr>
        <p:grpSpPr>
          <a:xfrm>
            <a:off x="613564" y="1495857"/>
            <a:ext cx="11380401" cy="1012873"/>
            <a:chOff x="775170" y="1396819"/>
            <a:chExt cx="12160815" cy="1468072"/>
          </a:xfrm>
        </p:grpSpPr>
        <p:sp>
          <p:nvSpPr>
            <p:cNvPr id="3" name="Striped Right Arrow 2"/>
            <p:cNvSpPr/>
            <p:nvPr/>
          </p:nvSpPr>
          <p:spPr bwMode="auto">
            <a:xfrm>
              <a:off x="775170" y="1396819"/>
              <a:ext cx="1634061" cy="1468072"/>
            </a:xfrm>
            <a:prstGeom prst="stripedRightArrow">
              <a:avLst/>
            </a:prstGeom>
            <a:solidFill>
              <a:schemeClr val="bg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Load</a:t>
              </a:r>
            </a:p>
          </p:txBody>
        </p:sp>
        <p:sp>
          <p:nvSpPr>
            <p:cNvPr id="17" name="Striped Right Arrow 16"/>
            <p:cNvSpPr/>
            <p:nvPr/>
          </p:nvSpPr>
          <p:spPr bwMode="auto">
            <a:xfrm>
              <a:off x="2413709" y="1396819"/>
              <a:ext cx="1795080" cy="1468072"/>
            </a:xfrm>
            <a:prstGeom prst="stripedRightArrow">
              <a:avLst/>
            </a:prstGeom>
            <a:solidFill>
              <a:schemeClr val="bg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Explore</a:t>
              </a:r>
            </a:p>
          </p:txBody>
        </p:sp>
        <p:sp>
          <p:nvSpPr>
            <p:cNvPr id="18" name="Striped Right Arrow 17"/>
            <p:cNvSpPr/>
            <p:nvPr/>
          </p:nvSpPr>
          <p:spPr bwMode="auto">
            <a:xfrm>
              <a:off x="4208790" y="1396819"/>
              <a:ext cx="1575504" cy="1468072"/>
            </a:xfrm>
            <a:prstGeom prst="stripedRightArrow">
              <a:avLst/>
            </a:prstGeom>
            <a:solidFill>
              <a:schemeClr val="bg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Model</a:t>
              </a:r>
            </a:p>
          </p:txBody>
        </p:sp>
        <p:sp>
          <p:nvSpPr>
            <p:cNvPr id="19" name="Striped Right Arrow 18"/>
            <p:cNvSpPr/>
            <p:nvPr/>
          </p:nvSpPr>
          <p:spPr bwMode="auto">
            <a:xfrm>
              <a:off x="5795777" y="1396819"/>
              <a:ext cx="1763805" cy="1468072"/>
            </a:xfrm>
            <a:prstGeom prst="stripedRightArrow">
              <a:avLst/>
            </a:prstGeom>
            <a:solidFill>
              <a:schemeClr val="bg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Test</a:t>
              </a:r>
            </a:p>
          </p:txBody>
        </p:sp>
        <p:sp>
          <p:nvSpPr>
            <p:cNvPr id="22" name="Striped Right Arrow 21"/>
            <p:cNvSpPr/>
            <p:nvPr/>
          </p:nvSpPr>
          <p:spPr bwMode="auto">
            <a:xfrm>
              <a:off x="7588859" y="1396819"/>
              <a:ext cx="1586988" cy="1468072"/>
            </a:xfrm>
            <a:prstGeom prst="striped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Re-Code</a:t>
              </a:r>
            </a:p>
          </p:txBody>
        </p:sp>
        <p:sp>
          <p:nvSpPr>
            <p:cNvPr id="23" name="Striped Right Arrow 22"/>
            <p:cNvSpPr/>
            <p:nvPr/>
          </p:nvSpPr>
          <p:spPr bwMode="auto">
            <a:xfrm>
              <a:off x="9175846" y="1396819"/>
              <a:ext cx="1873188" cy="1468072"/>
            </a:xfrm>
            <a:prstGeom prst="striped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Validate</a:t>
              </a:r>
            </a:p>
          </p:txBody>
        </p:sp>
        <p:sp>
          <p:nvSpPr>
            <p:cNvPr id="24" name="Striped Right Arrow 23"/>
            <p:cNvSpPr/>
            <p:nvPr/>
          </p:nvSpPr>
          <p:spPr bwMode="auto">
            <a:xfrm>
              <a:off x="11073304" y="1396819"/>
              <a:ext cx="1862681" cy="1468072"/>
            </a:xfrm>
            <a:prstGeom prst="striped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Deploy</a:t>
              </a:r>
            </a:p>
          </p:txBody>
        </p:sp>
      </p:grpSp>
      <p:grpSp>
        <p:nvGrpSpPr>
          <p:cNvPr id="25" name="Group 24"/>
          <p:cNvGrpSpPr/>
          <p:nvPr/>
        </p:nvGrpSpPr>
        <p:grpSpPr>
          <a:xfrm>
            <a:off x="549275" y="3062163"/>
            <a:ext cx="11428157" cy="683264"/>
            <a:chOff x="570452" y="2231471"/>
            <a:chExt cx="4934125" cy="683264"/>
          </a:xfrm>
        </p:grpSpPr>
        <p:cxnSp>
          <p:nvCxnSpPr>
            <p:cNvPr id="27" name="Straight Connector 26"/>
            <p:cNvCxnSpPr/>
            <p:nvPr/>
          </p:nvCxnSpPr>
          <p:spPr>
            <a:xfrm>
              <a:off x="570452" y="2424418"/>
              <a:ext cx="0" cy="3858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04577" y="2341926"/>
              <a:ext cx="0" cy="3858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508950" y="2534873"/>
              <a:ext cx="19187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662731" y="2534873"/>
              <a:ext cx="17006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451841" y="2231471"/>
              <a:ext cx="993605"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3 – 6 Months</a:t>
              </a:r>
            </a:p>
          </p:txBody>
        </p:sp>
      </p:grpSp>
      <p:sp>
        <p:nvSpPr>
          <p:cNvPr id="20" name="Right Brace 19"/>
          <p:cNvSpPr/>
          <p:nvPr/>
        </p:nvSpPr>
        <p:spPr>
          <a:xfrm rot="5400000">
            <a:off x="3525902" y="-587777"/>
            <a:ext cx="327906" cy="6281159"/>
          </a:xfrm>
          <a:prstGeom prst="rightBrace">
            <a:avLst>
              <a:gd name="adj1" fmla="val 36193"/>
              <a:gd name="adj2" fmla="val 5074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Right Brace 20"/>
          <p:cNvSpPr/>
          <p:nvPr/>
        </p:nvSpPr>
        <p:spPr>
          <a:xfrm rot="5400000">
            <a:off x="9282735" y="5526"/>
            <a:ext cx="327906" cy="5094554"/>
          </a:xfrm>
          <a:prstGeom prst="rightBrace">
            <a:avLst>
              <a:gd name="adj1" fmla="val 36193"/>
              <a:gd name="adj2" fmla="val 5074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2783844" y="2648137"/>
            <a:ext cx="1812022"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Modeling</a:t>
            </a:r>
          </a:p>
        </p:txBody>
      </p:sp>
      <p:sp>
        <p:nvSpPr>
          <p:cNvPr id="26" name="TextBox 25"/>
          <p:cNvSpPr txBox="1"/>
          <p:nvPr/>
        </p:nvSpPr>
        <p:spPr>
          <a:xfrm>
            <a:off x="8433109" y="2657432"/>
            <a:ext cx="2027158"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Conversion</a:t>
            </a:r>
          </a:p>
        </p:txBody>
      </p:sp>
    </p:spTree>
    <p:extLst>
      <p:ext uri="{BB962C8B-B14F-4D97-AF65-F5344CB8AC3E}">
        <p14:creationId xmlns:p14="http://schemas.microsoft.com/office/powerpoint/2010/main" val="3441906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Rounded Rectangle 51"/>
          <p:cNvSpPr/>
          <p:nvPr/>
        </p:nvSpPr>
        <p:spPr bwMode="auto">
          <a:xfrm>
            <a:off x="704675" y="1547712"/>
            <a:ext cx="10964411" cy="5043905"/>
          </a:xfrm>
          <a:prstGeom prst="roundRect">
            <a:avLst>
              <a:gd name="adj" fmla="val 9871"/>
            </a:avLst>
          </a:prstGeom>
          <a:solidFill>
            <a:schemeClr val="bg1">
              <a:lumMod val="50000"/>
            </a:schemeClr>
          </a:solid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a:t>Challenge:  Expanding Stakeholder Audience</a:t>
            </a:r>
          </a:p>
        </p:txBody>
      </p:sp>
      <p:sp>
        <p:nvSpPr>
          <p:cNvPr id="17" name="Oval 16"/>
          <p:cNvSpPr/>
          <p:nvPr/>
        </p:nvSpPr>
        <p:spPr bwMode="auto">
          <a:xfrm>
            <a:off x="1074264" y="3383778"/>
            <a:ext cx="1175356" cy="1175356"/>
          </a:xfrm>
          <a:prstGeom prst="ellipse">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Oval 17"/>
          <p:cNvSpPr/>
          <p:nvPr/>
        </p:nvSpPr>
        <p:spPr bwMode="auto">
          <a:xfrm>
            <a:off x="7874556" y="4535739"/>
            <a:ext cx="1175356" cy="1175356"/>
          </a:xfrm>
          <a:prstGeom prst="ellipse">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Oval 18"/>
          <p:cNvSpPr/>
          <p:nvPr/>
        </p:nvSpPr>
        <p:spPr bwMode="auto">
          <a:xfrm>
            <a:off x="4693615" y="1720927"/>
            <a:ext cx="1175356" cy="1175356"/>
          </a:xfrm>
          <a:prstGeom prst="ellipse">
            <a:avLst/>
          </a:prstGeom>
          <a:blipFill>
            <a:blip r:embed="rId4"/>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TextBox 22"/>
          <p:cNvSpPr txBox="1"/>
          <p:nvPr/>
        </p:nvSpPr>
        <p:spPr>
          <a:xfrm>
            <a:off x="2614342" y="1779830"/>
            <a:ext cx="2108591" cy="1037207"/>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Data Science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Team</a:t>
            </a:r>
          </a:p>
        </p:txBody>
      </p:sp>
      <p:sp>
        <p:nvSpPr>
          <p:cNvPr id="24" name="TextBox 23"/>
          <p:cNvSpPr txBox="1"/>
          <p:nvPr/>
        </p:nvSpPr>
        <p:spPr>
          <a:xfrm>
            <a:off x="7361773" y="2192942"/>
            <a:ext cx="2026157"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Business Analyst</a:t>
            </a:r>
          </a:p>
        </p:txBody>
      </p:sp>
      <p:sp>
        <p:nvSpPr>
          <p:cNvPr id="28" name="TextBox 27"/>
          <p:cNvSpPr txBox="1"/>
          <p:nvPr/>
        </p:nvSpPr>
        <p:spPr>
          <a:xfrm>
            <a:off x="9309723" y="1954539"/>
            <a:ext cx="1766660" cy="960263"/>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Business Executive</a:t>
            </a:r>
          </a:p>
        </p:txBody>
      </p:sp>
      <p:sp>
        <p:nvSpPr>
          <p:cNvPr id="29" name="TextBox 28"/>
          <p:cNvSpPr txBox="1"/>
          <p:nvPr/>
        </p:nvSpPr>
        <p:spPr>
          <a:xfrm>
            <a:off x="7481915" y="5656729"/>
            <a:ext cx="2026157"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Application Developer</a:t>
            </a:r>
          </a:p>
        </p:txBody>
      </p:sp>
      <p:sp>
        <p:nvSpPr>
          <p:cNvPr id="30" name="TextBox 29"/>
          <p:cNvSpPr txBox="1"/>
          <p:nvPr/>
        </p:nvSpPr>
        <p:spPr>
          <a:xfrm>
            <a:off x="852439" y="5191256"/>
            <a:ext cx="2026157" cy="960263"/>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Data Steward</a:t>
            </a:r>
          </a:p>
        </p:txBody>
      </p:sp>
      <p:sp>
        <p:nvSpPr>
          <p:cNvPr id="31" name="TextBox 30"/>
          <p:cNvSpPr txBox="1"/>
          <p:nvPr/>
        </p:nvSpPr>
        <p:spPr>
          <a:xfrm>
            <a:off x="500055" y="2499190"/>
            <a:ext cx="2279128"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Data Engineering</a:t>
            </a:r>
          </a:p>
        </p:txBody>
      </p:sp>
      <p:sp>
        <p:nvSpPr>
          <p:cNvPr id="34" name="Freeform 33"/>
          <p:cNvSpPr/>
          <p:nvPr/>
        </p:nvSpPr>
        <p:spPr bwMode="auto">
          <a:xfrm>
            <a:off x="3706458" y="3740914"/>
            <a:ext cx="2819920" cy="642755"/>
          </a:xfrm>
          <a:custGeom>
            <a:avLst/>
            <a:gdLst>
              <a:gd name="connsiteX0" fmla="*/ 240802 w 4241480"/>
              <a:gd name="connsiteY0" fmla="*/ 402150 h 799651"/>
              <a:gd name="connsiteX1" fmla="*/ 1390093 w 4241480"/>
              <a:gd name="connsiteY1" fmla="*/ 796432 h 799651"/>
              <a:gd name="connsiteX2" fmla="*/ 3336339 w 4241480"/>
              <a:gd name="connsiteY2" fmla="*/ 569930 h 799651"/>
              <a:gd name="connsiteX3" fmla="*/ 4175238 w 4241480"/>
              <a:gd name="connsiteY3" fmla="*/ 234370 h 799651"/>
              <a:gd name="connsiteX4" fmla="*/ 4049403 w 4241480"/>
              <a:gd name="connsiteY4" fmla="*/ 24645 h 799651"/>
              <a:gd name="connsiteX5" fmla="*/ 2950446 w 4241480"/>
              <a:gd name="connsiteY5" fmla="*/ 16256 h 799651"/>
              <a:gd name="connsiteX6" fmla="*/ 1197146 w 4241480"/>
              <a:gd name="connsiteY6" fmla="*/ 133702 h 799651"/>
              <a:gd name="connsiteX7" fmla="*/ 73022 w 4241480"/>
              <a:gd name="connsiteY7" fmla="*/ 242759 h 799651"/>
              <a:gd name="connsiteX8" fmla="*/ 240802 w 4241480"/>
              <a:gd name="connsiteY8" fmla="*/ 402150 h 79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1480" h="799651">
                <a:moveTo>
                  <a:pt x="240802" y="402150"/>
                </a:moveTo>
                <a:cubicBezTo>
                  <a:pt x="460314" y="494429"/>
                  <a:pt x="874170" y="768469"/>
                  <a:pt x="1390093" y="796432"/>
                </a:cubicBezTo>
                <a:cubicBezTo>
                  <a:pt x="1906016" y="824395"/>
                  <a:pt x="2872148" y="663607"/>
                  <a:pt x="3336339" y="569930"/>
                </a:cubicBezTo>
                <a:cubicBezTo>
                  <a:pt x="3800530" y="476253"/>
                  <a:pt x="4056394" y="325251"/>
                  <a:pt x="4175238" y="234370"/>
                </a:cubicBezTo>
                <a:cubicBezTo>
                  <a:pt x="4294082" y="143489"/>
                  <a:pt x="4253535" y="60997"/>
                  <a:pt x="4049403" y="24645"/>
                </a:cubicBezTo>
                <a:cubicBezTo>
                  <a:pt x="3845271" y="-11707"/>
                  <a:pt x="3425822" y="-1920"/>
                  <a:pt x="2950446" y="16256"/>
                </a:cubicBezTo>
                <a:cubicBezTo>
                  <a:pt x="2475070" y="34432"/>
                  <a:pt x="1676717" y="95952"/>
                  <a:pt x="1197146" y="133702"/>
                </a:cubicBezTo>
                <a:cubicBezTo>
                  <a:pt x="717575" y="171452"/>
                  <a:pt x="225422" y="202212"/>
                  <a:pt x="73022" y="242759"/>
                </a:cubicBezTo>
                <a:cubicBezTo>
                  <a:pt x="-79378" y="283306"/>
                  <a:pt x="21290" y="309871"/>
                  <a:pt x="240802" y="40215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Analytical Data Lake</a:t>
            </a:r>
          </a:p>
        </p:txBody>
      </p:sp>
      <p:cxnSp>
        <p:nvCxnSpPr>
          <p:cNvPr id="39" name="Straight Arrow Connector 38"/>
          <p:cNvCxnSpPr/>
          <p:nvPr/>
        </p:nvCxnSpPr>
        <p:spPr>
          <a:xfrm flipV="1">
            <a:off x="5285064" y="2989023"/>
            <a:ext cx="7117" cy="616042"/>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19" idx="6"/>
            <a:endCxn id="47" idx="2"/>
          </p:cNvCxnSpPr>
          <p:nvPr/>
        </p:nvCxnSpPr>
        <p:spPr>
          <a:xfrm>
            <a:off x="5868971" y="2308605"/>
            <a:ext cx="2005585" cy="1390012"/>
          </a:xfrm>
          <a:prstGeom prst="curvedConnector3">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9" idx="6"/>
            <a:endCxn id="18" idx="2"/>
          </p:cNvCxnSpPr>
          <p:nvPr/>
        </p:nvCxnSpPr>
        <p:spPr>
          <a:xfrm>
            <a:off x="5868971" y="2308605"/>
            <a:ext cx="2005585" cy="2814812"/>
          </a:xfrm>
          <a:prstGeom prst="curvedConnector3">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11070520" y="1803770"/>
            <a:ext cx="1175356" cy="1175356"/>
          </a:xfrm>
          <a:prstGeom prst="ellipse">
            <a:avLst/>
          </a:prstGeom>
          <a:blipFill>
            <a:blip r:embed="rId5"/>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 name="Oval 44"/>
          <p:cNvSpPr/>
          <p:nvPr/>
        </p:nvSpPr>
        <p:spPr bwMode="auto">
          <a:xfrm>
            <a:off x="2948324" y="5078167"/>
            <a:ext cx="1175356" cy="1175356"/>
          </a:xfrm>
          <a:prstGeom prst="ellipse">
            <a:avLst/>
          </a:prstGeom>
          <a:blipFill>
            <a:blip r:embed="rId6"/>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Oval 46"/>
          <p:cNvSpPr/>
          <p:nvPr/>
        </p:nvSpPr>
        <p:spPr bwMode="auto">
          <a:xfrm>
            <a:off x="7874556" y="3110939"/>
            <a:ext cx="1175356" cy="1175356"/>
          </a:xfrm>
          <a:prstGeom prst="ellipse">
            <a:avLst/>
          </a:prstGeom>
          <a:blipFill>
            <a:blip r:embed="rId7"/>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TextBox 48"/>
          <p:cNvSpPr txBox="1"/>
          <p:nvPr/>
        </p:nvSpPr>
        <p:spPr>
          <a:xfrm>
            <a:off x="10273502" y="3435948"/>
            <a:ext cx="133113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2">
                    <a:lumMod val="25000"/>
                    <a:lumOff val="75000"/>
                  </a:schemeClr>
                </a:solidFill>
                <a:effectLst/>
                <a:uLnTx/>
                <a:uFillTx/>
                <a:ea typeface="Segoe UI" pitchFamily="34" charset="0"/>
                <a:cs typeface="Segoe UI" pitchFamily="34" charset="0"/>
              </a:rPr>
              <a:t>Decisions</a:t>
            </a:r>
            <a:endParaRPr kumimoji="0" lang="en-US" sz="1800" b="0" i="0" u="none" strike="noStrike" kern="0" cap="none" spc="0" normalizeH="0" baseline="0" noProof="0">
              <a:ln>
                <a:noFill/>
              </a:ln>
              <a:solidFill>
                <a:schemeClr val="bg2">
                  <a:lumMod val="25000"/>
                  <a:lumOff val="75000"/>
                </a:schemeClr>
              </a:solidFill>
              <a:effectLst/>
              <a:uLnTx/>
              <a:uFillTx/>
            </a:endParaRPr>
          </a:p>
        </p:txBody>
      </p:sp>
      <p:cxnSp>
        <p:nvCxnSpPr>
          <p:cNvPr id="8" name="Straight Arrow Connector 7"/>
          <p:cNvCxnSpPr/>
          <p:nvPr/>
        </p:nvCxnSpPr>
        <p:spPr>
          <a:xfrm>
            <a:off x="9144889" y="3677897"/>
            <a:ext cx="1068805" cy="0"/>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8" idx="6"/>
          </p:cNvCxnSpPr>
          <p:nvPr/>
        </p:nvCxnSpPr>
        <p:spPr>
          <a:xfrm>
            <a:off x="8954936" y="5123417"/>
            <a:ext cx="119916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9907948" y="4677954"/>
            <a:ext cx="1888713" cy="794064"/>
          </a:xfrm>
          <a:prstGeom prst="rect">
            <a:avLst/>
          </a:prstGeom>
          <a:noFill/>
          <a:ln w="19050">
            <a:noFill/>
            <a:prstDash val="dash"/>
          </a:ln>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2">
                    <a:lumMod val="25000"/>
                    <a:lumOff val="75000"/>
                  </a:schemeClr>
                </a:solidFill>
                <a:effectLst/>
                <a:uLnTx/>
                <a:uFillTx/>
                <a:cs typeface="Segoe UI" pitchFamily="34" charset="0"/>
              </a:rPr>
              <a:t>Operational Apps</a:t>
            </a:r>
            <a:endParaRPr kumimoji="0" lang="en-US" sz="1800" b="0" i="0" u="none" strike="noStrike" kern="0" cap="none" spc="0" normalizeH="0" baseline="0" noProof="0">
              <a:ln>
                <a:noFill/>
              </a:ln>
              <a:solidFill>
                <a:schemeClr val="bg2">
                  <a:lumMod val="25000"/>
                  <a:lumOff val="75000"/>
                </a:schemeClr>
              </a:solidFill>
              <a:effectLst/>
              <a:uLnTx/>
              <a:uFillTx/>
            </a:endParaRPr>
          </a:p>
        </p:txBody>
      </p:sp>
      <p:sp>
        <p:nvSpPr>
          <p:cNvPr id="64" name="Arc 63"/>
          <p:cNvSpPr/>
          <p:nvPr/>
        </p:nvSpPr>
        <p:spPr>
          <a:xfrm flipV="1">
            <a:off x="3309781" y="3525819"/>
            <a:ext cx="1894279" cy="2178374"/>
          </a:xfrm>
          <a:prstGeom prst="arc">
            <a:avLst>
              <a:gd name="adj1" fmla="val 16200000"/>
              <a:gd name="adj2" fmla="val 21576551"/>
            </a:avLst>
          </a:prstGeom>
          <a:ln w="1905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1" name="Straight Arrow Connector 40"/>
          <p:cNvCxnSpPr/>
          <p:nvPr/>
        </p:nvCxnSpPr>
        <p:spPr>
          <a:xfrm>
            <a:off x="2779183" y="3967993"/>
            <a:ext cx="657406" cy="3463"/>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55837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274638" y="3828829"/>
            <a:ext cx="11887200" cy="3730252"/>
          </a:xfrm>
        </p:spPr>
        <p:txBody>
          <a:bodyPr/>
          <a:lstStyle/>
          <a:p>
            <a:r>
              <a:rPr lang="en-US"/>
              <a:t>Cloud Maturing as Data Both Source &amp; Data Repository</a:t>
            </a:r>
          </a:p>
          <a:p>
            <a:r>
              <a:rPr lang="en-US"/>
              <a:t>On-Prem Platforms like Hadoop Evolving Rapidly</a:t>
            </a:r>
          </a:p>
          <a:p>
            <a:r>
              <a:rPr lang="en-US"/>
              <a:t>Results:</a:t>
            </a:r>
          </a:p>
          <a:p>
            <a:pPr lvl="1"/>
            <a:r>
              <a:rPr lang="en-US"/>
              <a:t>High Risk to Analytical Investments Due to Platform Disruption</a:t>
            </a:r>
          </a:p>
          <a:p>
            <a:pPr lvl="1"/>
            <a:r>
              <a:rPr lang="en-US"/>
              <a:t>Unpredictable Cost &amp; Schedule</a:t>
            </a:r>
          </a:p>
          <a:p>
            <a:pPr lvl="1"/>
            <a:r>
              <a:rPr lang="en-US"/>
              <a:t>Adverse </a:t>
            </a:r>
            <a:r>
              <a:rPr lang="en-US" err="1"/>
              <a:t>Impace</a:t>
            </a:r>
            <a:r>
              <a:rPr lang="en-US"/>
              <a:t> Upon Data Science Productivity</a:t>
            </a:r>
          </a:p>
          <a:p>
            <a:endParaRPr lang="en-US"/>
          </a:p>
        </p:txBody>
      </p:sp>
      <p:sp>
        <p:nvSpPr>
          <p:cNvPr id="2" name="Title 1"/>
          <p:cNvSpPr>
            <a:spLocks noGrp="1"/>
          </p:cNvSpPr>
          <p:nvPr>
            <p:ph type="title"/>
          </p:nvPr>
        </p:nvSpPr>
        <p:spPr/>
        <p:txBody>
          <a:bodyPr/>
          <a:lstStyle/>
          <a:p>
            <a:r>
              <a:rPr lang="en-US"/>
              <a:t>Challenge:  Rapidly Evolving Big Data Platforms</a:t>
            </a:r>
          </a:p>
        </p:txBody>
      </p:sp>
      <p:grpSp>
        <p:nvGrpSpPr>
          <p:cNvPr id="16" name="Group 15"/>
          <p:cNvGrpSpPr/>
          <p:nvPr/>
        </p:nvGrpSpPr>
        <p:grpSpPr>
          <a:xfrm>
            <a:off x="570452" y="1745858"/>
            <a:ext cx="10301680" cy="1304049"/>
            <a:chOff x="570452" y="1610686"/>
            <a:chExt cx="6308524" cy="1304049"/>
          </a:xfrm>
        </p:grpSpPr>
        <p:grpSp>
          <p:nvGrpSpPr>
            <p:cNvPr id="5" name="Group 4"/>
            <p:cNvGrpSpPr/>
            <p:nvPr/>
          </p:nvGrpSpPr>
          <p:grpSpPr>
            <a:xfrm>
              <a:off x="570452" y="1610686"/>
              <a:ext cx="6308524" cy="620785"/>
              <a:chOff x="1459685" y="1686187"/>
              <a:chExt cx="6308524" cy="620785"/>
            </a:xfrm>
          </p:grpSpPr>
          <p:sp>
            <p:nvSpPr>
              <p:cNvPr id="4" name="Right Arrow Callout 3"/>
              <p:cNvSpPr/>
              <p:nvPr/>
            </p:nvSpPr>
            <p:spPr bwMode="auto">
              <a:xfrm>
                <a:off x="1459685" y="1686187"/>
                <a:ext cx="2038524" cy="620785"/>
              </a:xfrm>
              <a:prstGeom prst="rightArrowCallout">
                <a:avLst>
                  <a:gd name="adj1" fmla="val 25000"/>
                  <a:gd name="adj2" fmla="val 25000"/>
                  <a:gd name="adj3" fmla="val 25000"/>
                  <a:gd name="adj4" fmla="val 8651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MapReduce</a:t>
                </a:r>
              </a:p>
            </p:txBody>
          </p:sp>
          <p:sp>
            <p:nvSpPr>
              <p:cNvPr id="41" name="Right Arrow Callout 40"/>
              <p:cNvSpPr/>
              <p:nvPr/>
            </p:nvSpPr>
            <p:spPr bwMode="auto">
              <a:xfrm>
                <a:off x="3498209" y="1686187"/>
                <a:ext cx="1585522" cy="620785"/>
              </a:xfrm>
              <a:prstGeom prst="rightArrowCallout">
                <a:avLst>
                  <a:gd name="adj1" fmla="val 25000"/>
                  <a:gd name="adj2" fmla="val 25000"/>
                  <a:gd name="adj3" fmla="val 25000"/>
                  <a:gd name="adj4" fmla="val 84785"/>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YARN</a:t>
                </a:r>
              </a:p>
            </p:txBody>
          </p:sp>
          <p:sp>
            <p:nvSpPr>
              <p:cNvPr id="43" name="Right Arrow Callout 42"/>
              <p:cNvSpPr/>
              <p:nvPr/>
            </p:nvSpPr>
            <p:spPr bwMode="auto">
              <a:xfrm>
                <a:off x="5083731" y="1686187"/>
                <a:ext cx="1451299" cy="620785"/>
              </a:xfrm>
              <a:prstGeom prst="rightArrowCallout">
                <a:avLst>
                  <a:gd name="adj1" fmla="val 25000"/>
                  <a:gd name="adj2" fmla="val 25000"/>
                  <a:gd name="adj3" fmla="val 25000"/>
                  <a:gd name="adj4" fmla="val 84239"/>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Spark</a:t>
                </a:r>
              </a:p>
            </p:txBody>
          </p:sp>
          <p:sp>
            <p:nvSpPr>
              <p:cNvPr id="48" name="Right Arrow Callout 47"/>
              <p:cNvSpPr/>
              <p:nvPr/>
            </p:nvSpPr>
            <p:spPr bwMode="auto">
              <a:xfrm>
                <a:off x="6535031" y="1686187"/>
                <a:ext cx="1233178" cy="620785"/>
              </a:xfrm>
              <a:prstGeom prst="rightArrowCallout">
                <a:avLst>
                  <a:gd name="adj1" fmla="val 25000"/>
                  <a:gd name="adj2" fmla="val 25000"/>
                  <a:gd name="adj3" fmla="val 25000"/>
                  <a:gd name="adj4" fmla="val 79476"/>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grpSp>
        <p:cxnSp>
          <p:nvCxnSpPr>
            <p:cNvPr id="10" name="Straight Connector 9"/>
            <p:cNvCxnSpPr/>
            <p:nvPr/>
          </p:nvCxnSpPr>
          <p:spPr>
            <a:xfrm>
              <a:off x="570452" y="2424418"/>
              <a:ext cx="0" cy="3858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504577" y="2341926"/>
              <a:ext cx="0" cy="3858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508950" y="2534873"/>
              <a:ext cx="19187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662731" y="2534873"/>
              <a:ext cx="17006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51841" y="2231471"/>
              <a:ext cx="1117936"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&lt; 3 years</a:t>
              </a:r>
            </a:p>
          </p:txBody>
        </p:sp>
      </p:grpSp>
    </p:spTree>
    <p:extLst>
      <p:ext uri="{BB962C8B-B14F-4D97-AF65-F5344CB8AC3E}">
        <p14:creationId xmlns:p14="http://schemas.microsoft.com/office/powerpoint/2010/main" val="14659288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 Alignment with Cloud Plans</a:t>
            </a:r>
          </a:p>
        </p:txBody>
      </p:sp>
      <p:sp>
        <p:nvSpPr>
          <p:cNvPr id="31" name="TextBox 30"/>
          <p:cNvSpPr txBox="1"/>
          <p:nvPr/>
        </p:nvSpPr>
        <p:spPr>
          <a:xfrm>
            <a:off x="2282432" y="5923196"/>
            <a:ext cx="1355179"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Adopt</a:t>
            </a:r>
          </a:p>
        </p:txBody>
      </p:sp>
      <p:grpSp>
        <p:nvGrpSpPr>
          <p:cNvPr id="11" name="Group 10"/>
          <p:cNvGrpSpPr/>
          <p:nvPr/>
        </p:nvGrpSpPr>
        <p:grpSpPr>
          <a:xfrm>
            <a:off x="2960024" y="5274386"/>
            <a:ext cx="7555894" cy="990442"/>
            <a:chOff x="1571423" y="5274386"/>
            <a:chExt cx="8944495" cy="990442"/>
          </a:xfrm>
        </p:grpSpPr>
        <p:sp>
          <p:nvSpPr>
            <p:cNvPr id="5" name="Isosceles Triangle 4"/>
            <p:cNvSpPr/>
            <p:nvPr/>
          </p:nvSpPr>
          <p:spPr bwMode="auto">
            <a:xfrm>
              <a:off x="5789973" y="5524996"/>
              <a:ext cx="507393" cy="739832"/>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1571423" y="5274386"/>
              <a:ext cx="8944495" cy="2576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9" name="Rectangle 8"/>
          <p:cNvSpPr/>
          <p:nvPr/>
        </p:nvSpPr>
        <p:spPr bwMode="auto">
          <a:xfrm>
            <a:off x="8506663" y="3029954"/>
            <a:ext cx="3268132" cy="5140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Security</a:t>
            </a:r>
          </a:p>
        </p:txBody>
      </p:sp>
      <p:sp>
        <p:nvSpPr>
          <p:cNvPr id="32" name="Rectangle 31"/>
          <p:cNvSpPr/>
          <p:nvPr/>
        </p:nvSpPr>
        <p:spPr bwMode="auto">
          <a:xfrm>
            <a:off x="8305910" y="3664868"/>
            <a:ext cx="3717925" cy="5012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Lack of Experience</a:t>
            </a:r>
          </a:p>
        </p:txBody>
      </p:sp>
      <p:sp>
        <p:nvSpPr>
          <p:cNvPr id="33" name="Rectangle 32"/>
          <p:cNvSpPr/>
          <p:nvPr/>
        </p:nvSpPr>
        <p:spPr bwMode="auto">
          <a:xfrm>
            <a:off x="8042900" y="4286992"/>
            <a:ext cx="4195659" cy="4589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Transition Cost</a:t>
            </a:r>
          </a:p>
        </p:txBody>
      </p:sp>
      <p:sp>
        <p:nvSpPr>
          <p:cNvPr id="34" name="Rectangle 33"/>
          <p:cNvSpPr/>
          <p:nvPr/>
        </p:nvSpPr>
        <p:spPr bwMode="auto">
          <a:xfrm>
            <a:off x="8709543" y="2390097"/>
            <a:ext cx="2820305" cy="5189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Risk</a:t>
            </a:r>
          </a:p>
        </p:txBody>
      </p:sp>
      <p:sp>
        <p:nvSpPr>
          <p:cNvPr id="10" name="Flowchart: Manual Operation 9"/>
          <p:cNvSpPr/>
          <p:nvPr/>
        </p:nvSpPr>
        <p:spPr bwMode="auto">
          <a:xfrm>
            <a:off x="9214412" y="4897556"/>
            <a:ext cx="2011998" cy="224444"/>
          </a:xfrm>
          <a:prstGeom prst="flowChartManualOperat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Flowchart: Manual Operation 36"/>
          <p:cNvSpPr/>
          <p:nvPr/>
        </p:nvSpPr>
        <p:spPr bwMode="auto">
          <a:xfrm>
            <a:off x="2184173" y="4897556"/>
            <a:ext cx="2011998" cy="224444"/>
          </a:xfrm>
          <a:prstGeom prst="flowChartManualOperat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9" name="Rectangle 38"/>
          <p:cNvSpPr/>
          <p:nvPr/>
        </p:nvSpPr>
        <p:spPr bwMode="auto">
          <a:xfrm>
            <a:off x="1578287" y="3029954"/>
            <a:ext cx="3268132" cy="5140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Agility</a:t>
            </a:r>
          </a:p>
        </p:txBody>
      </p:sp>
      <p:sp>
        <p:nvSpPr>
          <p:cNvPr id="40" name="Rectangle 39"/>
          <p:cNvSpPr/>
          <p:nvPr/>
        </p:nvSpPr>
        <p:spPr bwMode="auto">
          <a:xfrm>
            <a:off x="1377534" y="3664868"/>
            <a:ext cx="3717925" cy="5012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Elasticity</a:t>
            </a:r>
          </a:p>
        </p:txBody>
      </p:sp>
      <p:sp>
        <p:nvSpPr>
          <p:cNvPr id="41" name="Rectangle 40"/>
          <p:cNvSpPr/>
          <p:nvPr/>
        </p:nvSpPr>
        <p:spPr bwMode="auto">
          <a:xfrm>
            <a:off x="1114524" y="4286992"/>
            <a:ext cx="4195659" cy="4589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TCO</a:t>
            </a:r>
          </a:p>
        </p:txBody>
      </p:sp>
      <p:sp>
        <p:nvSpPr>
          <p:cNvPr id="42" name="Rectangle 41"/>
          <p:cNvSpPr/>
          <p:nvPr/>
        </p:nvSpPr>
        <p:spPr bwMode="auto">
          <a:xfrm>
            <a:off x="1781167" y="2390097"/>
            <a:ext cx="2820305" cy="5189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Fit</a:t>
            </a:r>
          </a:p>
        </p:txBody>
      </p:sp>
      <p:sp>
        <p:nvSpPr>
          <p:cNvPr id="43" name="TextBox 42"/>
          <p:cNvSpPr txBox="1"/>
          <p:nvPr/>
        </p:nvSpPr>
        <p:spPr>
          <a:xfrm>
            <a:off x="9542821" y="5934856"/>
            <a:ext cx="1082156"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Wait</a:t>
            </a:r>
          </a:p>
        </p:txBody>
      </p:sp>
    </p:spTree>
    <p:extLst>
      <p:ext uri="{BB962C8B-B14F-4D97-AF65-F5344CB8AC3E}">
        <p14:creationId xmlns:p14="http://schemas.microsoft.com/office/powerpoint/2010/main" val="1028040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 Invisible Spend</a:t>
            </a:r>
          </a:p>
        </p:txBody>
      </p:sp>
      <p:grpSp>
        <p:nvGrpSpPr>
          <p:cNvPr id="9" name="Group 8"/>
          <p:cNvGrpSpPr/>
          <p:nvPr/>
        </p:nvGrpSpPr>
        <p:grpSpPr>
          <a:xfrm>
            <a:off x="251673" y="1363232"/>
            <a:ext cx="8626514" cy="5025808"/>
            <a:chOff x="451915" y="1427027"/>
            <a:chExt cx="8626514" cy="5025808"/>
          </a:xfrm>
        </p:grpSpPr>
        <p:sp>
          <p:nvSpPr>
            <p:cNvPr id="5" name="TextBox 4"/>
            <p:cNvSpPr txBox="1"/>
            <p:nvPr/>
          </p:nvSpPr>
          <p:spPr>
            <a:xfrm>
              <a:off x="8709032" y="2886257"/>
              <a:ext cx="369397"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chemeClr val="tx1"/>
                    </a:gs>
                    <a:gs pos="30000">
                      <a:schemeClr val="tx1"/>
                    </a:gs>
                  </a:gsLst>
                  <a:lin ang="5400000" scaled="0"/>
                </a:gradFill>
                <a:effectLst/>
                <a:uLnTx/>
                <a:uFillTx/>
              </a:endParaRPr>
            </a:p>
          </p:txBody>
        </p:sp>
        <p:sp>
          <p:nvSpPr>
            <p:cNvPr id="3" name="Right Arrow 2"/>
            <p:cNvSpPr/>
            <p:nvPr/>
          </p:nvSpPr>
          <p:spPr bwMode="auto">
            <a:xfrm>
              <a:off x="2629036" y="1427027"/>
              <a:ext cx="6079996" cy="75674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Departmental  or Product Level Licensing</a:t>
              </a:r>
            </a:p>
          </p:txBody>
        </p:sp>
        <p:sp>
          <p:nvSpPr>
            <p:cNvPr id="19" name="Right Arrow 18"/>
            <p:cNvSpPr/>
            <p:nvPr/>
          </p:nvSpPr>
          <p:spPr bwMode="auto">
            <a:xfrm rot="5400000">
              <a:off x="-624584" y="4114282"/>
              <a:ext cx="3920361" cy="75674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p:nvSpPr>
          <p:spPr bwMode="auto">
            <a:xfrm>
              <a:off x="451915" y="3468228"/>
              <a:ext cx="1749116" cy="16836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Country- by Country</a:t>
              </a:r>
              <a:r>
                <a:rPr kumimoji="0" lang="en-US" sz="2400" b="0" i="0" u="none" strike="noStrike" kern="0" cap="none" spc="0" normalizeH="0" noProof="0">
                  <a:ln>
                    <a:noFill/>
                  </a:ln>
                  <a:gradFill>
                    <a:gsLst>
                      <a:gs pos="0">
                        <a:srgbClr val="FFFFFF"/>
                      </a:gs>
                      <a:gs pos="100000">
                        <a:srgbClr val="FFFFFF"/>
                      </a:gs>
                    </a:gsLst>
                    <a:lin ang="5400000" scaled="0"/>
                  </a:gradFill>
                  <a:effectLst/>
                  <a:uLnTx/>
                  <a:uFillTx/>
                  <a:ea typeface="Segoe UI" pitchFamily="34" charset="0"/>
                  <a:cs typeface="Segoe UI" pitchFamily="34" charset="0"/>
                </a:rPr>
                <a:t> Licensing</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Rectangle 5"/>
            <p:cNvSpPr/>
            <p:nvPr/>
          </p:nvSpPr>
          <p:spPr bwMode="auto">
            <a:xfrm>
              <a:off x="2629036" y="2527694"/>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29" name="Rectangle 28"/>
            <p:cNvSpPr/>
            <p:nvPr/>
          </p:nvSpPr>
          <p:spPr bwMode="auto">
            <a:xfrm>
              <a:off x="2629036" y="3188274"/>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45" name="Rectangle 44"/>
            <p:cNvSpPr/>
            <p:nvPr/>
          </p:nvSpPr>
          <p:spPr bwMode="auto">
            <a:xfrm>
              <a:off x="2629036" y="3844074"/>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51" name="Rectangle 50"/>
            <p:cNvSpPr/>
            <p:nvPr/>
          </p:nvSpPr>
          <p:spPr bwMode="auto">
            <a:xfrm>
              <a:off x="2629036" y="4499874"/>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57" name="Rectangle 56"/>
            <p:cNvSpPr/>
            <p:nvPr/>
          </p:nvSpPr>
          <p:spPr bwMode="auto">
            <a:xfrm>
              <a:off x="2629036" y="5151850"/>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rPr>
                <a:t>Rp</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Rectangle 36"/>
            <p:cNvSpPr/>
            <p:nvPr/>
          </p:nvSpPr>
          <p:spPr bwMode="auto">
            <a:xfrm>
              <a:off x="3645960" y="2531518"/>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40" name="Rectangle 39"/>
            <p:cNvSpPr/>
            <p:nvPr/>
          </p:nvSpPr>
          <p:spPr bwMode="auto">
            <a:xfrm>
              <a:off x="3645960" y="3843118"/>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41" name="Rectangle 40"/>
            <p:cNvSpPr/>
            <p:nvPr/>
          </p:nvSpPr>
          <p:spPr bwMode="auto">
            <a:xfrm>
              <a:off x="3645960" y="4498918"/>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43" name="Rectangle 42"/>
            <p:cNvSpPr/>
            <p:nvPr/>
          </p:nvSpPr>
          <p:spPr bwMode="auto">
            <a:xfrm>
              <a:off x="4662884" y="2530562"/>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63" name="Rectangle 62"/>
            <p:cNvSpPr/>
            <p:nvPr/>
          </p:nvSpPr>
          <p:spPr bwMode="auto">
            <a:xfrm>
              <a:off x="4662884" y="3186362"/>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65" name="Rectangle 64"/>
            <p:cNvSpPr/>
            <p:nvPr/>
          </p:nvSpPr>
          <p:spPr bwMode="auto">
            <a:xfrm>
              <a:off x="4662884" y="4497962"/>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66" name="Rectangle 65"/>
            <p:cNvSpPr/>
            <p:nvPr/>
          </p:nvSpPr>
          <p:spPr bwMode="auto">
            <a:xfrm>
              <a:off x="4662884" y="5153762"/>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rPr>
                <a:t>Rp</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Rectangle 67"/>
            <p:cNvSpPr/>
            <p:nvPr/>
          </p:nvSpPr>
          <p:spPr bwMode="auto">
            <a:xfrm>
              <a:off x="5679808" y="3185406"/>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69" name="Rectangle 68"/>
            <p:cNvSpPr/>
            <p:nvPr/>
          </p:nvSpPr>
          <p:spPr bwMode="auto">
            <a:xfrm>
              <a:off x="5679808" y="3841206"/>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70" name="Rectangle 69"/>
            <p:cNvSpPr/>
            <p:nvPr/>
          </p:nvSpPr>
          <p:spPr bwMode="auto">
            <a:xfrm>
              <a:off x="5679808" y="4497006"/>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71" name="Rectangle 70"/>
            <p:cNvSpPr/>
            <p:nvPr/>
          </p:nvSpPr>
          <p:spPr bwMode="auto">
            <a:xfrm>
              <a:off x="5679808" y="5152806"/>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rPr>
                <a:t>Rp</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Rectangle 71"/>
            <p:cNvSpPr/>
            <p:nvPr/>
          </p:nvSpPr>
          <p:spPr bwMode="auto">
            <a:xfrm>
              <a:off x="6696732" y="2528650"/>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73" name="Rectangle 72"/>
            <p:cNvSpPr/>
            <p:nvPr/>
          </p:nvSpPr>
          <p:spPr bwMode="auto">
            <a:xfrm>
              <a:off x="6696732" y="3184450"/>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74" name="Rectangle 73"/>
            <p:cNvSpPr/>
            <p:nvPr/>
          </p:nvSpPr>
          <p:spPr bwMode="auto">
            <a:xfrm>
              <a:off x="6696732" y="3840250"/>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76" name="Rectangle 75"/>
            <p:cNvSpPr/>
            <p:nvPr/>
          </p:nvSpPr>
          <p:spPr bwMode="auto">
            <a:xfrm>
              <a:off x="6696732" y="5151850"/>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rPr>
                <a:t>Rp</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p:cNvSpPr/>
            <p:nvPr/>
          </p:nvSpPr>
          <p:spPr bwMode="auto">
            <a:xfrm>
              <a:off x="7713656" y="2527694"/>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79" name="Rectangle 78"/>
            <p:cNvSpPr/>
            <p:nvPr/>
          </p:nvSpPr>
          <p:spPr bwMode="auto">
            <a:xfrm>
              <a:off x="7713656" y="3839294"/>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80" name="Rectangle 79"/>
            <p:cNvSpPr/>
            <p:nvPr/>
          </p:nvSpPr>
          <p:spPr bwMode="auto">
            <a:xfrm>
              <a:off x="7713656" y="4495094"/>
              <a:ext cx="924910" cy="567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84" name="Rectangle 83"/>
            <p:cNvSpPr/>
            <p:nvPr/>
          </p:nvSpPr>
          <p:spPr bwMode="auto">
            <a:xfrm>
              <a:off x="2599847" y="5803826"/>
              <a:ext cx="924910" cy="567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ts val="6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90" name="Rectangle 89"/>
            <p:cNvSpPr/>
            <p:nvPr/>
          </p:nvSpPr>
          <p:spPr bwMode="auto">
            <a:xfrm>
              <a:off x="3645960" y="5803826"/>
              <a:ext cx="924910" cy="567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ts val="6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91" name="Rectangle 90"/>
            <p:cNvSpPr/>
            <p:nvPr/>
          </p:nvSpPr>
          <p:spPr bwMode="auto">
            <a:xfrm>
              <a:off x="4692073" y="5803826"/>
              <a:ext cx="924910" cy="567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ts val="6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92" name="Rectangle 91"/>
            <p:cNvSpPr/>
            <p:nvPr/>
          </p:nvSpPr>
          <p:spPr bwMode="auto">
            <a:xfrm>
              <a:off x="5738186" y="5803826"/>
              <a:ext cx="924910" cy="567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ts val="6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93" name="Rectangle 92"/>
            <p:cNvSpPr/>
            <p:nvPr/>
          </p:nvSpPr>
          <p:spPr bwMode="auto">
            <a:xfrm>
              <a:off x="6663096" y="5803826"/>
              <a:ext cx="924910" cy="567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ts val="6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94" name="Rectangle 93"/>
            <p:cNvSpPr/>
            <p:nvPr/>
          </p:nvSpPr>
          <p:spPr bwMode="auto">
            <a:xfrm>
              <a:off x="7784122" y="5803826"/>
              <a:ext cx="924910" cy="567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ts val="6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grpSp>
      <p:sp>
        <p:nvSpPr>
          <p:cNvPr id="82" name="Title 1"/>
          <p:cNvSpPr txBox="1">
            <a:spLocks/>
          </p:cNvSpPr>
          <p:nvPr/>
        </p:nvSpPr>
        <p:spPr>
          <a:xfrm>
            <a:off x="8866329" y="2184234"/>
            <a:ext cx="3504428" cy="299382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Many organizations are unaware of their total analytics spend.</a:t>
            </a:r>
          </a:p>
        </p:txBody>
      </p:sp>
    </p:spTree>
    <p:extLst>
      <p:ext uri="{BB962C8B-B14F-4D97-AF65-F5344CB8AC3E}">
        <p14:creationId xmlns:p14="http://schemas.microsoft.com/office/powerpoint/2010/main" val="602653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5EE988-8585-4E16-9774-B5789F282309}"/>
              </a:ext>
            </a:extLst>
          </p:cNvPr>
          <p:cNvSpPr>
            <a:spLocks noGrp="1"/>
          </p:cNvSpPr>
          <p:nvPr>
            <p:ph type="title"/>
          </p:nvPr>
        </p:nvSpPr>
        <p:spPr/>
        <p:txBody>
          <a:bodyPr/>
          <a:lstStyle/>
          <a:p>
            <a:r>
              <a:rPr lang="en-US"/>
              <a:t>Microsoft R Server Version 9 at a glance</a:t>
            </a:r>
          </a:p>
        </p:txBody>
      </p:sp>
      <p:grpSp>
        <p:nvGrpSpPr>
          <p:cNvPr id="633" name="Group 632">
            <a:extLst>
              <a:ext uri="{FF2B5EF4-FFF2-40B4-BE49-F238E27FC236}">
                <a16:creationId xmlns:a16="http://schemas.microsoft.com/office/drawing/2014/main" id="{BD9EAEC4-2EE0-4270-BBA0-15E825907274}"/>
              </a:ext>
            </a:extLst>
          </p:cNvPr>
          <p:cNvGrpSpPr/>
          <p:nvPr/>
        </p:nvGrpSpPr>
        <p:grpSpPr>
          <a:xfrm>
            <a:off x="274639" y="1212849"/>
            <a:ext cx="11781065" cy="5467523"/>
            <a:chOff x="479371" y="1100497"/>
            <a:chExt cx="11781065" cy="5467523"/>
          </a:xfrm>
        </p:grpSpPr>
        <p:grpSp>
          <p:nvGrpSpPr>
            <p:cNvPr id="632" name="Group 631">
              <a:extLst>
                <a:ext uri="{FF2B5EF4-FFF2-40B4-BE49-F238E27FC236}">
                  <a16:creationId xmlns:a16="http://schemas.microsoft.com/office/drawing/2014/main" id="{BBA5EABF-485F-4F1F-8D3D-020E51A63170}"/>
                </a:ext>
              </a:extLst>
            </p:cNvPr>
            <p:cNvGrpSpPr/>
            <p:nvPr/>
          </p:nvGrpSpPr>
          <p:grpSpPr>
            <a:xfrm>
              <a:off x="479377" y="5682242"/>
              <a:ext cx="9757111" cy="885778"/>
              <a:chOff x="479377" y="5682242"/>
              <a:chExt cx="9757111" cy="885778"/>
            </a:xfrm>
          </p:grpSpPr>
          <p:sp>
            <p:nvSpPr>
              <p:cNvPr id="200" name="Rectangle: Rounded Corners 199">
                <a:extLst>
                  <a:ext uri="{FF2B5EF4-FFF2-40B4-BE49-F238E27FC236}">
                    <a16:creationId xmlns:a16="http://schemas.microsoft.com/office/drawing/2014/main" id="{3FE36AD5-C1AD-4F66-8ACF-C222609B2E24}"/>
                  </a:ext>
                </a:extLst>
              </p:cNvPr>
              <p:cNvSpPr/>
              <p:nvPr/>
            </p:nvSpPr>
            <p:spPr bwMode="auto">
              <a:xfrm>
                <a:off x="780351" y="5944566"/>
                <a:ext cx="9456137" cy="623454"/>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7" name="TextBox 506">
                <a:extLst>
                  <a:ext uri="{FF2B5EF4-FFF2-40B4-BE49-F238E27FC236}">
                    <a16:creationId xmlns:a16="http://schemas.microsoft.com/office/drawing/2014/main" id="{B8CDE9D2-5F1C-4E64-9D52-4A0B83104194}"/>
                  </a:ext>
                </a:extLst>
              </p:cNvPr>
              <p:cNvSpPr txBox="1"/>
              <p:nvPr/>
            </p:nvSpPr>
            <p:spPr>
              <a:xfrm>
                <a:off x="1080671" y="5682242"/>
                <a:ext cx="1428916" cy="307777"/>
              </a:xfrm>
              <a:prstGeom prst="rect">
                <a:avLst/>
              </a:prstGeom>
              <a:noFill/>
            </p:spPr>
            <p:txBody>
              <a:bodyPr wrap="none" lIns="91440" rtlCol="0">
                <a:spAutoFit/>
              </a:bodyPr>
              <a:lstStyle/>
              <a:p>
                <a:pPr algn="ctr" defTabSz="932597"/>
                <a:r>
                  <a:rPr lang="en-US" sz="1400">
                    <a:solidFill>
                      <a:schemeClr val="accent2"/>
                    </a:solidFill>
                    <a:latin typeface="Calibri" panose="020F0502020204030204"/>
                  </a:rPr>
                  <a:t>Platforms &amp; Data</a:t>
                </a:r>
              </a:p>
            </p:txBody>
          </p:sp>
          <p:grpSp>
            <p:nvGrpSpPr>
              <p:cNvPr id="508" name="Group 507">
                <a:extLst>
                  <a:ext uri="{FF2B5EF4-FFF2-40B4-BE49-F238E27FC236}">
                    <a16:creationId xmlns:a16="http://schemas.microsoft.com/office/drawing/2014/main" id="{CE56A673-075A-4BDA-AF14-5A1ACCADA3CA}"/>
                  </a:ext>
                </a:extLst>
              </p:cNvPr>
              <p:cNvGrpSpPr/>
              <p:nvPr/>
            </p:nvGrpSpPr>
            <p:grpSpPr>
              <a:xfrm>
                <a:off x="479377" y="5749464"/>
                <a:ext cx="661335" cy="661334"/>
                <a:chOff x="9983256" y="958331"/>
                <a:chExt cx="922904" cy="922906"/>
              </a:xfrm>
            </p:grpSpPr>
            <p:sp>
              <p:nvSpPr>
                <p:cNvPr id="509" name="Oval 508">
                  <a:extLst>
                    <a:ext uri="{FF2B5EF4-FFF2-40B4-BE49-F238E27FC236}">
                      <a16:creationId xmlns:a16="http://schemas.microsoft.com/office/drawing/2014/main" id="{9D0E8474-23F0-4D94-A90E-70CA1388614B}"/>
                    </a:ext>
                  </a:extLst>
                </p:cNvPr>
                <p:cNvSpPr/>
                <p:nvPr/>
              </p:nvSpPr>
              <p:spPr>
                <a:xfrm>
                  <a:off x="9983256" y="958331"/>
                  <a:ext cx="922904" cy="9229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510" name="Group 509">
                  <a:extLst>
                    <a:ext uri="{FF2B5EF4-FFF2-40B4-BE49-F238E27FC236}">
                      <a16:creationId xmlns:a16="http://schemas.microsoft.com/office/drawing/2014/main" id="{8B5E0594-D766-4425-B57D-1F180BAC4923}"/>
                    </a:ext>
                  </a:extLst>
                </p:cNvPr>
                <p:cNvGrpSpPr/>
                <p:nvPr/>
              </p:nvGrpSpPr>
              <p:grpSpPr>
                <a:xfrm>
                  <a:off x="10103414" y="1161823"/>
                  <a:ext cx="654820" cy="444115"/>
                  <a:chOff x="-3464779" y="-1113976"/>
                  <a:chExt cx="2012196" cy="1269235"/>
                </a:xfrm>
              </p:grpSpPr>
              <p:grpSp>
                <p:nvGrpSpPr>
                  <p:cNvPr id="511" name="Group 510">
                    <a:extLst>
                      <a:ext uri="{FF2B5EF4-FFF2-40B4-BE49-F238E27FC236}">
                        <a16:creationId xmlns:a16="http://schemas.microsoft.com/office/drawing/2014/main" id="{9E88509F-B577-4274-B203-25C6BB4EF601}"/>
                      </a:ext>
                    </a:extLst>
                  </p:cNvPr>
                  <p:cNvGrpSpPr/>
                  <p:nvPr/>
                </p:nvGrpSpPr>
                <p:grpSpPr>
                  <a:xfrm>
                    <a:off x="-3464779" y="-479358"/>
                    <a:ext cx="648837" cy="463674"/>
                    <a:chOff x="3889832" y="4308049"/>
                    <a:chExt cx="1432874" cy="1023966"/>
                  </a:xfrm>
                </p:grpSpPr>
                <p:sp>
                  <p:nvSpPr>
                    <p:cNvPr id="548" name="Rectangle: Rounded Corners 547">
                      <a:extLst>
                        <a:ext uri="{FF2B5EF4-FFF2-40B4-BE49-F238E27FC236}">
                          <a16:creationId xmlns:a16="http://schemas.microsoft.com/office/drawing/2014/main" id="{802C3D13-156A-451D-A6D5-830D0F5584BD}"/>
                        </a:ext>
                      </a:extLst>
                    </p:cNvPr>
                    <p:cNvSpPr/>
                    <p:nvPr/>
                  </p:nvSpPr>
                  <p:spPr>
                    <a:xfrm>
                      <a:off x="4083378" y="4308049"/>
                      <a:ext cx="1025950" cy="650450"/>
                    </a:xfrm>
                    <a:prstGeom prst="round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49" name="Rectangle: Top Corners Rounded 548">
                      <a:extLst>
                        <a:ext uri="{FF2B5EF4-FFF2-40B4-BE49-F238E27FC236}">
                          <a16:creationId xmlns:a16="http://schemas.microsoft.com/office/drawing/2014/main" id="{AD3B19AD-574C-4A56-AC30-339029CFFAFF}"/>
                        </a:ext>
                      </a:extLst>
                    </p:cNvPr>
                    <p:cNvSpPr/>
                    <p:nvPr/>
                  </p:nvSpPr>
                  <p:spPr>
                    <a:xfrm>
                      <a:off x="4223209" y="4987382"/>
                      <a:ext cx="744718" cy="74812"/>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50" name="Trapezoid 549">
                      <a:extLst>
                        <a:ext uri="{FF2B5EF4-FFF2-40B4-BE49-F238E27FC236}">
                          <a16:creationId xmlns:a16="http://schemas.microsoft.com/office/drawing/2014/main" id="{B1E49104-0C02-49E2-A2AA-98162808B0E0}"/>
                        </a:ext>
                      </a:extLst>
                    </p:cNvPr>
                    <p:cNvSpPr/>
                    <p:nvPr/>
                  </p:nvSpPr>
                  <p:spPr>
                    <a:xfrm>
                      <a:off x="3889832" y="5104225"/>
                      <a:ext cx="1432874" cy="227790"/>
                    </a:xfrm>
                    <a:prstGeom prst="trapezoid">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512" name="Group 511">
                    <a:extLst>
                      <a:ext uri="{FF2B5EF4-FFF2-40B4-BE49-F238E27FC236}">
                        <a16:creationId xmlns:a16="http://schemas.microsoft.com/office/drawing/2014/main" id="{FA20B0B4-B2FD-4078-8EF2-D59E21A74AB3}"/>
                      </a:ext>
                    </a:extLst>
                  </p:cNvPr>
                  <p:cNvGrpSpPr/>
                  <p:nvPr/>
                </p:nvGrpSpPr>
                <p:grpSpPr>
                  <a:xfrm>
                    <a:off x="-2652484" y="-1113976"/>
                    <a:ext cx="1199901" cy="1269235"/>
                    <a:chOff x="-4799336" y="5508999"/>
                    <a:chExt cx="1956745" cy="2069812"/>
                  </a:xfrm>
                </p:grpSpPr>
                <p:grpSp>
                  <p:nvGrpSpPr>
                    <p:cNvPr id="513" name="Group 512">
                      <a:extLst>
                        <a:ext uri="{FF2B5EF4-FFF2-40B4-BE49-F238E27FC236}">
                          <a16:creationId xmlns:a16="http://schemas.microsoft.com/office/drawing/2014/main" id="{4C1594A4-2571-4245-AC7B-67A000EA0E9C}"/>
                        </a:ext>
                      </a:extLst>
                    </p:cNvPr>
                    <p:cNvGrpSpPr/>
                    <p:nvPr/>
                  </p:nvGrpSpPr>
                  <p:grpSpPr>
                    <a:xfrm flipH="1">
                      <a:off x="-4799336" y="5669702"/>
                      <a:ext cx="852161" cy="1909109"/>
                      <a:chOff x="-2654837" y="-287671"/>
                      <a:chExt cx="5516222" cy="12358083"/>
                    </a:xfrm>
                  </p:grpSpPr>
                  <p:sp>
                    <p:nvSpPr>
                      <p:cNvPr id="539" name="Rectangle 538">
                        <a:extLst>
                          <a:ext uri="{FF2B5EF4-FFF2-40B4-BE49-F238E27FC236}">
                            <a16:creationId xmlns:a16="http://schemas.microsoft.com/office/drawing/2014/main" id="{716BB3BF-5DAD-459A-984F-4C162DE40AF0}"/>
                          </a:ext>
                        </a:extLst>
                      </p:cNvPr>
                      <p:cNvSpPr/>
                      <p:nvPr/>
                    </p:nvSpPr>
                    <p:spPr>
                      <a:xfrm>
                        <a:off x="-2654837" y="-287671"/>
                        <a:ext cx="5516222" cy="1235808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540" name="Group 539">
                        <a:extLst>
                          <a:ext uri="{FF2B5EF4-FFF2-40B4-BE49-F238E27FC236}">
                            <a16:creationId xmlns:a16="http://schemas.microsoft.com/office/drawing/2014/main" id="{E971E914-F969-4A69-83EF-B5E6CA9127B9}"/>
                          </a:ext>
                        </a:extLst>
                      </p:cNvPr>
                      <p:cNvGrpSpPr/>
                      <p:nvPr/>
                    </p:nvGrpSpPr>
                    <p:grpSpPr>
                      <a:xfrm>
                        <a:off x="-1932665" y="502289"/>
                        <a:ext cx="4144285" cy="9484745"/>
                        <a:chOff x="-2286991" y="502289"/>
                        <a:chExt cx="4498611" cy="9484745"/>
                      </a:xfrm>
                      <a:solidFill>
                        <a:schemeClr val="bg1"/>
                      </a:solidFill>
                    </p:grpSpPr>
                    <p:sp>
                      <p:nvSpPr>
                        <p:cNvPr id="541" name="Rectangle 540">
                          <a:extLst>
                            <a:ext uri="{FF2B5EF4-FFF2-40B4-BE49-F238E27FC236}">
                              <a16:creationId xmlns:a16="http://schemas.microsoft.com/office/drawing/2014/main" id="{BE12D47D-EF93-488A-ACAE-07A2721F2224}"/>
                            </a:ext>
                          </a:extLst>
                        </p:cNvPr>
                        <p:cNvSpPr/>
                        <p:nvPr/>
                      </p:nvSpPr>
                      <p:spPr>
                        <a:xfrm>
                          <a:off x="-2271372" y="502289"/>
                          <a:ext cx="4468695" cy="214574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542" name="Group 541">
                          <a:extLst>
                            <a:ext uri="{FF2B5EF4-FFF2-40B4-BE49-F238E27FC236}">
                              <a16:creationId xmlns:a16="http://schemas.microsoft.com/office/drawing/2014/main" id="{648F80F2-9B4C-4C0B-BB1E-EEBF07496B30}"/>
                            </a:ext>
                          </a:extLst>
                        </p:cNvPr>
                        <p:cNvGrpSpPr/>
                        <p:nvPr/>
                      </p:nvGrpSpPr>
                      <p:grpSpPr>
                        <a:xfrm>
                          <a:off x="-2271373" y="3334637"/>
                          <a:ext cx="4482993" cy="3353403"/>
                          <a:chOff x="-2641291" y="2050090"/>
                          <a:chExt cx="4852912" cy="3353403"/>
                        </a:xfrm>
                        <a:grpFill/>
                      </p:grpSpPr>
                      <p:sp>
                        <p:nvSpPr>
                          <p:cNvPr id="545" name="Rectangle 544">
                            <a:extLst>
                              <a:ext uri="{FF2B5EF4-FFF2-40B4-BE49-F238E27FC236}">
                                <a16:creationId xmlns:a16="http://schemas.microsoft.com/office/drawing/2014/main" id="{D28C375E-4B2B-41F4-ADE8-4843C11FE4A8}"/>
                              </a:ext>
                            </a:extLst>
                          </p:cNvPr>
                          <p:cNvSpPr/>
                          <p:nvPr/>
                        </p:nvSpPr>
                        <p:spPr>
                          <a:xfrm>
                            <a:off x="-593740"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46" name="Rectangle 545">
                            <a:extLst>
                              <a:ext uri="{FF2B5EF4-FFF2-40B4-BE49-F238E27FC236}">
                                <a16:creationId xmlns:a16="http://schemas.microsoft.com/office/drawing/2014/main" id="{93C4E659-72D7-4949-9492-3F22DE086BAE}"/>
                              </a:ext>
                            </a:extLst>
                          </p:cNvPr>
                          <p:cNvSpPr/>
                          <p:nvPr/>
                        </p:nvSpPr>
                        <p:spPr>
                          <a:xfrm>
                            <a:off x="-264129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47" name="Rectangle 546">
                            <a:extLst>
                              <a:ext uri="{FF2B5EF4-FFF2-40B4-BE49-F238E27FC236}">
                                <a16:creationId xmlns:a16="http://schemas.microsoft.com/office/drawing/2014/main" id="{D807479C-8BBC-43F0-8B82-F33334B7C3B6}"/>
                              </a:ext>
                            </a:extLst>
                          </p:cNvPr>
                          <p:cNvSpPr/>
                          <p:nvPr/>
                        </p:nvSpPr>
                        <p:spPr>
                          <a:xfrm>
                            <a:off x="1453811" y="2050090"/>
                            <a:ext cx="757810" cy="33534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sp>
                      <p:nvSpPr>
                        <p:cNvPr id="543" name="Rectangle 542">
                          <a:extLst>
                            <a:ext uri="{FF2B5EF4-FFF2-40B4-BE49-F238E27FC236}">
                              <a16:creationId xmlns:a16="http://schemas.microsoft.com/office/drawing/2014/main" id="{004C2EFF-82FA-49FD-9B8D-842BCF297708}"/>
                            </a:ext>
                          </a:extLst>
                        </p:cNvPr>
                        <p:cNvSpPr/>
                        <p:nvPr/>
                      </p:nvSpPr>
                      <p:spPr>
                        <a:xfrm>
                          <a:off x="-2279181" y="7481211"/>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44" name="Rectangle 543">
                          <a:extLst>
                            <a:ext uri="{FF2B5EF4-FFF2-40B4-BE49-F238E27FC236}">
                              <a16:creationId xmlns:a16="http://schemas.microsoft.com/office/drawing/2014/main" id="{C500555D-6987-4355-8C2E-6F49546EB2CD}"/>
                            </a:ext>
                          </a:extLst>
                        </p:cNvPr>
                        <p:cNvSpPr/>
                        <p:nvPr/>
                      </p:nvSpPr>
                      <p:spPr>
                        <a:xfrm>
                          <a:off x="-2286991" y="9044030"/>
                          <a:ext cx="4468695" cy="94300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nvGrpSpPr>
                    <p:cNvPr id="514" name="Group 513">
                      <a:extLst>
                        <a:ext uri="{FF2B5EF4-FFF2-40B4-BE49-F238E27FC236}">
                          <a16:creationId xmlns:a16="http://schemas.microsoft.com/office/drawing/2014/main" id="{54483D70-40EE-4511-B986-17AE1763709B}"/>
                        </a:ext>
                      </a:extLst>
                    </p:cNvPr>
                    <p:cNvGrpSpPr/>
                    <p:nvPr/>
                  </p:nvGrpSpPr>
                  <p:grpSpPr>
                    <a:xfrm>
                      <a:off x="-3789393" y="5508999"/>
                      <a:ext cx="946802" cy="2064618"/>
                      <a:chOff x="-3789393" y="5508999"/>
                      <a:chExt cx="946802" cy="2064618"/>
                    </a:xfrm>
                  </p:grpSpPr>
                  <p:grpSp>
                    <p:nvGrpSpPr>
                      <p:cNvPr id="515" name="Group 514">
                        <a:extLst>
                          <a:ext uri="{FF2B5EF4-FFF2-40B4-BE49-F238E27FC236}">
                            <a16:creationId xmlns:a16="http://schemas.microsoft.com/office/drawing/2014/main" id="{AE9A6587-AD8C-486C-82DD-779BE15E74B2}"/>
                          </a:ext>
                        </a:extLst>
                      </p:cNvPr>
                      <p:cNvGrpSpPr/>
                      <p:nvPr/>
                    </p:nvGrpSpPr>
                    <p:grpSpPr>
                      <a:xfrm flipV="1">
                        <a:off x="-3789393" y="7130231"/>
                        <a:ext cx="946802" cy="443386"/>
                        <a:chOff x="917006" y="1618956"/>
                        <a:chExt cx="7972847" cy="2538356"/>
                      </a:xfrm>
                      <a:noFill/>
                    </p:grpSpPr>
                    <p:sp>
                      <p:nvSpPr>
                        <p:cNvPr id="534" name="Rectangle 533">
                          <a:extLst>
                            <a:ext uri="{FF2B5EF4-FFF2-40B4-BE49-F238E27FC236}">
                              <a16:creationId xmlns:a16="http://schemas.microsoft.com/office/drawing/2014/main" id="{E14D9EF9-C0D3-4D39-BC03-B50D148A1ADE}"/>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5" name="Rectangle 534">
                          <a:extLst>
                            <a:ext uri="{FF2B5EF4-FFF2-40B4-BE49-F238E27FC236}">
                              <a16:creationId xmlns:a16="http://schemas.microsoft.com/office/drawing/2014/main" id="{AF7061DF-07ED-47CE-BBCF-9577C2AF5156}"/>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6" name="Rectangle 535">
                          <a:extLst>
                            <a:ext uri="{FF2B5EF4-FFF2-40B4-BE49-F238E27FC236}">
                              <a16:creationId xmlns:a16="http://schemas.microsoft.com/office/drawing/2014/main" id="{A05DDB58-C38D-46E4-9521-7D26A47AB9DD}"/>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7" name="Rectangle 536">
                          <a:extLst>
                            <a:ext uri="{FF2B5EF4-FFF2-40B4-BE49-F238E27FC236}">
                              <a16:creationId xmlns:a16="http://schemas.microsoft.com/office/drawing/2014/main" id="{528EDF6A-629B-4012-A574-93171245DF1E}"/>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8" name="Rectangle 537">
                          <a:extLst>
                            <a:ext uri="{FF2B5EF4-FFF2-40B4-BE49-F238E27FC236}">
                              <a16:creationId xmlns:a16="http://schemas.microsoft.com/office/drawing/2014/main" id="{92AAE067-A144-4192-9003-E03234C8586A}"/>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516" name="Group 515">
                        <a:extLst>
                          <a:ext uri="{FF2B5EF4-FFF2-40B4-BE49-F238E27FC236}">
                            <a16:creationId xmlns:a16="http://schemas.microsoft.com/office/drawing/2014/main" id="{A03A5B9F-3348-40F7-B76B-954F8C8719E5}"/>
                          </a:ext>
                        </a:extLst>
                      </p:cNvPr>
                      <p:cNvGrpSpPr/>
                      <p:nvPr/>
                    </p:nvGrpSpPr>
                    <p:grpSpPr>
                      <a:xfrm flipV="1">
                        <a:off x="-3789393" y="6049410"/>
                        <a:ext cx="946802" cy="443386"/>
                        <a:chOff x="917006" y="1618956"/>
                        <a:chExt cx="7972847" cy="2538356"/>
                      </a:xfrm>
                      <a:noFill/>
                    </p:grpSpPr>
                    <p:sp>
                      <p:nvSpPr>
                        <p:cNvPr id="529" name="Rectangle 528">
                          <a:extLst>
                            <a:ext uri="{FF2B5EF4-FFF2-40B4-BE49-F238E27FC236}">
                              <a16:creationId xmlns:a16="http://schemas.microsoft.com/office/drawing/2014/main" id="{FBA7AFCA-E029-402F-89C7-3529BEA79151}"/>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0" name="Rectangle 529">
                          <a:extLst>
                            <a:ext uri="{FF2B5EF4-FFF2-40B4-BE49-F238E27FC236}">
                              <a16:creationId xmlns:a16="http://schemas.microsoft.com/office/drawing/2014/main" id="{13857EB8-C3E3-4792-98CF-8F1A05C8DBBB}"/>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1" name="Rectangle 530">
                          <a:extLst>
                            <a:ext uri="{FF2B5EF4-FFF2-40B4-BE49-F238E27FC236}">
                              <a16:creationId xmlns:a16="http://schemas.microsoft.com/office/drawing/2014/main" id="{43C3BE40-A688-47E4-A64B-1532E5A7C922}"/>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2" name="Rectangle 531">
                          <a:extLst>
                            <a:ext uri="{FF2B5EF4-FFF2-40B4-BE49-F238E27FC236}">
                              <a16:creationId xmlns:a16="http://schemas.microsoft.com/office/drawing/2014/main" id="{7ADFE3BD-E01E-46E4-A397-8BA1A412E7E3}"/>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33" name="Rectangle 532">
                          <a:extLst>
                            <a:ext uri="{FF2B5EF4-FFF2-40B4-BE49-F238E27FC236}">
                              <a16:creationId xmlns:a16="http://schemas.microsoft.com/office/drawing/2014/main" id="{9241BA8C-1981-47A6-ADD6-F4DB34264F81}"/>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517" name="Group 516">
                        <a:extLst>
                          <a:ext uri="{FF2B5EF4-FFF2-40B4-BE49-F238E27FC236}">
                            <a16:creationId xmlns:a16="http://schemas.microsoft.com/office/drawing/2014/main" id="{B176A808-652B-44CC-809E-CC0327DDC50E}"/>
                          </a:ext>
                        </a:extLst>
                      </p:cNvPr>
                      <p:cNvGrpSpPr/>
                      <p:nvPr/>
                    </p:nvGrpSpPr>
                    <p:grpSpPr>
                      <a:xfrm flipV="1">
                        <a:off x="-3789393" y="6589821"/>
                        <a:ext cx="946802" cy="443386"/>
                        <a:chOff x="917006" y="1618956"/>
                        <a:chExt cx="7972847" cy="2538356"/>
                      </a:xfrm>
                      <a:noFill/>
                    </p:grpSpPr>
                    <p:sp>
                      <p:nvSpPr>
                        <p:cNvPr id="524" name="Rectangle 523">
                          <a:extLst>
                            <a:ext uri="{FF2B5EF4-FFF2-40B4-BE49-F238E27FC236}">
                              <a16:creationId xmlns:a16="http://schemas.microsoft.com/office/drawing/2014/main" id="{8252D9A3-1F01-4073-8676-C03A0B15A781}"/>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25" name="Rectangle 524">
                          <a:extLst>
                            <a:ext uri="{FF2B5EF4-FFF2-40B4-BE49-F238E27FC236}">
                              <a16:creationId xmlns:a16="http://schemas.microsoft.com/office/drawing/2014/main" id="{B69B1575-870E-4645-B4CD-5A27C33011A1}"/>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26" name="Rectangle 525">
                          <a:extLst>
                            <a:ext uri="{FF2B5EF4-FFF2-40B4-BE49-F238E27FC236}">
                              <a16:creationId xmlns:a16="http://schemas.microsoft.com/office/drawing/2014/main" id="{6429B10B-4567-4A37-AE6B-5E407ADB170C}"/>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27" name="Rectangle 526">
                          <a:extLst>
                            <a:ext uri="{FF2B5EF4-FFF2-40B4-BE49-F238E27FC236}">
                              <a16:creationId xmlns:a16="http://schemas.microsoft.com/office/drawing/2014/main" id="{E9E92C3C-1DA0-4620-9FFF-30448E946BE9}"/>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28" name="Rectangle 527">
                          <a:extLst>
                            <a:ext uri="{FF2B5EF4-FFF2-40B4-BE49-F238E27FC236}">
                              <a16:creationId xmlns:a16="http://schemas.microsoft.com/office/drawing/2014/main" id="{5E410C8B-196B-4B9A-8C64-6E82D866C016}"/>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518" name="Group 517">
                        <a:extLst>
                          <a:ext uri="{FF2B5EF4-FFF2-40B4-BE49-F238E27FC236}">
                            <a16:creationId xmlns:a16="http://schemas.microsoft.com/office/drawing/2014/main" id="{282D447A-664A-48ED-B4C5-270CB83418D5}"/>
                          </a:ext>
                        </a:extLst>
                      </p:cNvPr>
                      <p:cNvGrpSpPr/>
                      <p:nvPr/>
                    </p:nvGrpSpPr>
                    <p:grpSpPr>
                      <a:xfrm flipV="1">
                        <a:off x="-3789393" y="5508999"/>
                        <a:ext cx="946802" cy="443386"/>
                        <a:chOff x="917006" y="1618956"/>
                        <a:chExt cx="7972847" cy="2538356"/>
                      </a:xfrm>
                      <a:noFill/>
                    </p:grpSpPr>
                    <p:sp>
                      <p:nvSpPr>
                        <p:cNvPr id="519" name="Rectangle 518">
                          <a:extLst>
                            <a:ext uri="{FF2B5EF4-FFF2-40B4-BE49-F238E27FC236}">
                              <a16:creationId xmlns:a16="http://schemas.microsoft.com/office/drawing/2014/main" id="{C5DAC4E0-CC94-4381-9F84-CB9624CF636A}"/>
                            </a:ext>
                          </a:extLst>
                        </p:cNvPr>
                        <p:cNvSpPr/>
                        <p:nvPr/>
                      </p:nvSpPr>
                      <p:spPr>
                        <a:xfrm rot="5400000">
                          <a:off x="3634252" y="-1098290"/>
                          <a:ext cx="2538356" cy="7972847"/>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20" name="Rectangle 519">
                          <a:extLst>
                            <a:ext uri="{FF2B5EF4-FFF2-40B4-BE49-F238E27FC236}">
                              <a16:creationId xmlns:a16="http://schemas.microsoft.com/office/drawing/2014/main" id="{C9F41DCB-EEE5-4F84-B5DA-4C2EC64AAADB}"/>
                            </a:ext>
                          </a:extLst>
                        </p:cNvPr>
                        <p:cNvSpPr/>
                        <p:nvPr/>
                      </p:nvSpPr>
                      <p:spPr>
                        <a:xfrm rot="5400000">
                          <a:off x="6339292" y="2179432"/>
                          <a:ext cx="1806686" cy="13843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21" name="Rectangle 520">
                          <a:extLst>
                            <a:ext uri="{FF2B5EF4-FFF2-40B4-BE49-F238E27FC236}">
                              <a16:creationId xmlns:a16="http://schemas.microsoft.com/office/drawing/2014/main" id="{09340656-5620-435E-A2DF-3498502E9C56}"/>
                            </a:ext>
                          </a:extLst>
                        </p:cNvPr>
                        <p:cNvSpPr/>
                        <p:nvPr/>
                      </p:nvSpPr>
                      <p:spPr>
                        <a:xfrm rot="5400000">
                          <a:off x="1111445"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22" name="Rectangle 521">
                          <a:extLst>
                            <a:ext uri="{FF2B5EF4-FFF2-40B4-BE49-F238E27FC236}">
                              <a16:creationId xmlns:a16="http://schemas.microsoft.com/office/drawing/2014/main" id="{33B04A09-4DCE-4B23-A7FC-0ADB5A6205C1}"/>
                            </a:ext>
                          </a:extLst>
                        </p:cNvPr>
                        <p:cNvSpPr/>
                        <p:nvPr/>
                      </p:nvSpPr>
                      <p:spPr>
                        <a:xfrm rot="5400000">
                          <a:off x="2087503"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23" name="Rectangle 522">
                          <a:extLst>
                            <a:ext uri="{FF2B5EF4-FFF2-40B4-BE49-F238E27FC236}">
                              <a16:creationId xmlns:a16="http://schemas.microsoft.com/office/drawing/2014/main" id="{C4BC3512-8671-428D-9251-C22E7F61D9CA}"/>
                            </a:ext>
                          </a:extLst>
                        </p:cNvPr>
                        <p:cNvSpPr/>
                        <p:nvPr/>
                      </p:nvSpPr>
                      <p:spPr>
                        <a:xfrm rot="5400000">
                          <a:off x="3063561" y="2560222"/>
                          <a:ext cx="1806686" cy="60838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grpSp>
        </p:grpSp>
        <p:grpSp>
          <p:nvGrpSpPr>
            <p:cNvPr id="628" name="Group 627">
              <a:extLst>
                <a:ext uri="{FF2B5EF4-FFF2-40B4-BE49-F238E27FC236}">
                  <a16:creationId xmlns:a16="http://schemas.microsoft.com/office/drawing/2014/main" id="{A21E770E-67FC-47CA-8BE8-8C95EBE7C419}"/>
                </a:ext>
              </a:extLst>
            </p:cNvPr>
            <p:cNvGrpSpPr/>
            <p:nvPr/>
          </p:nvGrpSpPr>
          <p:grpSpPr>
            <a:xfrm>
              <a:off x="479371" y="1100497"/>
              <a:ext cx="9757117" cy="970810"/>
              <a:chOff x="479371" y="1100497"/>
              <a:chExt cx="9757117" cy="970810"/>
            </a:xfrm>
          </p:grpSpPr>
          <p:sp>
            <p:nvSpPr>
              <p:cNvPr id="180" name="Rectangle: Rounded Corners 179">
                <a:extLst>
                  <a:ext uri="{FF2B5EF4-FFF2-40B4-BE49-F238E27FC236}">
                    <a16:creationId xmlns:a16="http://schemas.microsoft.com/office/drawing/2014/main" id="{42BF768D-0D41-4ABE-AB68-A5DFB5741A24}"/>
                  </a:ext>
                </a:extLst>
              </p:cNvPr>
              <p:cNvSpPr/>
              <p:nvPr/>
            </p:nvSpPr>
            <p:spPr bwMode="auto">
              <a:xfrm>
                <a:off x="780351" y="1384442"/>
                <a:ext cx="9456137" cy="686865"/>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2" name="TextBox 601">
                <a:extLst>
                  <a:ext uri="{FF2B5EF4-FFF2-40B4-BE49-F238E27FC236}">
                    <a16:creationId xmlns:a16="http://schemas.microsoft.com/office/drawing/2014/main" id="{5839E00F-E0B2-4812-8C47-AE936FF8899D}"/>
                  </a:ext>
                </a:extLst>
              </p:cNvPr>
              <p:cNvSpPr txBox="1"/>
              <p:nvPr/>
            </p:nvSpPr>
            <p:spPr>
              <a:xfrm>
                <a:off x="1080671" y="1100497"/>
                <a:ext cx="558230" cy="307777"/>
              </a:xfrm>
              <a:prstGeom prst="rect">
                <a:avLst/>
              </a:prstGeom>
              <a:noFill/>
            </p:spPr>
            <p:txBody>
              <a:bodyPr wrap="none" lIns="91440" rtlCol="0">
                <a:spAutoFit/>
              </a:bodyPr>
              <a:lstStyle/>
              <a:p>
                <a:pPr algn="ctr" defTabSz="932597"/>
                <a:r>
                  <a:rPr lang="en-US" sz="1400">
                    <a:solidFill>
                      <a:schemeClr val="accent2"/>
                    </a:solidFill>
                    <a:latin typeface="Calibri" panose="020F0502020204030204"/>
                  </a:rPr>
                  <a:t>Tools</a:t>
                </a:r>
              </a:p>
            </p:txBody>
          </p:sp>
          <p:grpSp>
            <p:nvGrpSpPr>
              <p:cNvPr id="603" name="Group 602">
                <a:extLst>
                  <a:ext uri="{FF2B5EF4-FFF2-40B4-BE49-F238E27FC236}">
                    <a16:creationId xmlns:a16="http://schemas.microsoft.com/office/drawing/2014/main" id="{B0EF84AE-164C-4110-AB20-04F1866CF708}"/>
                  </a:ext>
                </a:extLst>
              </p:cNvPr>
              <p:cNvGrpSpPr/>
              <p:nvPr/>
            </p:nvGrpSpPr>
            <p:grpSpPr>
              <a:xfrm>
                <a:off x="479371" y="1184467"/>
                <a:ext cx="661334" cy="661334"/>
                <a:chOff x="7672552" y="4021436"/>
                <a:chExt cx="965603" cy="982528"/>
              </a:xfrm>
            </p:grpSpPr>
            <p:sp>
              <p:nvSpPr>
                <p:cNvPr id="604" name="Oval 603">
                  <a:extLst>
                    <a:ext uri="{FF2B5EF4-FFF2-40B4-BE49-F238E27FC236}">
                      <a16:creationId xmlns:a16="http://schemas.microsoft.com/office/drawing/2014/main" id="{FB33FBB9-CEBE-419D-805D-31EC9E2531E4}"/>
                    </a:ext>
                  </a:extLst>
                </p:cNvPr>
                <p:cNvSpPr/>
                <p:nvPr/>
              </p:nvSpPr>
              <p:spPr>
                <a:xfrm>
                  <a:off x="7672552" y="4021436"/>
                  <a:ext cx="965603" cy="98252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605" name="Group 604">
                  <a:extLst>
                    <a:ext uri="{FF2B5EF4-FFF2-40B4-BE49-F238E27FC236}">
                      <a16:creationId xmlns:a16="http://schemas.microsoft.com/office/drawing/2014/main" id="{28D06151-670D-4E27-A342-CBD205F21D23}"/>
                    </a:ext>
                  </a:extLst>
                </p:cNvPr>
                <p:cNvGrpSpPr/>
                <p:nvPr/>
              </p:nvGrpSpPr>
              <p:grpSpPr>
                <a:xfrm>
                  <a:off x="7773860" y="4420332"/>
                  <a:ext cx="759372" cy="184730"/>
                  <a:chOff x="7466978" y="4863550"/>
                  <a:chExt cx="738228" cy="176492"/>
                </a:xfrm>
              </p:grpSpPr>
              <p:grpSp>
                <p:nvGrpSpPr>
                  <p:cNvPr id="606" name="Group 605">
                    <a:extLst>
                      <a:ext uri="{FF2B5EF4-FFF2-40B4-BE49-F238E27FC236}">
                        <a16:creationId xmlns:a16="http://schemas.microsoft.com/office/drawing/2014/main" id="{ECF298EA-D9A2-44D0-9214-850D6E0563A0}"/>
                      </a:ext>
                    </a:extLst>
                  </p:cNvPr>
                  <p:cNvGrpSpPr/>
                  <p:nvPr/>
                </p:nvGrpSpPr>
                <p:grpSpPr>
                  <a:xfrm rot="19042309">
                    <a:off x="7466978" y="4863550"/>
                    <a:ext cx="688819" cy="176492"/>
                    <a:chOff x="5329666" y="3489884"/>
                    <a:chExt cx="7171567" cy="1837527"/>
                  </a:xfrm>
                </p:grpSpPr>
                <p:sp>
                  <p:nvSpPr>
                    <p:cNvPr id="615" name="Rectangle: Rounded Corners 614">
                      <a:extLst>
                        <a:ext uri="{FF2B5EF4-FFF2-40B4-BE49-F238E27FC236}">
                          <a16:creationId xmlns:a16="http://schemas.microsoft.com/office/drawing/2014/main" id="{01713834-D82C-4ACD-A1E9-3832FE14FA48}"/>
                        </a:ext>
                      </a:extLst>
                    </p:cNvPr>
                    <p:cNvSpPr/>
                    <p:nvPr/>
                  </p:nvSpPr>
                  <p:spPr>
                    <a:xfrm>
                      <a:off x="5329666" y="3975998"/>
                      <a:ext cx="5822196" cy="8285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16" name="Freeform: Shape 615">
                      <a:extLst>
                        <a:ext uri="{FF2B5EF4-FFF2-40B4-BE49-F238E27FC236}">
                          <a16:creationId xmlns:a16="http://schemas.microsoft.com/office/drawing/2014/main" id="{0138E624-B837-414D-AE2E-43647EA87F14}"/>
                        </a:ext>
                      </a:extLst>
                    </p:cNvPr>
                    <p:cNvSpPr/>
                    <p:nvPr/>
                  </p:nvSpPr>
                  <p:spPr>
                    <a:xfrm>
                      <a:off x="10323330" y="3489884"/>
                      <a:ext cx="2177903" cy="1837527"/>
                    </a:xfrm>
                    <a:custGeom>
                      <a:avLst/>
                      <a:gdLst>
                        <a:gd name="connsiteX0" fmla="*/ 1917550 w 1948852"/>
                        <a:gd name="connsiteY0" fmla="*/ 513746 h 1837527"/>
                        <a:gd name="connsiteX1" fmla="*/ 1719588 w 1948852"/>
                        <a:gd name="connsiteY1" fmla="*/ 249796 h 1837527"/>
                        <a:gd name="connsiteX2" fmla="*/ 1351942 w 1948852"/>
                        <a:gd name="connsiteY2" fmla="*/ 14126 h 1837527"/>
                        <a:gd name="connsiteX3" fmla="*/ 776907 w 1948852"/>
                        <a:gd name="connsiteY3" fmla="*/ 51833 h 1837527"/>
                        <a:gd name="connsiteX4" fmla="*/ 154738 w 1948852"/>
                        <a:gd name="connsiteY4" fmla="*/ 259223 h 1837527"/>
                        <a:gd name="connsiteX5" fmla="*/ 22763 w 1948852"/>
                        <a:gd name="connsiteY5" fmla="*/ 900245 h 1837527"/>
                        <a:gd name="connsiteX6" fmla="*/ 22763 w 1948852"/>
                        <a:gd name="connsiteY6" fmla="*/ 1258464 h 1837527"/>
                        <a:gd name="connsiteX7" fmla="*/ 249006 w 1948852"/>
                        <a:gd name="connsiteY7" fmla="*/ 1663816 h 1837527"/>
                        <a:gd name="connsiteX8" fmla="*/ 644932 w 1948852"/>
                        <a:gd name="connsiteY8" fmla="*/ 1776938 h 1837527"/>
                        <a:gd name="connsiteX9" fmla="*/ 1417930 w 1948852"/>
                        <a:gd name="connsiteY9" fmla="*/ 1805218 h 1837527"/>
                        <a:gd name="connsiteX10" fmla="*/ 1860990 w 1948852"/>
                        <a:gd name="connsiteY10" fmla="*/ 1315025 h 1837527"/>
                        <a:gd name="connsiteX11" fmla="*/ 1050284 w 1948852"/>
                        <a:gd name="connsiteY11" fmla="*/ 1305598 h 1837527"/>
                        <a:gd name="connsiteX12" fmla="*/ 1050284 w 1948852"/>
                        <a:gd name="connsiteY12" fmla="*/ 542027 h 1837527"/>
                        <a:gd name="connsiteX13" fmla="*/ 1917550 w 1948852"/>
                        <a:gd name="connsiteY13" fmla="*/ 513746 h 183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852" h="1837527">
                          <a:moveTo>
                            <a:pt x="1917550" y="513746"/>
                          </a:moveTo>
                          <a:cubicBezTo>
                            <a:pt x="2029101" y="465041"/>
                            <a:pt x="1813856" y="333066"/>
                            <a:pt x="1719588" y="249796"/>
                          </a:cubicBezTo>
                          <a:cubicBezTo>
                            <a:pt x="1625320" y="166526"/>
                            <a:pt x="1509055" y="47120"/>
                            <a:pt x="1351942" y="14126"/>
                          </a:cubicBezTo>
                          <a:cubicBezTo>
                            <a:pt x="1194829" y="-18868"/>
                            <a:pt x="976441" y="10984"/>
                            <a:pt x="776907" y="51833"/>
                          </a:cubicBezTo>
                          <a:cubicBezTo>
                            <a:pt x="577373" y="92682"/>
                            <a:pt x="280429" y="117821"/>
                            <a:pt x="154738" y="259223"/>
                          </a:cubicBezTo>
                          <a:cubicBezTo>
                            <a:pt x="29047" y="400625"/>
                            <a:pt x="44759" y="733705"/>
                            <a:pt x="22763" y="900245"/>
                          </a:cubicBezTo>
                          <a:cubicBezTo>
                            <a:pt x="767" y="1066785"/>
                            <a:pt x="-14944" y="1131202"/>
                            <a:pt x="22763" y="1258464"/>
                          </a:cubicBezTo>
                          <a:cubicBezTo>
                            <a:pt x="60470" y="1385726"/>
                            <a:pt x="145311" y="1577404"/>
                            <a:pt x="249006" y="1663816"/>
                          </a:cubicBezTo>
                          <a:cubicBezTo>
                            <a:pt x="352701" y="1750228"/>
                            <a:pt x="450111" y="1753371"/>
                            <a:pt x="644932" y="1776938"/>
                          </a:cubicBezTo>
                          <a:cubicBezTo>
                            <a:pt x="839753" y="1800505"/>
                            <a:pt x="1215254" y="1882203"/>
                            <a:pt x="1417930" y="1805218"/>
                          </a:cubicBezTo>
                          <a:cubicBezTo>
                            <a:pt x="1620606" y="1728233"/>
                            <a:pt x="1922264" y="1398295"/>
                            <a:pt x="1860990" y="1315025"/>
                          </a:cubicBezTo>
                          <a:cubicBezTo>
                            <a:pt x="1799716" y="1231755"/>
                            <a:pt x="1185402" y="1434431"/>
                            <a:pt x="1050284" y="1305598"/>
                          </a:cubicBezTo>
                          <a:cubicBezTo>
                            <a:pt x="915166" y="1176765"/>
                            <a:pt x="902597" y="672431"/>
                            <a:pt x="1050284" y="542027"/>
                          </a:cubicBezTo>
                          <a:cubicBezTo>
                            <a:pt x="1197971" y="411623"/>
                            <a:pt x="1805999" y="562451"/>
                            <a:pt x="1917550" y="513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607" name="Group 606">
                    <a:extLst>
                      <a:ext uri="{FF2B5EF4-FFF2-40B4-BE49-F238E27FC236}">
                        <a16:creationId xmlns:a16="http://schemas.microsoft.com/office/drawing/2014/main" id="{959E0601-EE1D-4799-B82C-F147452E9E74}"/>
                      </a:ext>
                    </a:extLst>
                  </p:cNvPr>
                  <p:cNvGrpSpPr/>
                  <p:nvPr/>
                </p:nvGrpSpPr>
                <p:grpSpPr>
                  <a:xfrm rot="13295580" flipV="1">
                    <a:off x="7500425" y="4917201"/>
                    <a:ext cx="704781" cy="67782"/>
                    <a:chOff x="1552145" y="3101420"/>
                    <a:chExt cx="9703733" cy="933252"/>
                  </a:xfrm>
                </p:grpSpPr>
                <p:sp>
                  <p:nvSpPr>
                    <p:cNvPr id="608" name="Trapezoid 607">
                      <a:extLst>
                        <a:ext uri="{FF2B5EF4-FFF2-40B4-BE49-F238E27FC236}">
                          <a16:creationId xmlns:a16="http://schemas.microsoft.com/office/drawing/2014/main" id="{4BA303C1-6D0F-4245-B3B8-EA62EBF76C5C}"/>
                        </a:ext>
                      </a:extLst>
                    </p:cNvPr>
                    <p:cNvSpPr/>
                    <p:nvPr/>
                  </p:nvSpPr>
                  <p:spPr>
                    <a:xfrm rot="5400000">
                      <a:off x="10355626" y="3002902"/>
                      <a:ext cx="665025" cy="1135479"/>
                    </a:xfrm>
                    <a:prstGeom prst="trapezoid">
                      <a:avLst>
                        <a:gd name="adj" fmla="val 109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9" name="Trapezoid 608">
                      <a:extLst>
                        <a:ext uri="{FF2B5EF4-FFF2-40B4-BE49-F238E27FC236}">
                          <a16:creationId xmlns:a16="http://schemas.microsoft.com/office/drawing/2014/main" id="{7DC2BA08-CAD4-4952-8955-2E6D601B6597}"/>
                        </a:ext>
                      </a:extLst>
                    </p:cNvPr>
                    <p:cNvSpPr/>
                    <p:nvPr/>
                  </p:nvSpPr>
                  <p:spPr>
                    <a:xfrm rot="5400000" flipV="1">
                      <a:off x="9501326" y="3284078"/>
                      <a:ext cx="665026" cy="573126"/>
                    </a:xfrm>
                    <a:prstGeom prst="trapezoid">
                      <a:avLst>
                        <a:gd name="adj" fmla="val 32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10" name="Rectangle 609">
                      <a:extLst>
                        <a:ext uri="{FF2B5EF4-FFF2-40B4-BE49-F238E27FC236}">
                          <a16:creationId xmlns:a16="http://schemas.microsoft.com/office/drawing/2014/main" id="{456D8129-CDF8-483A-B485-007035ECF794}"/>
                        </a:ext>
                      </a:extLst>
                    </p:cNvPr>
                    <p:cNvSpPr/>
                    <p:nvPr/>
                  </p:nvSpPr>
                  <p:spPr>
                    <a:xfrm rot="5400000">
                      <a:off x="7555873" y="1483215"/>
                      <a:ext cx="405355" cy="4174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11" name="Rectangle: Rounded Corners 610">
                      <a:extLst>
                        <a:ext uri="{FF2B5EF4-FFF2-40B4-BE49-F238E27FC236}">
                          <a16:creationId xmlns:a16="http://schemas.microsoft.com/office/drawing/2014/main" id="{05A1CA68-2B35-439E-A347-5466FDA839E7}"/>
                        </a:ext>
                      </a:extLst>
                    </p:cNvPr>
                    <p:cNvSpPr/>
                    <p:nvPr/>
                  </p:nvSpPr>
                  <p:spPr>
                    <a:xfrm>
                      <a:off x="1552145" y="3101420"/>
                      <a:ext cx="4188779" cy="933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12" name="Rectangle: Rounded Corners 611">
                      <a:extLst>
                        <a:ext uri="{FF2B5EF4-FFF2-40B4-BE49-F238E27FC236}">
                          <a16:creationId xmlns:a16="http://schemas.microsoft.com/office/drawing/2014/main" id="{7E4B1441-B4B1-4C15-AFB0-11FDF9607DC3}"/>
                        </a:ext>
                      </a:extLst>
                    </p:cNvPr>
                    <p:cNvSpPr/>
                    <p:nvPr/>
                  </p:nvSpPr>
                  <p:spPr>
                    <a:xfrm>
                      <a:off x="1913668" y="3192409"/>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13" name="Rectangle: Rounded Corners 612">
                      <a:extLst>
                        <a:ext uri="{FF2B5EF4-FFF2-40B4-BE49-F238E27FC236}">
                          <a16:creationId xmlns:a16="http://schemas.microsoft.com/office/drawing/2014/main" id="{3C5B61BC-14A7-4BE8-8E99-9692F7A77C43}"/>
                        </a:ext>
                      </a:extLst>
                    </p:cNvPr>
                    <p:cNvSpPr/>
                    <p:nvPr/>
                  </p:nvSpPr>
                  <p:spPr>
                    <a:xfrm>
                      <a:off x="1916596" y="3521657"/>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14" name="Rectangle: Rounded Corners 613">
                      <a:extLst>
                        <a:ext uri="{FF2B5EF4-FFF2-40B4-BE49-F238E27FC236}">
                          <a16:creationId xmlns:a16="http://schemas.microsoft.com/office/drawing/2014/main" id="{4301287B-3AE8-4E4A-AC7A-796ACFC33C44}"/>
                        </a:ext>
                      </a:extLst>
                    </p:cNvPr>
                    <p:cNvSpPr/>
                    <p:nvPr/>
                  </p:nvSpPr>
                  <p:spPr>
                    <a:xfrm>
                      <a:off x="1919524" y="3850905"/>
                      <a:ext cx="367636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grpSp>
          <p:nvGrpSpPr>
            <p:cNvPr id="629" name="Group 628">
              <a:extLst>
                <a:ext uri="{FF2B5EF4-FFF2-40B4-BE49-F238E27FC236}">
                  <a16:creationId xmlns:a16="http://schemas.microsoft.com/office/drawing/2014/main" id="{97553A88-26FE-441E-B6F0-EF847E444487}"/>
                </a:ext>
              </a:extLst>
            </p:cNvPr>
            <p:cNvGrpSpPr/>
            <p:nvPr/>
          </p:nvGrpSpPr>
          <p:grpSpPr>
            <a:xfrm>
              <a:off x="479372" y="2140041"/>
              <a:ext cx="9757116" cy="1017061"/>
              <a:chOff x="479372" y="2140041"/>
              <a:chExt cx="9757116" cy="1017061"/>
            </a:xfrm>
          </p:grpSpPr>
          <p:sp>
            <p:nvSpPr>
              <p:cNvPr id="181" name="Rectangle: Rounded Corners 180">
                <a:extLst>
                  <a:ext uri="{FF2B5EF4-FFF2-40B4-BE49-F238E27FC236}">
                    <a16:creationId xmlns:a16="http://schemas.microsoft.com/office/drawing/2014/main" id="{31AB067B-736A-443C-9DF9-3A1E35AED0EB}"/>
                  </a:ext>
                </a:extLst>
              </p:cNvPr>
              <p:cNvSpPr/>
              <p:nvPr/>
            </p:nvSpPr>
            <p:spPr bwMode="auto">
              <a:xfrm>
                <a:off x="780351" y="2425091"/>
                <a:ext cx="9456137" cy="732011"/>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1" name="TextBox 550">
                <a:extLst>
                  <a:ext uri="{FF2B5EF4-FFF2-40B4-BE49-F238E27FC236}">
                    <a16:creationId xmlns:a16="http://schemas.microsoft.com/office/drawing/2014/main" id="{85269D63-9363-40CB-AFE1-9C516696DAD6}"/>
                  </a:ext>
                </a:extLst>
              </p:cNvPr>
              <p:cNvSpPr txBox="1"/>
              <p:nvPr/>
            </p:nvSpPr>
            <p:spPr>
              <a:xfrm>
                <a:off x="1080671" y="2140041"/>
                <a:ext cx="951030" cy="307777"/>
              </a:xfrm>
              <a:prstGeom prst="rect">
                <a:avLst/>
              </a:prstGeom>
              <a:noFill/>
            </p:spPr>
            <p:txBody>
              <a:bodyPr wrap="none" lIns="91440" rtlCol="0">
                <a:spAutoFit/>
              </a:bodyPr>
              <a:lstStyle/>
              <a:p>
                <a:pPr algn="ctr" defTabSz="932597"/>
                <a:r>
                  <a:rPr lang="en-US" sz="1400">
                    <a:solidFill>
                      <a:schemeClr val="accent2"/>
                    </a:solidFill>
                    <a:latin typeface="Calibri" panose="020F0502020204030204"/>
                  </a:rPr>
                  <a:t>Languages</a:t>
                </a:r>
              </a:p>
            </p:txBody>
          </p:sp>
          <p:grpSp>
            <p:nvGrpSpPr>
              <p:cNvPr id="552" name="Group 551">
                <a:extLst>
                  <a:ext uri="{FF2B5EF4-FFF2-40B4-BE49-F238E27FC236}">
                    <a16:creationId xmlns:a16="http://schemas.microsoft.com/office/drawing/2014/main" id="{6E47965F-446D-4FBF-9E47-15E4EA88ABF6}"/>
                  </a:ext>
                </a:extLst>
              </p:cNvPr>
              <p:cNvGrpSpPr/>
              <p:nvPr/>
            </p:nvGrpSpPr>
            <p:grpSpPr>
              <a:xfrm>
                <a:off x="479372" y="2219086"/>
                <a:ext cx="661335" cy="661334"/>
                <a:chOff x="2586873" y="2446840"/>
                <a:chExt cx="963350" cy="963350"/>
              </a:xfrm>
            </p:grpSpPr>
            <p:sp>
              <p:nvSpPr>
                <p:cNvPr id="553" name="Oval 552">
                  <a:extLst>
                    <a:ext uri="{FF2B5EF4-FFF2-40B4-BE49-F238E27FC236}">
                      <a16:creationId xmlns:a16="http://schemas.microsoft.com/office/drawing/2014/main" id="{B7186C17-895E-4DA9-B26A-1391C9C841AA}"/>
                    </a:ext>
                  </a:extLst>
                </p:cNvPr>
                <p:cNvSpPr/>
                <p:nvPr/>
              </p:nvSpPr>
              <p:spPr>
                <a:xfrm>
                  <a:off x="2586873" y="2446840"/>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554" name="Group 553">
                  <a:extLst>
                    <a:ext uri="{FF2B5EF4-FFF2-40B4-BE49-F238E27FC236}">
                      <a16:creationId xmlns:a16="http://schemas.microsoft.com/office/drawing/2014/main" id="{9AF0B8B1-E034-4E32-AC3C-2463111DCAFA}"/>
                    </a:ext>
                  </a:extLst>
                </p:cNvPr>
                <p:cNvGrpSpPr/>
                <p:nvPr/>
              </p:nvGrpSpPr>
              <p:grpSpPr>
                <a:xfrm>
                  <a:off x="2671811" y="2661818"/>
                  <a:ext cx="806680" cy="516427"/>
                  <a:chOff x="2010581" y="1078432"/>
                  <a:chExt cx="4336157" cy="2775970"/>
                </a:xfrm>
              </p:grpSpPr>
              <p:sp>
                <p:nvSpPr>
                  <p:cNvPr id="555" name="Rectangle: Top Corners Rounded 554">
                    <a:extLst>
                      <a:ext uri="{FF2B5EF4-FFF2-40B4-BE49-F238E27FC236}">
                        <a16:creationId xmlns:a16="http://schemas.microsoft.com/office/drawing/2014/main" id="{AB5D208B-170F-4B9B-9598-15DBF936F758}"/>
                      </a:ext>
                    </a:extLst>
                  </p:cNvPr>
                  <p:cNvSpPr/>
                  <p:nvPr/>
                </p:nvSpPr>
                <p:spPr>
                  <a:xfrm rot="16200000">
                    <a:off x="2728446" y="1684357"/>
                    <a:ext cx="1720782" cy="23354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556" name="Group 555">
                    <a:extLst>
                      <a:ext uri="{FF2B5EF4-FFF2-40B4-BE49-F238E27FC236}">
                        <a16:creationId xmlns:a16="http://schemas.microsoft.com/office/drawing/2014/main" id="{4C953C42-40C2-4E70-AD40-C6E871A4F563}"/>
                      </a:ext>
                    </a:extLst>
                  </p:cNvPr>
                  <p:cNvGrpSpPr/>
                  <p:nvPr/>
                </p:nvGrpSpPr>
                <p:grpSpPr>
                  <a:xfrm flipH="1">
                    <a:off x="2010581" y="1078432"/>
                    <a:ext cx="4336157" cy="2775970"/>
                    <a:chOff x="2495051" y="663738"/>
                    <a:chExt cx="3977849" cy="2775970"/>
                  </a:xfrm>
                </p:grpSpPr>
                <p:grpSp>
                  <p:nvGrpSpPr>
                    <p:cNvPr id="557" name="Group 556">
                      <a:extLst>
                        <a:ext uri="{FF2B5EF4-FFF2-40B4-BE49-F238E27FC236}">
                          <a16:creationId xmlns:a16="http://schemas.microsoft.com/office/drawing/2014/main" id="{8D962921-7642-4F5A-8D22-40C27F3A1CF1}"/>
                        </a:ext>
                      </a:extLst>
                    </p:cNvPr>
                    <p:cNvGrpSpPr/>
                    <p:nvPr/>
                  </p:nvGrpSpPr>
                  <p:grpSpPr>
                    <a:xfrm>
                      <a:off x="2495051" y="663738"/>
                      <a:ext cx="3977849" cy="2775970"/>
                      <a:chOff x="3563003" y="1681105"/>
                      <a:chExt cx="3977849" cy="2775970"/>
                    </a:xfrm>
                  </p:grpSpPr>
                  <p:sp>
                    <p:nvSpPr>
                      <p:cNvPr id="575" name="Rectangle: Top Corners Snipped 574">
                        <a:extLst>
                          <a:ext uri="{FF2B5EF4-FFF2-40B4-BE49-F238E27FC236}">
                            <a16:creationId xmlns:a16="http://schemas.microsoft.com/office/drawing/2014/main" id="{FCE8BD8C-41CA-4551-BA0F-1374B6F098FB}"/>
                          </a:ext>
                        </a:extLst>
                      </p:cNvPr>
                      <p:cNvSpPr/>
                      <p:nvPr/>
                    </p:nvSpPr>
                    <p:spPr>
                      <a:xfrm rot="5400000">
                        <a:off x="6400740" y="2748754"/>
                        <a:ext cx="909208" cy="1371017"/>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76" name="Rectangle: Rounded Corners 575">
                        <a:extLst>
                          <a:ext uri="{FF2B5EF4-FFF2-40B4-BE49-F238E27FC236}">
                            <a16:creationId xmlns:a16="http://schemas.microsoft.com/office/drawing/2014/main" id="{3DE1013B-73C7-4D2A-A958-4910E0EC7F0B}"/>
                          </a:ext>
                        </a:extLst>
                      </p:cNvPr>
                      <p:cNvSpPr/>
                      <p:nvPr/>
                    </p:nvSpPr>
                    <p:spPr>
                      <a:xfrm>
                        <a:off x="3563003" y="2277379"/>
                        <a:ext cx="254855" cy="1681236"/>
                      </a:xfrm>
                      <a:prstGeom prst="roundRect">
                        <a:avLst>
                          <a:gd name="adj" fmla="val 23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77" name="Rectangle: Rounded Corners 576">
                        <a:extLst>
                          <a:ext uri="{FF2B5EF4-FFF2-40B4-BE49-F238E27FC236}">
                            <a16:creationId xmlns:a16="http://schemas.microsoft.com/office/drawing/2014/main" id="{43564106-8625-44F7-B067-AEC89FAA7BE1}"/>
                          </a:ext>
                        </a:extLst>
                      </p:cNvPr>
                      <p:cNvSpPr/>
                      <p:nvPr/>
                    </p:nvSpPr>
                    <p:spPr>
                      <a:xfrm rot="5400000">
                        <a:off x="4670423" y="2045278"/>
                        <a:ext cx="219686" cy="2102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78" name="Right Triangle 577">
                        <a:extLst>
                          <a:ext uri="{FF2B5EF4-FFF2-40B4-BE49-F238E27FC236}">
                            <a16:creationId xmlns:a16="http://schemas.microsoft.com/office/drawing/2014/main" id="{8A958DE1-0565-4103-8AAF-059F38EADF3B}"/>
                          </a:ext>
                        </a:extLst>
                      </p:cNvPr>
                      <p:cNvSpPr/>
                      <p:nvPr/>
                    </p:nvSpPr>
                    <p:spPr>
                      <a:xfrm flipH="1" flipV="1">
                        <a:off x="4298049" y="3589560"/>
                        <a:ext cx="619744" cy="82339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79" name="Rectangle: Rounded Corners 578">
                        <a:extLst>
                          <a:ext uri="{FF2B5EF4-FFF2-40B4-BE49-F238E27FC236}">
                            <a16:creationId xmlns:a16="http://schemas.microsoft.com/office/drawing/2014/main" id="{84984951-1B4C-4702-9BA4-98015185F065}"/>
                          </a:ext>
                        </a:extLst>
                      </p:cNvPr>
                      <p:cNvSpPr/>
                      <p:nvPr/>
                    </p:nvSpPr>
                    <p:spPr>
                      <a:xfrm>
                        <a:off x="3929451" y="2491627"/>
                        <a:ext cx="2320519" cy="1278783"/>
                      </a:xfrm>
                      <a:prstGeom prst="roundRect">
                        <a:avLst>
                          <a:gd name="adj" fmla="val 7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80" name="Rectangle: Rounded Corners 579">
                        <a:extLst>
                          <a:ext uri="{FF2B5EF4-FFF2-40B4-BE49-F238E27FC236}">
                            <a16:creationId xmlns:a16="http://schemas.microsoft.com/office/drawing/2014/main" id="{91F5778E-FC39-46AB-B23B-4BF65D57B6A5}"/>
                          </a:ext>
                        </a:extLst>
                      </p:cNvPr>
                      <p:cNvSpPr/>
                      <p:nvPr/>
                    </p:nvSpPr>
                    <p:spPr>
                      <a:xfrm>
                        <a:off x="4900228" y="2469762"/>
                        <a:ext cx="1657631" cy="1987313"/>
                      </a:xfrm>
                      <a:prstGeom prst="roundRect">
                        <a:avLst>
                          <a:gd name="adj" fmla="val 52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81" name="Rectangle: Top Corners Snipped 580">
                        <a:extLst>
                          <a:ext uri="{FF2B5EF4-FFF2-40B4-BE49-F238E27FC236}">
                            <a16:creationId xmlns:a16="http://schemas.microsoft.com/office/drawing/2014/main" id="{A35A6C35-EA1E-4E45-9B0F-3B07AF2B7B76}"/>
                          </a:ext>
                        </a:extLst>
                      </p:cNvPr>
                      <p:cNvSpPr/>
                      <p:nvPr/>
                    </p:nvSpPr>
                    <p:spPr>
                      <a:xfrm>
                        <a:off x="4327686" y="2182284"/>
                        <a:ext cx="1819947" cy="570931"/>
                      </a:xfrm>
                      <a:prstGeom prst="snip2SameRect">
                        <a:avLst>
                          <a:gd name="adj1" fmla="val 4359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82" name="Rectangle: Rounded Corners 581">
                        <a:extLst>
                          <a:ext uri="{FF2B5EF4-FFF2-40B4-BE49-F238E27FC236}">
                            <a16:creationId xmlns:a16="http://schemas.microsoft.com/office/drawing/2014/main" id="{68F773DC-53B6-4DFA-9AED-251205CB4460}"/>
                          </a:ext>
                        </a:extLst>
                      </p:cNvPr>
                      <p:cNvSpPr/>
                      <p:nvPr/>
                    </p:nvSpPr>
                    <p:spPr>
                      <a:xfrm rot="5400000">
                        <a:off x="5111328" y="1095633"/>
                        <a:ext cx="376784" cy="1547728"/>
                      </a:xfrm>
                      <a:prstGeom prst="roundRect">
                        <a:avLst>
                          <a:gd name="adj" fmla="val 149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83" name="Rectangle: Rounded Corners 582">
                        <a:extLst>
                          <a:ext uri="{FF2B5EF4-FFF2-40B4-BE49-F238E27FC236}">
                            <a16:creationId xmlns:a16="http://schemas.microsoft.com/office/drawing/2014/main" id="{4DAFC77F-F8E4-4BE1-ABA4-3AF7C8690DCB}"/>
                          </a:ext>
                        </a:extLst>
                      </p:cNvPr>
                      <p:cNvSpPr/>
                      <p:nvPr/>
                    </p:nvSpPr>
                    <p:spPr>
                      <a:xfrm rot="10800000">
                        <a:off x="6671582" y="2725341"/>
                        <a:ext cx="529843" cy="145676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84" name="Rectangle 583">
                        <a:extLst>
                          <a:ext uri="{FF2B5EF4-FFF2-40B4-BE49-F238E27FC236}">
                            <a16:creationId xmlns:a16="http://schemas.microsoft.com/office/drawing/2014/main" id="{B8830326-584F-468A-AEFF-708E4FF1F58E}"/>
                          </a:ext>
                        </a:extLst>
                      </p:cNvPr>
                      <p:cNvSpPr/>
                      <p:nvPr/>
                    </p:nvSpPr>
                    <p:spPr>
                      <a:xfrm>
                        <a:off x="5013936" y="1914823"/>
                        <a:ext cx="547878" cy="384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558" name="Group 557">
                      <a:extLst>
                        <a:ext uri="{FF2B5EF4-FFF2-40B4-BE49-F238E27FC236}">
                          <a16:creationId xmlns:a16="http://schemas.microsoft.com/office/drawing/2014/main" id="{47112611-A778-4189-8B9C-0ABB6B85C15F}"/>
                        </a:ext>
                      </a:extLst>
                    </p:cNvPr>
                    <p:cNvGrpSpPr/>
                    <p:nvPr/>
                  </p:nvGrpSpPr>
                  <p:grpSpPr>
                    <a:xfrm>
                      <a:off x="3518812" y="1860243"/>
                      <a:ext cx="1558890" cy="350093"/>
                      <a:chOff x="3574873" y="4631162"/>
                      <a:chExt cx="1558890" cy="350093"/>
                    </a:xfrm>
                  </p:grpSpPr>
                  <p:grpSp>
                    <p:nvGrpSpPr>
                      <p:cNvPr id="559" name="Group 558">
                        <a:extLst>
                          <a:ext uri="{FF2B5EF4-FFF2-40B4-BE49-F238E27FC236}">
                            <a16:creationId xmlns:a16="http://schemas.microsoft.com/office/drawing/2014/main" id="{62A738C9-6081-44E3-82BE-0CCC01C7CB89}"/>
                          </a:ext>
                        </a:extLst>
                      </p:cNvPr>
                      <p:cNvGrpSpPr/>
                      <p:nvPr/>
                    </p:nvGrpSpPr>
                    <p:grpSpPr>
                      <a:xfrm>
                        <a:off x="3574873" y="4631162"/>
                        <a:ext cx="404196" cy="330728"/>
                        <a:chOff x="3574873" y="4631162"/>
                        <a:chExt cx="404196" cy="330728"/>
                      </a:xfrm>
                    </p:grpSpPr>
                    <p:sp>
                      <p:nvSpPr>
                        <p:cNvPr id="572" name="Oval 571">
                          <a:extLst>
                            <a:ext uri="{FF2B5EF4-FFF2-40B4-BE49-F238E27FC236}">
                              <a16:creationId xmlns:a16="http://schemas.microsoft.com/office/drawing/2014/main" id="{F24966F9-307C-459C-8EDD-D5836D2E66DE}"/>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73" name="Freeform: Shape 572">
                          <a:extLst>
                            <a:ext uri="{FF2B5EF4-FFF2-40B4-BE49-F238E27FC236}">
                              <a16:creationId xmlns:a16="http://schemas.microsoft.com/office/drawing/2014/main" id="{DB6DEA91-03D6-4F2F-AD02-979C5F253F09}"/>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74" name="Oval 573">
                          <a:extLst>
                            <a:ext uri="{FF2B5EF4-FFF2-40B4-BE49-F238E27FC236}">
                              <a16:creationId xmlns:a16="http://schemas.microsoft.com/office/drawing/2014/main" id="{2348B908-603C-4C4A-ABE5-84F0B68E69D4}"/>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560" name="Group 559">
                        <a:extLst>
                          <a:ext uri="{FF2B5EF4-FFF2-40B4-BE49-F238E27FC236}">
                            <a16:creationId xmlns:a16="http://schemas.microsoft.com/office/drawing/2014/main" id="{DAE47D00-9054-4DEA-91F7-AB8DD43E15CF}"/>
                          </a:ext>
                        </a:extLst>
                      </p:cNvPr>
                      <p:cNvGrpSpPr/>
                      <p:nvPr/>
                    </p:nvGrpSpPr>
                    <p:grpSpPr>
                      <a:xfrm>
                        <a:off x="3959771" y="4637617"/>
                        <a:ext cx="404196" cy="330728"/>
                        <a:chOff x="3574873" y="4631162"/>
                        <a:chExt cx="404196" cy="330728"/>
                      </a:xfrm>
                    </p:grpSpPr>
                    <p:sp>
                      <p:nvSpPr>
                        <p:cNvPr id="569" name="Oval 568">
                          <a:extLst>
                            <a:ext uri="{FF2B5EF4-FFF2-40B4-BE49-F238E27FC236}">
                              <a16:creationId xmlns:a16="http://schemas.microsoft.com/office/drawing/2014/main" id="{8FEA306A-FAFF-458E-AF54-BB1A41B8E599}"/>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70" name="Freeform: Shape 569">
                          <a:extLst>
                            <a:ext uri="{FF2B5EF4-FFF2-40B4-BE49-F238E27FC236}">
                              <a16:creationId xmlns:a16="http://schemas.microsoft.com/office/drawing/2014/main" id="{3D266369-4BA8-40EC-94BA-3C595608E411}"/>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71" name="Oval 570">
                          <a:extLst>
                            <a:ext uri="{FF2B5EF4-FFF2-40B4-BE49-F238E27FC236}">
                              <a16:creationId xmlns:a16="http://schemas.microsoft.com/office/drawing/2014/main" id="{2F3F5DA4-EF5C-4621-BB96-B7920064FD9C}"/>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561" name="Group 560">
                        <a:extLst>
                          <a:ext uri="{FF2B5EF4-FFF2-40B4-BE49-F238E27FC236}">
                            <a16:creationId xmlns:a16="http://schemas.microsoft.com/office/drawing/2014/main" id="{5D4AC25D-4324-4321-8314-A6833C048B61}"/>
                          </a:ext>
                        </a:extLst>
                      </p:cNvPr>
                      <p:cNvGrpSpPr/>
                      <p:nvPr/>
                    </p:nvGrpSpPr>
                    <p:grpSpPr>
                      <a:xfrm>
                        <a:off x="4344669" y="4644072"/>
                        <a:ext cx="404196" cy="330728"/>
                        <a:chOff x="3574873" y="4631162"/>
                        <a:chExt cx="404196" cy="330728"/>
                      </a:xfrm>
                    </p:grpSpPr>
                    <p:sp>
                      <p:nvSpPr>
                        <p:cNvPr id="566" name="Oval 565">
                          <a:extLst>
                            <a:ext uri="{FF2B5EF4-FFF2-40B4-BE49-F238E27FC236}">
                              <a16:creationId xmlns:a16="http://schemas.microsoft.com/office/drawing/2014/main" id="{BE478794-480C-4138-9941-9DEC715EA715}"/>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67" name="Freeform: Shape 566">
                          <a:extLst>
                            <a:ext uri="{FF2B5EF4-FFF2-40B4-BE49-F238E27FC236}">
                              <a16:creationId xmlns:a16="http://schemas.microsoft.com/office/drawing/2014/main" id="{2765719D-059E-4369-8869-ED7FE730DD81}"/>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68" name="Oval 567">
                          <a:extLst>
                            <a:ext uri="{FF2B5EF4-FFF2-40B4-BE49-F238E27FC236}">
                              <a16:creationId xmlns:a16="http://schemas.microsoft.com/office/drawing/2014/main" id="{46461D9E-3F45-48E3-B93C-8474B341B744}"/>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nvGrpSpPr>
                      <p:cNvPr id="562" name="Group 561">
                        <a:extLst>
                          <a:ext uri="{FF2B5EF4-FFF2-40B4-BE49-F238E27FC236}">
                            <a16:creationId xmlns:a16="http://schemas.microsoft.com/office/drawing/2014/main" id="{2A4CA4DD-791B-4FB4-8714-2DE511FA6537}"/>
                          </a:ext>
                        </a:extLst>
                      </p:cNvPr>
                      <p:cNvGrpSpPr/>
                      <p:nvPr/>
                    </p:nvGrpSpPr>
                    <p:grpSpPr>
                      <a:xfrm>
                        <a:off x="4729567" y="4650527"/>
                        <a:ext cx="404196" cy="330728"/>
                        <a:chOff x="3574873" y="4631162"/>
                        <a:chExt cx="404196" cy="330728"/>
                      </a:xfrm>
                    </p:grpSpPr>
                    <p:sp>
                      <p:nvSpPr>
                        <p:cNvPr id="563" name="Oval 562">
                          <a:extLst>
                            <a:ext uri="{FF2B5EF4-FFF2-40B4-BE49-F238E27FC236}">
                              <a16:creationId xmlns:a16="http://schemas.microsoft.com/office/drawing/2014/main" id="{D5EA7F33-FEB1-477C-A5A6-ACE69756C188}"/>
                            </a:ext>
                          </a:extLst>
                        </p:cNvPr>
                        <p:cNvSpPr/>
                        <p:nvPr/>
                      </p:nvSpPr>
                      <p:spPr>
                        <a:xfrm>
                          <a:off x="3574873" y="4631162"/>
                          <a:ext cx="275546" cy="16536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64" name="Freeform: Shape 563">
                          <a:extLst>
                            <a:ext uri="{FF2B5EF4-FFF2-40B4-BE49-F238E27FC236}">
                              <a16:creationId xmlns:a16="http://schemas.microsoft.com/office/drawing/2014/main" id="{2EC36EEF-481C-4400-AF76-77DF0C089818}"/>
                            </a:ext>
                          </a:extLst>
                        </p:cNvPr>
                        <p:cNvSpPr/>
                        <p:nvPr/>
                      </p:nvSpPr>
                      <p:spPr>
                        <a:xfrm>
                          <a:off x="3576638" y="4722019"/>
                          <a:ext cx="402431" cy="161925"/>
                        </a:xfrm>
                        <a:custGeom>
                          <a:avLst/>
                          <a:gdLst>
                            <a:gd name="connsiteX0" fmla="*/ 276225 w 402431"/>
                            <a:gd name="connsiteY0" fmla="*/ 0 h 161925"/>
                            <a:gd name="connsiteX1" fmla="*/ 0 w 402431"/>
                            <a:gd name="connsiteY1" fmla="*/ 9525 h 161925"/>
                            <a:gd name="connsiteX2" fmla="*/ 126206 w 402431"/>
                            <a:gd name="connsiteY2" fmla="*/ 161925 h 161925"/>
                            <a:gd name="connsiteX3" fmla="*/ 402431 w 402431"/>
                            <a:gd name="connsiteY3" fmla="*/ 157162 h 161925"/>
                            <a:gd name="connsiteX4" fmla="*/ 276225 w 402431"/>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31" h="161925">
                              <a:moveTo>
                                <a:pt x="276225" y="0"/>
                              </a:moveTo>
                              <a:lnTo>
                                <a:pt x="0" y="9525"/>
                              </a:lnTo>
                              <a:lnTo>
                                <a:pt x="126206" y="161925"/>
                              </a:lnTo>
                              <a:lnTo>
                                <a:pt x="402431" y="157162"/>
                              </a:lnTo>
                              <a:lnTo>
                                <a:pt x="276225"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65" name="Oval 564">
                          <a:extLst>
                            <a:ext uri="{FF2B5EF4-FFF2-40B4-BE49-F238E27FC236}">
                              <a16:creationId xmlns:a16="http://schemas.microsoft.com/office/drawing/2014/main" id="{08C16931-849F-4690-8E05-3FB824F067B1}"/>
                            </a:ext>
                          </a:extLst>
                        </p:cNvPr>
                        <p:cNvSpPr/>
                        <p:nvPr/>
                      </p:nvSpPr>
                      <p:spPr>
                        <a:xfrm>
                          <a:off x="3703523" y="4796526"/>
                          <a:ext cx="275014" cy="165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grpSp>
        </p:grpSp>
        <p:grpSp>
          <p:nvGrpSpPr>
            <p:cNvPr id="630" name="Group 629">
              <a:extLst>
                <a:ext uri="{FF2B5EF4-FFF2-40B4-BE49-F238E27FC236}">
                  <a16:creationId xmlns:a16="http://schemas.microsoft.com/office/drawing/2014/main" id="{4E581A7E-1B79-4EC6-A0AA-07021096C9F5}"/>
                </a:ext>
              </a:extLst>
            </p:cNvPr>
            <p:cNvGrpSpPr/>
            <p:nvPr/>
          </p:nvGrpSpPr>
          <p:grpSpPr>
            <a:xfrm>
              <a:off x="479372" y="3198889"/>
              <a:ext cx="9757116" cy="1528440"/>
              <a:chOff x="479372" y="3198889"/>
              <a:chExt cx="9757116" cy="1528440"/>
            </a:xfrm>
          </p:grpSpPr>
          <p:sp>
            <p:nvSpPr>
              <p:cNvPr id="300" name="Rectangle: Rounded Corners 299">
                <a:extLst>
                  <a:ext uri="{FF2B5EF4-FFF2-40B4-BE49-F238E27FC236}">
                    <a16:creationId xmlns:a16="http://schemas.microsoft.com/office/drawing/2014/main" id="{70717288-D79B-4A65-818B-54073C9F0A8B}"/>
                  </a:ext>
                </a:extLst>
              </p:cNvPr>
              <p:cNvSpPr/>
              <p:nvPr/>
            </p:nvSpPr>
            <p:spPr bwMode="auto">
              <a:xfrm>
                <a:off x="780351" y="3487092"/>
                <a:ext cx="9456137" cy="1240237"/>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7" name="TextBox 476">
                <a:extLst>
                  <a:ext uri="{FF2B5EF4-FFF2-40B4-BE49-F238E27FC236}">
                    <a16:creationId xmlns:a16="http://schemas.microsoft.com/office/drawing/2014/main" id="{D6F79666-0F67-476B-9FB7-96B63E78F3EB}"/>
                  </a:ext>
                </a:extLst>
              </p:cNvPr>
              <p:cNvSpPr txBox="1"/>
              <p:nvPr/>
            </p:nvSpPr>
            <p:spPr>
              <a:xfrm>
                <a:off x="1080671" y="3198889"/>
                <a:ext cx="981744" cy="307777"/>
              </a:xfrm>
              <a:prstGeom prst="rect">
                <a:avLst/>
              </a:prstGeom>
              <a:noFill/>
            </p:spPr>
            <p:txBody>
              <a:bodyPr wrap="none" lIns="91440" rtlCol="0">
                <a:spAutoFit/>
              </a:bodyPr>
              <a:lstStyle/>
              <a:p>
                <a:pPr algn="ctr" defTabSz="932597"/>
                <a:r>
                  <a:rPr lang="en-US" sz="1400">
                    <a:solidFill>
                      <a:schemeClr val="accent2"/>
                    </a:solidFill>
                    <a:latin typeface="Calibri" panose="020F0502020204030204"/>
                  </a:rPr>
                  <a:t>Algorithms</a:t>
                </a:r>
              </a:p>
            </p:txBody>
          </p:sp>
          <p:grpSp>
            <p:nvGrpSpPr>
              <p:cNvPr id="478" name="Group 477">
                <a:extLst>
                  <a:ext uri="{FF2B5EF4-FFF2-40B4-BE49-F238E27FC236}">
                    <a16:creationId xmlns:a16="http://schemas.microsoft.com/office/drawing/2014/main" id="{396D4129-98EF-4D49-B456-E1D1B83EF256}"/>
                  </a:ext>
                </a:extLst>
              </p:cNvPr>
              <p:cNvGrpSpPr/>
              <p:nvPr/>
            </p:nvGrpSpPr>
            <p:grpSpPr>
              <a:xfrm>
                <a:off x="479372" y="3300863"/>
                <a:ext cx="661334" cy="661334"/>
                <a:chOff x="1157681" y="982896"/>
                <a:chExt cx="963350" cy="963350"/>
              </a:xfrm>
            </p:grpSpPr>
            <p:sp>
              <p:nvSpPr>
                <p:cNvPr id="479" name="Oval 478">
                  <a:extLst>
                    <a:ext uri="{FF2B5EF4-FFF2-40B4-BE49-F238E27FC236}">
                      <a16:creationId xmlns:a16="http://schemas.microsoft.com/office/drawing/2014/main" id="{567F8ADA-E8D1-4539-9A47-5E47AB2A3F8D}"/>
                    </a:ext>
                  </a:extLst>
                </p:cNvPr>
                <p:cNvSpPr/>
                <p:nvPr/>
              </p:nvSpPr>
              <p:spPr>
                <a:xfrm>
                  <a:off x="1157681" y="982896"/>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480" name="Group 479">
                  <a:extLst>
                    <a:ext uri="{FF2B5EF4-FFF2-40B4-BE49-F238E27FC236}">
                      <a16:creationId xmlns:a16="http://schemas.microsoft.com/office/drawing/2014/main" id="{858C25B7-CB84-48EC-958C-E0E9477E2044}"/>
                    </a:ext>
                  </a:extLst>
                </p:cNvPr>
                <p:cNvGrpSpPr/>
                <p:nvPr/>
              </p:nvGrpSpPr>
              <p:grpSpPr>
                <a:xfrm>
                  <a:off x="1398906" y="1163302"/>
                  <a:ext cx="528579" cy="602537"/>
                  <a:chOff x="7101061" y="2732316"/>
                  <a:chExt cx="1042579" cy="1188456"/>
                </a:xfrm>
              </p:grpSpPr>
              <p:sp>
                <p:nvSpPr>
                  <p:cNvPr id="481" name="Rectangle: Rounded Corners 480">
                    <a:extLst>
                      <a:ext uri="{FF2B5EF4-FFF2-40B4-BE49-F238E27FC236}">
                        <a16:creationId xmlns:a16="http://schemas.microsoft.com/office/drawing/2014/main" id="{3E261A50-FE0F-4562-9975-F173CEF392CA}"/>
                      </a:ext>
                    </a:extLst>
                  </p:cNvPr>
                  <p:cNvSpPr/>
                  <p:nvPr/>
                </p:nvSpPr>
                <p:spPr>
                  <a:xfrm>
                    <a:off x="7290291" y="3109253"/>
                    <a:ext cx="630479" cy="292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482" name="Connector: Elbow 481">
                    <a:extLst>
                      <a:ext uri="{FF2B5EF4-FFF2-40B4-BE49-F238E27FC236}">
                        <a16:creationId xmlns:a16="http://schemas.microsoft.com/office/drawing/2014/main" id="{2B15F387-CD50-4693-BA46-681AD31C7381}"/>
                      </a:ext>
                    </a:extLst>
                  </p:cNvPr>
                  <p:cNvCxnSpPr>
                    <a:cxnSpLocks/>
                    <a:stCxn id="481" idx="3"/>
                    <a:endCxn id="492" idx="1"/>
                  </p:cNvCxnSpPr>
                  <p:nvPr/>
                </p:nvCxnSpPr>
                <p:spPr>
                  <a:xfrm flipH="1">
                    <a:off x="7184783" y="3255740"/>
                    <a:ext cx="735987" cy="485280"/>
                  </a:xfrm>
                  <a:prstGeom prst="bentConnector5">
                    <a:avLst>
                      <a:gd name="adj1" fmla="val -20813"/>
                      <a:gd name="adj2" fmla="val 46572"/>
                      <a:gd name="adj3" fmla="val 12721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Connector: Elbow 482">
                    <a:extLst>
                      <a:ext uri="{FF2B5EF4-FFF2-40B4-BE49-F238E27FC236}">
                        <a16:creationId xmlns:a16="http://schemas.microsoft.com/office/drawing/2014/main" id="{8CB234F2-2C1B-4D97-A625-EC1233A7450E}"/>
                      </a:ext>
                    </a:extLst>
                  </p:cNvPr>
                  <p:cNvCxnSpPr>
                    <a:cxnSpLocks/>
                    <a:stCxn id="484" idx="2"/>
                    <a:endCxn id="481" idx="1"/>
                  </p:cNvCxnSpPr>
                  <p:nvPr/>
                </p:nvCxnSpPr>
                <p:spPr>
                  <a:xfrm rot="10800000" flipH="1" flipV="1">
                    <a:off x="7101061" y="2873520"/>
                    <a:ext cx="189229" cy="382220"/>
                  </a:xfrm>
                  <a:prstGeom prst="bentConnector3">
                    <a:avLst>
                      <a:gd name="adj1" fmla="val -510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4" name="Oval 483">
                    <a:extLst>
                      <a:ext uri="{FF2B5EF4-FFF2-40B4-BE49-F238E27FC236}">
                        <a16:creationId xmlns:a16="http://schemas.microsoft.com/office/drawing/2014/main" id="{AC1E0FC2-7A75-4E1B-B744-F566F0905718}"/>
                      </a:ext>
                    </a:extLst>
                  </p:cNvPr>
                  <p:cNvSpPr/>
                  <p:nvPr/>
                </p:nvSpPr>
                <p:spPr>
                  <a:xfrm>
                    <a:off x="710106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85" name="Oval 484">
                    <a:extLst>
                      <a:ext uri="{FF2B5EF4-FFF2-40B4-BE49-F238E27FC236}">
                        <a16:creationId xmlns:a16="http://schemas.microsoft.com/office/drawing/2014/main" id="{DD992339-5F48-4778-851D-9BDE81230957}"/>
                      </a:ext>
                    </a:extLst>
                  </p:cNvPr>
                  <p:cNvSpPr/>
                  <p:nvPr/>
                </p:nvSpPr>
                <p:spPr>
                  <a:xfrm>
                    <a:off x="7481147"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86" name="Oval 485">
                    <a:extLst>
                      <a:ext uri="{FF2B5EF4-FFF2-40B4-BE49-F238E27FC236}">
                        <a16:creationId xmlns:a16="http://schemas.microsoft.com/office/drawing/2014/main" id="{9FB4325F-9728-4326-BAF1-9E54CC24AB78}"/>
                      </a:ext>
                    </a:extLst>
                  </p:cNvPr>
                  <p:cNvSpPr/>
                  <p:nvPr/>
                </p:nvSpPr>
                <p:spPr>
                  <a:xfrm>
                    <a:off x="7861232" y="2732316"/>
                    <a:ext cx="282408" cy="28240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cxnSp>
                <p:nvCxnSpPr>
                  <p:cNvPr id="487" name="Straight Connector 486">
                    <a:extLst>
                      <a:ext uri="{FF2B5EF4-FFF2-40B4-BE49-F238E27FC236}">
                        <a16:creationId xmlns:a16="http://schemas.microsoft.com/office/drawing/2014/main" id="{A692D5D0-B48A-41E4-B5DC-69365ACBD69B}"/>
                      </a:ext>
                    </a:extLst>
                  </p:cNvPr>
                  <p:cNvCxnSpPr>
                    <a:cxnSpLocks/>
                    <a:stCxn id="485" idx="6"/>
                    <a:endCxn id="486" idx="2"/>
                  </p:cNvCxnSpPr>
                  <p:nvPr/>
                </p:nvCxnSpPr>
                <p:spPr>
                  <a:xfrm>
                    <a:off x="7763555"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E2605247-EDFE-4817-93A2-B9BCE069E6A6}"/>
                      </a:ext>
                    </a:extLst>
                  </p:cNvPr>
                  <p:cNvCxnSpPr>
                    <a:cxnSpLocks/>
                    <a:stCxn id="484" idx="6"/>
                    <a:endCxn id="485" idx="2"/>
                  </p:cNvCxnSpPr>
                  <p:nvPr/>
                </p:nvCxnSpPr>
                <p:spPr>
                  <a:xfrm>
                    <a:off x="7383470" y="2873520"/>
                    <a:ext cx="9767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89" name="Group 488">
                    <a:extLst>
                      <a:ext uri="{FF2B5EF4-FFF2-40B4-BE49-F238E27FC236}">
                        <a16:creationId xmlns:a16="http://schemas.microsoft.com/office/drawing/2014/main" id="{7F2F454C-654B-4245-A682-344C0F91B505}"/>
                      </a:ext>
                    </a:extLst>
                  </p:cNvPr>
                  <p:cNvGrpSpPr/>
                  <p:nvPr/>
                </p:nvGrpSpPr>
                <p:grpSpPr>
                  <a:xfrm>
                    <a:off x="7184783" y="3560055"/>
                    <a:ext cx="940003" cy="360717"/>
                    <a:chOff x="7166145" y="3874100"/>
                    <a:chExt cx="1308060" cy="501955"/>
                  </a:xfrm>
                </p:grpSpPr>
                <p:cxnSp>
                  <p:nvCxnSpPr>
                    <p:cNvPr id="490" name="Straight Connector 489">
                      <a:extLst>
                        <a:ext uri="{FF2B5EF4-FFF2-40B4-BE49-F238E27FC236}">
                          <a16:creationId xmlns:a16="http://schemas.microsoft.com/office/drawing/2014/main" id="{2FF0F5D0-28E9-4036-A624-16C0AB74C17F}"/>
                        </a:ext>
                      </a:extLst>
                    </p:cNvPr>
                    <p:cNvCxnSpPr>
                      <a:cxnSpLocks/>
                      <a:stCxn id="497" idx="3"/>
                      <a:endCxn id="502"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FBE25C24-7746-4C5A-9AD8-D3BBEEF6229D}"/>
                        </a:ext>
                      </a:extLst>
                    </p:cNvPr>
                    <p:cNvCxnSpPr>
                      <a:cxnSpLocks/>
                      <a:stCxn id="492" idx="3"/>
                      <a:endCxn id="497"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2" name="Rectangle 491">
                      <a:extLst>
                        <a:ext uri="{FF2B5EF4-FFF2-40B4-BE49-F238E27FC236}">
                          <a16:creationId xmlns:a16="http://schemas.microsoft.com/office/drawing/2014/main" id="{8AEE583E-2C93-4751-840B-6FD87E6DA113}"/>
                        </a:ext>
                      </a:extLst>
                    </p:cNvPr>
                    <p:cNvSpPr/>
                    <p:nvPr/>
                  </p:nvSpPr>
                  <p:spPr>
                    <a:xfrm>
                      <a:off x="7166145"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93" name="Rectangle: Rounded Corners 492">
                      <a:extLst>
                        <a:ext uri="{FF2B5EF4-FFF2-40B4-BE49-F238E27FC236}">
                          <a16:creationId xmlns:a16="http://schemas.microsoft.com/office/drawing/2014/main" id="{5121EE23-64FE-4B14-B606-05CC2C4DA4BB}"/>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94" name="Rectangle: Rounded Corners 493">
                      <a:extLst>
                        <a:ext uri="{FF2B5EF4-FFF2-40B4-BE49-F238E27FC236}">
                          <a16:creationId xmlns:a16="http://schemas.microsoft.com/office/drawing/2014/main" id="{EDBD0265-CC1A-4466-9DCE-E1B814D3976D}"/>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95" name="Rectangle: Rounded Corners 494">
                      <a:extLst>
                        <a:ext uri="{FF2B5EF4-FFF2-40B4-BE49-F238E27FC236}">
                          <a16:creationId xmlns:a16="http://schemas.microsoft.com/office/drawing/2014/main" id="{06A80DCB-A808-4247-9B8E-00B77D1DA9BE}"/>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96" name="Right Triangle 495">
                      <a:extLst>
                        <a:ext uri="{FF2B5EF4-FFF2-40B4-BE49-F238E27FC236}">
                          <a16:creationId xmlns:a16="http://schemas.microsoft.com/office/drawing/2014/main" id="{221A23F2-AF25-43D2-B92A-FE8CD93FEB62}"/>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97" name="Rectangle 496">
                      <a:extLst>
                        <a:ext uri="{FF2B5EF4-FFF2-40B4-BE49-F238E27FC236}">
                          <a16:creationId xmlns:a16="http://schemas.microsoft.com/office/drawing/2014/main" id="{72BE217D-7C9F-4BF8-9E29-EEC35FA71FDB}"/>
                        </a:ext>
                      </a:extLst>
                    </p:cNvPr>
                    <p:cNvSpPr/>
                    <p:nvPr/>
                  </p:nvSpPr>
                  <p:spPr>
                    <a:xfrm>
                      <a:off x="7642092"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98" name="Rectangle: Rounded Corners 497">
                      <a:extLst>
                        <a:ext uri="{FF2B5EF4-FFF2-40B4-BE49-F238E27FC236}">
                          <a16:creationId xmlns:a16="http://schemas.microsoft.com/office/drawing/2014/main" id="{F93D9DE7-6FFE-4F9B-91BD-9763B9386A95}"/>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99" name="Rectangle: Rounded Corners 498">
                      <a:extLst>
                        <a:ext uri="{FF2B5EF4-FFF2-40B4-BE49-F238E27FC236}">
                          <a16:creationId xmlns:a16="http://schemas.microsoft.com/office/drawing/2014/main" id="{2D352E07-F412-485B-B89E-E46ACEE41B29}"/>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00" name="Rectangle: Rounded Corners 499">
                      <a:extLst>
                        <a:ext uri="{FF2B5EF4-FFF2-40B4-BE49-F238E27FC236}">
                          <a16:creationId xmlns:a16="http://schemas.microsoft.com/office/drawing/2014/main" id="{B2443716-F4D7-4876-97E4-0A38A6B7C920}"/>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01" name="Right Triangle 500">
                      <a:extLst>
                        <a:ext uri="{FF2B5EF4-FFF2-40B4-BE49-F238E27FC236}">
                          <a16:creationId xmlns:a16="http://schemas.microsoft.com/office/drawing/2014/main" id="{064EC214-9733-4935-A553-D7D812D2E8D3}"/>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02" name="Rectangle 501">
                      <a:extLst>
                        <a:ext uri="{FF2B5EF4-FFF2-40B4-BE49-F238E27FC236}">
                          <a16:creationId xmlns:a16="http://schemas.microsoft.com/office/drawing/2014/main" id="{0F3CC5C2-BC21-436B-9F60-97E42BBFB91E}"/>
                        </a:ext>
                      </a:extLst>
                    </p:cNvPr>
                    <p:cNvSpPr/>
                    <p:nvPr/>
                  </p:nvSpPr>
                  <p:spPr>
                    <a:xfrm>
                      <a:off x="8118038" y="3875786"/>
                      <a:ext cx="354641" cy="5002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03" name="Rectangle: Rounded Corners 502">
                      <a:extLst>
                        <a:ext uri="{FF2B5EF4-FFF2-40B4-BE49-F238E27FC236}">
                          <a16:creationId xmlns:a16="http://schemas.microsoft.com/office/drawing/2014/main" id="{CB6C8F7F-D09F-496D-946F-8D99FEC95EAA}"/>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04" name="Rectangle: Rounded Corners 503">
                      <a:extLst>
                        <a:ext uri="{FF2B5EF4-FFF2-40B4-BE49-F238E27FC236}">
                          <a16:creationId xmlns:a16="http://schemas.microsoft.com/office/drawing/2014/main" id="{DD89A989-A78A-4E12-9BFC-DCD62E18A34A}"/>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05" name="Rectangle: Rounded Corners 504">
                      <a:extLst>
                        <a:ext uri="{FF2B5EF4-FFF2-40B4-BE49-F238E27FC236}">
                          <a16:creationId xmlns:a16="http://schemas.microsoft.com/office/drawing/2014/main" id="{4DABD996-A22E-42CF-9F8E-F9685E11A992}"/>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06" name="Right Triangle 505">
                      <a:extLst>
                        <a:ext uri="{FF2B5EF4-FFF2-40B4-BE49-F238E27FC236}">
                          <a16:creationId xmlns:a16="http://schemas.microsoft.com/office/drawing/2014/main" id="{0135B813-C61A-421F-BC3D-8D02AD4F2B6A}"/>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grpSp>
        <p:grpSp>
          <p:nvGrpSpPr>
            <p:cNvPr id="631" name="Group 630">
              <a:extLst>
                <a:ext uri="{FF2B5EF4-FFF2-40B4-BE49-F238E27FC236}">
                  <a16:creationId xmlns:a16="http://schemas.microsoft.com/office/drawing/2014/main" id="{A405278F-401B-45EB-9F57-7589D719BCF5}"/>
                </a:ext>
              </a:extLst>
            </p:cNvPr>
            <p:cNvGrpSpPr/>
            <p:nvPr/>
          </p:nvGrpSpPr>
          <p:grpSpPr>
            <a:xfrm>
              <a:off x="479372" y="4769481"/>
              <a:ext cx="9757116" cy="852687"/>
              <a:chOff x="479372" y="4769481"/>
              <a:chExt cx="9757116" cy="852687"/>
            </a:xfrm>
          </p:grpSpPr>
          <p:sp>
            <p:nvSpPr>
              <p:cNvPr id="201" name="Rectangle: Rounded Corners 200">
                <a:extLst>
                  <a:ext uri="{FF2B5EF4-FFF2-40B4-BE49-F238E27FC236}">
                    <a16:creationId xmlns:a16="http://schemas.microsoft.com/office/drawing/2014/main" id="{B9CCC05C-E77A-4EB2-BDEB-F07FE1177202}"/>
                  </a:ext>
                </a:extLst>
              </p:cNvPr>
              <p:cNvSpPr/>
              <p:nvPr/>
            </p:nvSpPr>
            <p:spPr bwMode="auto">
              <a:xfrm>
                <a:off x="780351" y="5049194"/>
                <a:ext cx="9456137" cy="572974"/>
              </a:xfrm>
              <a:prstGeom prst="roundRect">
                <a:avLst>
                  <a:gd name="adj" fmla="val 10220"/>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5" name="TextBox 454">
                <a:extLst>
                  <a:ext uri="{FF2B5EF4-FFF2-40B4-BE49-F238E27FC236}">
                    <a16:creationId xmlns:a16="http://schemas.microsoft.com/office/drawing/2014/main" id="{5E30E0A0-BE8D-48BE-8EDF-D625172437A6}"/>
                  </a:ext>
                </a:extLst>
              </p:cNvPr>
              <p:cNvSpPr txBox="1"/>
              <p:nvPr/>
            </p:nvSpPr>
            <p:spPr>
              <a:xfrm>
                <a:off x="1080671" y="4769481"/>
                <a:ext cx="1131977" cy="307777"/>
              </a:xfrm>
              <a:prstGeom prst="rect">
                <a:avLst/>
              </a:prstGeom>
              <a:noFill/>
            </p:spPr>
            <p:txBody>
              <a:bodyPr wrap="none" lIns="91440" rtlCol="0">
                <a:spAutoFit/>
              </a:bodyPr>
              <a:lstStyle/>
              <a:p>
                <a:pPr algn="ctr" defTabSz="932597"/>
                <a:r>
                  <a:rPr lang="en-US" sz="1400">
                    <a:solidFill>
                      <a:schemeClr val="accent2"/>
                    </a:solidFill>
                    <a:latin typeface="Calibri" panose="020F0502020204030204"/>
                  </a:rPr>
                  <a:t>Data Sources</a:t>
                </a:r>
              </a:p>
            </p:txBody>
          </p:sp>
          <p:grpSp>
            <p:nvGrpSpPr>
              <p:cNvPr id="456" name="Group 455">
                <a:extLst>
                  <a:ext uri="{FF2B5EF4-FFF2-40B4-BE49-F238E27FC236}">
                    <a16:creationId xmlns:a16="http://schemas.microsoft.com/office/drawing/2014/main" id="{2E82B8F0-D4D6-439C-B84C-48ECE8E5D252}"/>
                  </a:ext>
                </a:extLst>
              </p:cNvPr>
              <p:cNvGrpSpPr/>
              <p:nvPr/>
            </p:nvGrpSpPr>
            <p:grpSpPr>
              <a:xfrm>
                <a:off x="479372" y="4846619"/>
                <a:ext cx="661335" cy="661334"/>
                <a:chOff x="6956981" y="588339"/>
                <a:chExt cx="963350" cy="963350"/>
              </a:xfrm>
            </p:grpSpPr>
            <p:sp>
              <p:nvSpPr>
                <p:cNvPr id="457" name="Oval 456">
                  <a:extLst>
                    <a:ext uri="{FF2B5EF4-FFF2-40B4-BE49-F238E27FC236}">
                      <a16:creationId xmlns:a16="http://schemas.microsoft.com/office/drawing/2014/main" id="{4D9C6ED0-CE30-4FB4-A266-0184379B2F91}"/>
                    </a:ext>
                  </a:extLst>
                </p:cNvPr>
                <p:cNvSpPr/>
                <p:nvPr/>
              </p:nvSpPr>
              <p:spPr>
                <a:xfrm>
                  <a:off x="6956981" y="588339"/>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58" name="Flowchart: Magnetic Disk 457">
                  <a:extLst>
                    <a:ext uri="{FF2B5EF4-FFF2-40B4-BE49-F238E27FC236}">
                      <a16:creationId xmlns:a16="http://schemas.microsoft.com/office/drawing/2014/main" id="{1E70F7FD-26B2-48F1-AE69-98E515D122B7}"/>
                    </a:ext>
                  </a:extLst>
                </p:cNvPr>
                <p:cNvSpPr/>
                <p:nvPr/>
              </p:nvSpPr>
              <p:spPr>
                <a:xfrm>
                  <a:off x="7244112" y="789358"/>
                  <a:ext cx="444812" cy="402313"/>
                </a:xfrm>
                <a:prstGeom prst="flowChartMagneticDisk">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459" name="Group 458">
                  <a:extLst>
                    <a:ext uri="{FF2B5EF4-FFF2-40B4-BE49-F238E27FC236}">
                      <a16:creationId xmlns:a16="http://schemas.microsoft.com/office/drawing/2014/main" id="{16BAEA15-5B51-4D6E-A912-241C970A7267}"/>
                    </a:ext>
                  </a:extLst>
                </p:cNvPr>
                <p:cNvGrpSpPr/>
                <p:nvPr/>
              </p:nvGrpSpPr>
              <p:grpSpPr>
                <a:xfrm>
                  <a:off x="7166425" y="1100362"/>
                  <a:ext cx="626190" cy="240293"/>
                  <a:chOff x="7166145" y="3874100"/>
                  <a:chExt cx="1308060" cy="501955"/>
                </a:xfrm>
              </p:grpSpPr>
              <p:cxnSp>
                <p:nvCxnSpPr>
                  <p:cNvPr id="460" name="Straight Connector 459">
                    <a:extLst>
                      <a:ext uri="{FF2B5EF4-FFF2-40B4-BE49-F238E27FC236}">
                        <a16:creationId xmlns:a16="http://schemas.microsoft.com/office/drawing/2014/main" id="{51EF9DB6-ECFD-4352-8A05-F820394FA9B0}"/>
                      </a:ext>
                    </a:extLst>
                  </p:cNvPr>
                  <p:cNvCxnSpPr>
                    <a:cxnSpLocks/>
                    <a:stCxn id="467" idx="3"/>
                    <a:endCxn id="472" idx="1"/>
                  </p:cNvCxnSpPr>
                  <p:nvPr/>
                </p:nvCxnSpPr>
                <p:spPr>
                  <a:xfrm>
                    <a:off x="7996733" y="4125921"/>
                    <a:ext cx="1213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12AA12A-0876-48A4-A5BD-2B206C733946}"/>
                      </a:ext>
                    </a:extLst>
                  </p:cNvPr>
                  <p:cNvCxnSpPr>
                    <a:cxnSpLocks/>
                    <a:stCxn id="462" idx="3"/>
                    <a:endCxn id="467" idx="1"/>
                  </p:cNvCxnSpPr>
                  <p:nvPr/>
                </p:nvCxnSpPr>
                <p:spPr>
                  <a:xfrm>
                    <a:off x="7520786" y="4125921"/>
                    <a:ext cx="1213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2" name="Rectangle 461">
                    <a:extLst>
                      <a:ext uri="{FF2B5EF4-FFF2-40B4-BE49-F238E27FC236}">
                        <a16:creationId xmlns:a16="http://schemas.microsoft.com/office/drawing/2014/main" id="{C7B8BC8A-3746-4A38-AC7A-D0965D2DF7C7}"/>
                      </a:ext>
                    </a:extLst>
                  </p:cNvPr>
                  <p:cNvSpPr/>
                  <p:nvPr/>
                </p:nvSpPr>
                <p:spPr>
                  <a:xfrm>
                    <a:off x="7166145"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63" name="Rectangle: Rounded Corners 462">
                    <a:extLst>
                      <a:ext uri="{FF2B5EF4-FFF2-40B4-BE49-F238E27FC236}">
                        <a16:creationId xmlns:a16="http://schemas.microsoft.com/office/drawing/2014/main" id="{91EEFE24-6006-498D-B3EA-1381E7E9FFE7}"/>
                      </a:ext>
                    </a:extLst>
                  </p:cNvPr>
                  <p:cNvSpPr/>
                  <p:nvPr/>
                </p:nvSpPr>
                <p:spPr>
                  <a:xfrm>
                    <a:off x="7237192"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64" name="Rectangle: Rounded Corners 463">
                    <a:extLst>
                      <a:ext uri="{FF2B5EF4-FFF2-40B4-BE49-F238E27FC236}">
                        <a16:creationId xmlns:a16="http://schemas.microsoft.com/office/drawing/2014/main" id="{358E71CD-20F2-438D-8B08-33D0641BBC2E}"/>
                      </a:ext>
                    </a:extLst>
                  </p:cNvPr>
                  <p:cNvSpPr/>
                  <p:nvPr/>
                </p:nvSpPr>
                <p:spPr>
                  <a:xfrm>
                    <a:off x="7237758"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65" name="Rectangle: Rounded Corners 464">
                    <a:extLst>
                      <a:ext uri="{FF2B5EF4-FFF2-40B4-BE49-F238E27FC236}">
                        <a16:creationId xmlns:a16="http://schemas.microsoft.com/office/drawing/2014/main" id="{A0B42E78-D715-452A-845C-E7E78DBC3CEE}"/>
                      </a:ext>
                    </a:extLst>
                  </p:cNvPr>
                  <p:cNvSpPr/>
                  <p:nvPr/>
                </p:nvSpPr>
                <p:spPr>
                  <a:xfrm>
                    <a:off x="7237192"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66" name="Right Triangle 465">
                    <a:extLst>
                      <a:ext uri="{FF2B5EF4-FFF2-40B4-BE49-F238E27FC236}">
                        <a16:creationId xmlns:a16="http://schemas.microsoft.com/office/drawing/2014/main" id="{DBDA06E7-8607-4C6C-AA57-67BF1FD33431}"/>
                      </a:ext>
                    </a:extLst>
                  </p:cNvPr>
                  <p:cNvSpPr/>
                  <p:nvPr/>
                </p:nvSpPr>
                <p:spPr>
                  <a:xfrm>
                    <a:off x="7389571"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67" name="Rectangle 466">
                    <a:extLst>
                      <a:ext uri="{FF2B5EF4-FFF2-40B4-BE49-F238E27FC236}">
                        <a16:creationId xmlns:a16="http://schemas.microsoft.com/office/drawing/2014/main" id="{111A3B67-A2A4-4376-BB21-E9DC5CC93701}"/>
                      </a:ext>
                    </a:extLst>
                  </p:cNvPr>
                  <p:cNvSpPr/>
                  <p:nvPr/>
                </p:nvSpPr>
                <p:spPr>
                  <a:xfrm>
                    <a:off x="7642092"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68" name="Rectangle: Rounded Corners 467">
                    <a:extLst>
                      <a:ext uri="{FF2B5EF4-FFF2-40B4-BE49-F238E27FC236}">
                        <a16:creationId xmlns:a16="http://schemas.microsoft.com/office/drawing/2014/main" id="{75B27523-4C4F-4819-9DE3-DD2F93F40403}"/>
                      </a:ext>
                    </a:extLst>
                  </p:cNvPr>
                  <p:cNvSpPr/>
                  <p:nvPr/>
                </p:nvSpPr>
                <p:spPr>
                  <a:xfrm>
                    <a:off x="7713139"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69" name="Rectangle: Rounded Corners 468">
                    <a:extLst>
                      <a:ext uri="{FF2B5EF4-FFF2-40B4-BE49-F238E27FC236}">
                        <a16:creationId xmlns:a16="http://schemas.microsoft.com/office/drawing/2014/main" id="{9A3B56A1-EC5F-48B6-83E5-B5C8CA51D385}"/>
                      </a:ext>
                    </a:extLst>
                  </p:cNvPr>
                  <p:cNvSpPr/>
                  <p:nvPr/>
                </p:nvSpPr>
                <p:spPr>
                  <a:xfrm>
                    <a:off x="7713705"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70" name="Rectangle: Rounded Corners 469">
                    <a:extLst>
                      <a:ext uri="{FF2B5EF4-FFF2-40B4-BE49-F238E27FC236}">
                        <a16:creationId xmlns:a16="http://schemas.microsoft.com/office/drawing/2014/main" id="{192B6373-9EBA-4EBE-8FA9-4AD3B08F404D}"/>
                      </a:ext>
                    </a:extLst>
                  </p:cNvPr>
                  <p:cNvSpPr/>
                  <p:nvPr/>
                </p:nvSpPr>
                <p:spPr>
                  <a:xfrm>
                    <a:off x="7713139"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71" name="Right Triangle 470">
                    <a:extLst>
                      <a:ext uri="{FF2B5EF4-FFF2-40B4-BE49-F238E27FC236}">
                        <a16:creationId xmlns:a16="http://schemas.microsoft.com/office/drawing/2014/main" id="{CBC1BD8C-C251-40A7-9F8A-F226DA739EEC}"/>
                      </a:ext>
                    </a:extLst>
                  </p:cNvPr>
                  <p:cNvSpPr/>
                  <p:nvPr/>
                </p:nvSpPr>
                <p:spPr>
                  <a:xfrm>
                    <a:off x="7865518"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72" name="Rectangle 471">
                    <a:extLst>
                      <a:ext uri="{FF2B5EF4-FFF2-40B4-BE49-F238E27FC236}">
                        <a16:creationId xmlns:a16="http://schemas.microsoft.com/office/drawing/2014/main" id="{56A68105-7D6F-40FF-B911-60C0DDB29BDB}"/>
                      </a:ext>
                    </a:extLst>
                  </p:cNvPr>
                  <p:cNvSpPr/>
                  <p:nvPr/>
                </p:nvSpPr>
                <p:spPr>
                  <a:xfrm>
                    <a:off x="8118038" y="3875786"/>
                    <a:ext cx="354641" cy="50026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73" name="Rectangle: Rounded Corners 472">
                    <a:extLst>
                      <a:ext uri="{FF2B5EF4-FFF2-40B4-BE49-F238E27FC236}">
                        <a16:creationId xmlns:a16="http://schemas.microsoft.com/office/drawing/2014/main" id="{56F44CA1-AEC4-4B0F-B988-1DCFDE9A0EDA}"/>
                      </a:ext>
                    </a:extLst>
                  </p:cNvPr>
                  <p:cNvSpPr/>
                  <p:nvPr/>
                </p:nvSpPr>
                <p:spPr>
                  <a:xfrm>
                    <a:off x="8189085" y="4033285"/>
                    <a:ext cx="137037" cy="47737"/>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74" name="Rectangle: Rounded Corners 473">
                    <a:extLst>
                      <a:ext uri="{FF2B5EF4-FFF2-40B4-BE49-F238E27FC236}">
                        <a16:creationId xmlns:a16="http://schemas.microsoft.com/office/drawing/2014/main" id="{DE016C4B-1515-4D07-A19F-FF700E4DA804}"/>
                      </a:ext>
                    </a:extLst>
                  </p:cNvPr>
                  <p:cNvSpPr/>
                  <p:nvPr/>
                </p:nvSpPr>
                <p:spPr>
                  <a:xfrm>
                    <a:off x="8189651" y="4246001"/>
                    <a:ext cx="185850"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75" name="Rectangle: Rounded Corners 474">
                    <a:extLst>
                      <a:ext uri="{FF2B5EF4-FFF2-40B4-BE49-F238E27FC236}">
                        <a16:creationId xmlns:a16="http://schemas.microsoft.com/office/drawing/2014/main" id="{372BF259-64F6-470C-8D0B-68F5F1BC0A27}"/>
                      </a:ext>
                    </a:extLst>
                  </p:cNvPr>
                  <p:cNvSpPr/>
                  <p:nvPr/>
                </p:nvSpPr>
                <p:spPr>
                  <a:xfrm>
                    <a:off x="8189085" y="4139642"/>
                    <a:ext cx="235713" cy="47738"/>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476" name="Right Triangle 475">
                    <a:extLst>
                      <a:ext uri="{FF2B5EF4-FFF2-40B4-BE49-F238E27FC236}">
                        <a16:creationId xmlns:a16="http://schemas.microsoft.com/office/drawing/2014/main" id="{93B59141-72F2-414F-8324-57BFAED51BD5}"/>
                      </a:ext>
                    </a:extLst>
                  </p:cNvPr>
                  <p:cNvSpPr/>
                  <p:nvPr/>
                </p:nvSpPr>
                <p:spPr>
                  <a:xfrm>
                    <a:off x="8341464" y="3874100"/>
                    <a:ext cx="132741" cy="143376"/>
                  </a:xfrm>
                  <a:prstGeom prst="rtTriangl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sp>
          <p:nvSpPr>
            <p:cNvPr id="198" name="Rectangle: Rounded Corners 197">
              <a:extLst>
                <a:ext uri="{FF2B5EF4-FFF2-40B4-BE49-F238E27FC236}">
                  <a16:creationId xmlns:a16="http://schemas.microsoft.com/office/drawing/2014/main" id="{B9AB32BB-09BE-49BA-BF1F-CBD5697DB903}"/>
                </a:ext>
              </a:extLst>
            </p:cNvPr>
            <p:cNvSpPr/>
            <p:nvPr/>
          </p:nvSpPr>
          <p:spPr bwMode="auto">
            <a:xfrm>
              <a:off x="10358992" y="1387033"/>
              <a:ext cx="1533628" cy="5180987"/>
            </a:xfrm>
            <a:prstGeom prst="roundRect">
              <a:avLst>
                <a:gd name="adj" fmla="val 7029"/>
              </a:avLst>
            </a:prstGeom>
            <a:solidFill>
              <a:schemeClr val="bg1">
                <a:lumMod val="85000"/>
              </a:schemeClr>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6" name="Picture 355">
              <a:extLst>
                <a:ext uri="{FF2B5EF4-FFF2-40B4-BE49-F238E27FC236}">
                  <a16:creationId xmlns:a16="http://schemas.microsoft.com/office/drawing/2014/main" id="{3E5B931F-04E6-48C9-8834-220C98BECE2F}"/>
                </a:ext>
              </a:extLst>
            </p:cNvPr>
            <p:cNvPicPr>
              <a:picLocks noChangeAspect="1"/>
            </p:cNvPicPr>
            <p:nvPr/>
          </p:nvPicPr>
          <p:blipFill>
            <a:blip r:embed="rId2"/>
            <a:stretch>
              <a:fillRect/>
            </a:stretch>
          </p:blipFill>
          <p:spPr>
            <a:xfrm>
              <a:off x="9182714" y="6086711"/>
              <a:ext cx="637991" cy="340262"/>
            </a:xfrm>
            <a:prstGeom prst="rect">
              <a:avLst/>
            </a:prstGeom>
          </p:spPr>
        </p:pic>
        <p:pic>
          <p:nvPicPr>
            <p:cNvPr id="357" name="Picture 356">
              <a:extLst>
                <a:ext uri="{FF2B5EF4-FFF2-40B4-BE49-F238E27FC236}">
                  <a16:creationId xmlns:a16="http://schemas.microsoft.com/office/drawing/2014/main" id="{89D4B286-FB19-4CB3-BA32-C5DB5D51E25C}"/>
                </a:ext>
              </a:extLst>
            </p:cNvPr>
            <p:cNvPicPr>
              <a:picLocks noChangeAspect="1"/>
            </p:cNvPicPr>
            <p:nvPr/>
          </p:nvPicPr>
          <p:blipFill>
            <a:blip r:embed="rId3"/>
            <a:stretch>
              <a:fillRect/>
            </a:stretch>
          </p:blipFill>
          <p:spPr>
            <a:xfrm>
              <a:off x="2583147" y="6078032"/>
              <a:ext cx="356922" cy="357621"/>
            </a:xfrm>
            <a:prstGeom prst="rect">
              <a:avLst/>
            </a:prstGeom>
          </p:spPr>
        </p:pic>
        <p:pic>
          <p:nvPicPr>
            <p:cNvPr id="358" name="Picture 357">
              <a:extLst>
                <a:ext uri="{FF2B5EF4-FFF2-40B4-BE49-F238E27FC236}">
                  <a16:creationId xmlns:a16="http://schemas.microsoft.com/office/drawing/2014/main" id="{6E3B6A7E-7CBA-45CB-9FBF-273B83C361C5}"/>
                </a:ext>
              </a:extLst>
            </p:cNvPr>
            <p:cNvPicPr>
              <a:picLocks noChangeAspect="1"/>
            </p:cNvPicPr>
            <p:nvPr/>
          </p:nvPicPr>
          <p:blipFill>
            <a:blip r:embed="rId4"/>
            <a:stretch>
              <a:fillRect/>
            </a:stretch>
          </p:blipFill>
          <p:spPr>
            <a:xfrm>
              <a:off x="6187861" y="6114313"/>
              <a:ext cx="1202464" cy="285058"/>
            </a:xfrm>
            <a:prstGeom prst="rect">
              <a:avLst/>
            </a:prstGeom>
          </p:spPr>
        </p:pic>
        <p:pic>
          <p:nvPicPr>
            <p:cNvPr id="359" name="Picture 358">
              <a:extLst>
                <a:ext uri="{FF2B5EF4-FFF2-40B4-BE49-F238E27FC236}">
                  <a16:creationId xmlns:a16="http://schemas.microsoft.com/office/drawing/2014/main" id="{85DA8AEC-0BF5-4334-9325-85B8AEFD6730}"/>
                </a:ext>
              </a:extLst>
            </p:cNvPr>
            <p:cNvPicPr>
              <a:picLocks noChangeAspect="1"/>
            </p:cNvPicPr>
            <p:nvPr/>
          </p:nvPicPr>
          <p:blipFill>
            <a:blip r:embed="rId5"/>
            <a:stretch>
              <a:fillRect/>
            </a:stretch>
          </p:blipFill>
          <p:spPr>
            <a:xfrm>
              <a:off x="4648117" y="6132096"/>
              <a:ext cx="977535" cy="249492"/>
            </a:xfrm>
            <a:prstGeom prst="rect">
              <a:avLst/>
            </a:prstGeom>
          </p:spPr>
        </p:pic>
        <p:pic>
          <p:nvPicPr>
            <p:cNvPr id="391" name="Picture 390">
              <a:extLst>
                <a:ext uri="{FF2B5EF4-FFF2-40B4-BE49-F238E27FC236}">
                  <a16:creationId xmlns:a16="http://schemas.microsoft.com/office/drawing/2014/main" id="{93C50C56-FAAE-4A04-8F04-1EBC5FDBE64D}"/>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92562" y="2427988"/>
              <a:ext cx="783569" cy="726215"/>
            </a:xfrm>
            <a:prstGeom prst="rect">
              <a:avLst/>
            </a:prstGeom>
          </p:spPr>
        </p:pic>
        <p:pic>
          <p:nvPicPr>
            <p:cNvPr id="392" name="Picture 16" descr="File:Windows logo – 2012 (dark blue).svg">
              <a:extLst>
                <a:ext uri="{FF2B5EF4-FFF2-40B4-BE49-F238E27FC236}">
                  <a16:creationId xmlns:a16="http://schemas.microsoft.com/office/drawing/2014/main" id="{B634ED92-3BB8-48DF-992B-816D7C4BE9CB}"/>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704923" y="6097841"/>
              <a:ext cx="316014" cy="318002"/>
            </a:xfrm>
            <a:prstGeom prst="rect">
              <a:avLst/>
            </a:prstGeom>
            <a:noFill/>
            <a:extLst>
              <a:ext uri="{909E8E84-426E-40DD-AFC4-6F175D3DCCD1}">
                <a14:hiddenFill xmlns:a14="http://schemas.microsoft.com/office/drawing/2010/main">
                  <a:solidFill>
                    <a:srgbClr val="FFFFFF"/>
                  </a:solidFill>
                </a14:hiddenFill>
              </a:ext>
            </a:extLst>
          </p:spPr>
        </p:pic>
        <p:pic>
          <p:nvPicPr>
            <p:cNvPr id="393" name="Picture 20" descr="Image result for sql server 2016 logo">
              <a:extLst>
                <a:ext uri="{FF2B5EF4-FFF2-40B4-BE49-F238E27FC236}">
                  <a16:creationId xmlns:a16="http://schemas.microsoft.com/office/drawing/2014/main" id="{70C03E0E-B812-4147-A391-0A2B6AD40557}"/>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3502279" y="5965028"/>
              <a:ext cx="583629" cy="58362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396">
              <a:extLst>
                <a:ext uri="{FF2B5EF4-FFF2-40B4-BE49-F238E27FC236}">
                  <a16:creationId xmlns:a16="http://schemas.microsoft.com/office/drawing/2014/main" id="{C6D7B8C0-E68E-43E5-B1EC-F413929B570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952534" y="6000786"/>
              <a:ext cx="667970" cy="512112"/>
            </a:xfrm>
            <a:prstGeom prst="rect">
              <a:avLst/>
            </a:prstGeom>
          </p:spPr>
        </p:pic>
        <p:pic>
          <p:nvPicPr>
            <p:cNvPr id="399" name="Picture 398">
              <a:extLst>
                <a:ext uri="{FF2B5EF4-FFF2-40B4-BE49-F238E27FC236}">
                  <a16:creationId xmlns:a16="http://schemas.microsoft.com/office/drawing/2014/main" id="{800F8233-93A8-498F-8CD5-590EC50A2F38}"/>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299851" y="1364334"/>
              <a:ext cx="1485667" cy="738041"/>
            </a:xfrm>
            <a:prstGeom prst="rect">
              <a:avLst/>
            </a:prstGeom>
          </p:spPr>
        </p:pic>
        <p:pic>
          <p:nvPicPr>
            <p:cNvPr id="403" name="Picture 402">
              <a:extLst>
                <a:ext uri="{FF2B5EF4-FFF2-40B4-BE49-F238E27FC236}">
                  <a16:creationId xmlns:a16="http://schemas.microsoft.com/office/drawing/2014/main" id="{7B0410C3-6CD7-43BD-B01E-023CB9DAA7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470" y="1510151"/>
              <a:ext cx="1186364" cy="417599"/>
            </a:xfrm>
            <a:prstGeom prst="rect">
              <a:avLst/>
            </a:prstGeom>
          </p:spPr>
        </p:pic>
        <p:pic>
          <p:nvPicPr>
            <p:cNvPr id="405" name="Picture 404">
              <a:extLst>
                <a:ext uri="{FF2B5EF4-FFF2-40B4-BE49-F238E27FC236}">
                  <a16:creationId xmlns:a16="http://schemas.microsoft.com/office/drawing/2014/main" id="{F0CDD79B-C3AB-4398-A507-421DB9B65963}"/>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4828950" y="1414906"/>
              <a:ext cx="672169" cy="672169"/>
            </a:xfrm>
            <a:prstGeom prst="rect">
              <a:avLst/>
            </a:prstGeom>
          </p:spPr>
        </p:pic>
        <p:sp>
          <p:nvSpPr>
            <p:cNvPr id="406" name="TextBox 405">
              <a:extLst>
                <a:ext uri="{FF2B5EF4-FFF2-40B4-BE49-F238E27FC236}">
                  <a16:creationId xmlns:a16="http://schemas.microsoft.com/office/drawing/2014/main" id="{CAE5C1C7-85C6-4E2F-A49C-5017B1ACD884}"/>
                </a:ext>
              </a:extLst>
            </p:cNvPr>
            <p:cNvSpPr txBox="1"/>
            <p:nvPr/>
          </p:nvSpPr>
          <p:spPr>
            <a:xfrm>
              <a:off x="6473634" y="1443443"/>
              <a:ext cx="1388393"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lumMod val="50000"/>
                    </a:schemeClr>
                  </a:solidFill>
                  <a:latin typeface="Arial Black" panose="020B0A04020102020204" pitchFamily="34" charset="0"/>
                </a:rPr>
                <a:t>Rattle</a:t>
              </a:r>
            </a:p>
          </p:txBody>
        </p:sp>
        <p:sp>
          <p:nvSpPr>
            <p:cNvPr id="414" name="TextBox 413">
              <a:extLst>
                <a:ext uri="{FF2B5EF4-FFF2-40B4-BE49-F238E27FC236}">
                  <a16:creationId xmlns:a16="http://schemas.microsoft.com/office/drawing/2014/main" id="{3232463B-1E8D-4DD7-ABE2-0A0447BE8A36}"/>
                </a:ext>
              </a:extLst>
            </p:cNvPr>
            <p:cNvSpPr txBox="1"/>
            <p:nvPr/>
          </p:nvSpPr>
          <p:spPr>
            <a:xfrm>
              <a:off x="10507701" y="1798832"/>
              <a:ext cx="1320320" cy="609398"/>
            </a:xfrm>
            <a:prstGeom prst="rect">
              <a:avLst/>
            </a:prstGeom>
            <a:noFill/>
          </p:spPr>
          <p:txBody>
            <a:bodyPr wrap="square" lIns="0" tIns="0" rIns="0" bIns="0" rtlCol="0">
              <a:spAutoFit/>
            </a:bodyPr>
            <a:lstStyle/>
            <a:p>
              <a:pPr algn="ctr">
                <a:lnSpc>
                  <a:spcPct val="90000"/>
                </a:lnSpc>
                <a:spcAft>
                  <a:spcPts val="600"/>
                </a:spcAft>
              </a:pPr>
              <a:r>
                <a:rPr lang="en-US" sz="1600" err="1">
                  <a:solidFill>
                    <a:schemeClr val="accent2"/>
                  </a:solidFill>
                  <a:latin typeface="Courier New" panose="02070309020205020404" pitchFamily="49" charset="0"/>
                  <a:cs typeface="Courier New" panose="02070309020205020404" pitchFamily="49" charset="0"/>
                </a:rPr>
                <a:t>Mrsdeploy</a:t>
              </a:r>
              <a:br>
                <a:rPr lang="en-US" sz="1200">
                  <a:solidFill>
                    <a:schemeClr val="accent2"/>
                  </a:solidFill>
                  <a:latin typeface="Courier New" panose="02070309020205020404" pitchFamily="49" charset="0"/>
                  <a:cs typeface="Courier New" panose="02070309020205020404" pitchFamily="49" charset="0"/>
                </a:rPr>
              </a:br>
              <a:r>
                <a:rPr lang="en-US" sz="1400">
                  <a:solidFill>
                    <a:schemeClr val="accent2"/>
                  </a:solidFill>
                  <a:cs typeface="Courier New" panose="02070309020205020404" pitchFamily="49" charset="0"/>
                </a:rPr>
                <a:t>RESTful API deployment </a:t>
              </a:r>
            </a:p>
          </p:txBody>
        </p:sp>
        <p:pic>
          <p:nvPicPr>
            <p:cNvPr id="418" name="Picture 20" descr="Image result for sql server 2016 logo">
              <a:extLst>
                <a:ext uri="{FF2B5EF4-FFF2-40B4-BE49-F238E27FC236}">
                  <a16:creationId xmlns:a16="http://schemas.microsoft.com/office/drawing/2014/main" id="{8EB7BFB0-A46A-41FF-8C05-19210D156E9E}"/>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0752123" y="3110274"/>
              <a:ext cx="823153" cy="823153"/>
            </a:xfrm>
            <a:prstGeom prst="rect">
              <a:avLst/>
            </a:prstGeom>
            <a:noFill/>
            <a:extLst>
              <a:ext uri="{909E8E84-426E-40DD-AFC4-6F175D3DCCD1}">
                <a14:hiddenFill xmlns:a14="http://schemas.microsoft.com/office/drawing/2010/main">
                  <a:solidFill>
                    <a:srgbClr val="FFFFFF"/>
                  </a:solidFill>
                </a14:hiddenFill>
              </a:ext>
            </a:extLst>
          </p:spPr>
        </p:pic>
        <p:sp>
          <p:nvSpPr>
            <p:cNvPr id="423" name="TextBox 422">
              <a:extLst>
                <a:ext uri="{FF2B5EF4-FFF2-40B4-BE49-F238E27FC236}">
                  <a16:creationId xmlns:a16="http://schemas.microsoft.com/office/drawing/2014/main" id="{48485088-C54E-4FED-BF01-07361DF2CCB7}"/>
                </a:ext>
              </a:extLst>
            </p:cNvPr>
            <p:cNvSpPr txBox="1"/>
            <p:nvPr/>
          </p:nvSpPr>
          <p:spPr>
            <a:xfrm>
              <a:off x="10475744" y="4780814"/>
              <a:ext cx="1374610" cy="1612749"/>
            </a:xfrm>
            <a:prstGeom prst="rect">
              <a:avLst/>
            </a:prstGeom>
            <a:noFill/>
          </p:spPr>
          <p:txBody>
            <a:bodyPr wrap="square" lIns="182880" tIns="146304" rIns="182880" bIns="146304" rtlCol="0">
              <a:spAutoFit/>
            </a:bodyPr>
            <a:lstStyle/>
            <a:p>
              <a:pPr algn="ctr">
                <a:lnSpc>
                  <a:spcPct val="90000"/>
                </a:lnSpc>
                <a:spcAft>
                  <a:spcPts val="600"/>
                </a:spcAft>
              </a:pPr>
              <a:r>
                <a:rPr lang="en-US" sz="1400">
                  <a:solidFill>
                    <a:schemeClr val="accent2"/>
                  </a:solidFill>
                  <a:cs typeface="Calibri" panose="020F0502020204030204" pitchFamily="34" charset="0"/>
                </a:rPr>
                <a:t>Real-Time Scoring</a:t>
              </a:r>
            </a:p>
            <a:p>
              <a:pPr algn="ctr">
                <a:lnSpc>
                  <a:spcPct val="90000"/>
                </a:lnSpc>
                <a:spcAft>
                  <a:spcPts val="600"/>
                </a:spcAft>
              </a:pPr>
              <a:endParaRPr lang="en-US" sz="1400">
                <a:solidFill>
                  <a:schemeClr val="accent2"/>
                </a:solidFill>
                <a:cs typeface="Calibri" panose="020F0502020204030204" pitchFamily="34" charset="0"/>
              </a:endParaRPr>
            </a:p>
            <a:p>
              <a:pPr algn="ctr">
                <a:lnSpc>
                  <a:spcPct val="90000"/>
                </a:lnSpc>
                <a:spcAft>
                  <a:spcPts val="600"/>
                </a:spcAft>
              </a:pPr>
              <a:r>
                <a:rPr lang="en-US" sz="1400">
                  <a:solidFill>
                    <a:schemeClr val="accent2"/>
                  </a:solidFill>
                  <a:cs typeface="Calibri" panose="020F0502020204030204" pitchFamily="34" charset="0"/>
                </a:rPr>
                <a:t>Visualization Tool Integration</a:t>
              </a:r>
            </a:p>
          </p:txBody>
        </p:sp>
        <p:pic>
          <p:nvPicPr>
            <p:cNvPr id="434" name="Picture 433">
              <a:extLst>
                <a:ext uri="{FF2B5EF4-FFF2-40B4-BE49-F238E27FC236}">
                  <a16:creationId xmlns:a16="http://schemas.microsoft.com/office/drawing/2014/main" id="{F0AB4710-2B92-45AD-AA00-FC2579E9AC2D}"/>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10945304" y="2472662"/>
              <a:ext cx="469518" cy="322402"/>
            </a:xfrm>
            <a:prstGeom prst="rect">
              <a:avLst/>
            </a:prstGeom>
          </p:spPr>
        </p:pic>
        <p:sp>
          <p:nvSpPr>
            <p:cNvPr id="435" name="TextBox 434">
              <a:extLst>
                <a:ext uri="{FF2B5EF4-FFF2-40B4-BE49-F238E27FC236}">
                  <a16:creationId xmlns:a16="http://schemas.microsoft.com/office/drawing/2014/main" id="{E7FBBD96-A2E4-4318-8F35-2B699AC9A19E}"/>
                </a:ext>
              </a:extLst>
            </p:cNvPr>
            <p:cNvSpPr txBox="1"/>
            <p:nvPr/>
          </p:nvSpPr>
          <p:spPr>
            <a:xfrm>
              <a:off x="2251444" y="5200146"/>
              <a:ext cx="980759" cy="221599"/>
            </a:xfrm>
            <a:prstGeom prst="rect">
              <a:avLst/>
            </a:prstGeom>
            <a:noFill/>
          </p:spPr>
          <p:txBody>
            <a:bodyPr wrap="square" lIns="0" tIns="0" rIns="0" bIns="0" rtlCol="0">
              <a:spAutoFit/>
            </a:bodyPr>
            <a:lstStyle/>
            <a:p>
              <a:pPr algn="ctr">
                <a:lnSpc>
                  <a:spcPct val="90000"/>
                </a:lnSpc>
                <a:spcAft>
                  <a:spcPts val="600"/>
                </a:spcAft>
              </a:pPr>
              <a:r>
                <a:rPr lang="en-US" sz="1600">
                  <a:solidFill>
                    <a:schemeClr val="accent2"/>
                  </a:solidFill>
                  <a:latin typeface="Courier New" panose="02070309020205020404" pitchFamily="49" charset="0"/>
                  <a:cs typeface="Courier New" panose="02070309020205020404" pitchFamily="49" charset="0"/>
                </a:rPr>
                <a:t>.csv</a:t>
              </a:r>
            </a:p>
          </p:txBody>
        </p:sp>
        <p:pic>
          <p:nvPicPr>
            <p:cNvPr id="437" name="Picture 436">
              <a:extLst>
                <a:ext uri="{FF2B5EF4-FFF2-40B4-BE49-F238E27FC236}">
                  <a16:creationId xmlns:a16="http://schemas.microsoft.com/office/drawing/2014/main" id="{088DE157-2569-4A80-8C90-45B5F5DA4A00}"/>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9041335" y="5120336"/>
              <a:ext cx="997621" cy="404547"/>
            </a:xfrm>
            <a:prstGeom prst="rect">
              <a:avLst/>
            </a:prstGeom>
          </p:spPr>
        </p:pic>
        <p:pic>
          <p:nvPicPr>
            <p:cNvPr id="439" name="Picture 438">
              <a:extLst>
                <a:ext uri="{FF2B5EF4-FFF2-40B4-BE49-F238E27FC236}">
                  <a16:creationId xmlns:a16="http://schemas.microsoft.com/office/drawing/2014/main" id="{D6B107F0-47DE-4CDB-B7CD-5EEA8E027DF6}"/>
                </a:ext>
              </a:extLst>
            </p:cNvPr>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7993955" y="5085817"/>
              <a:ext cx="455464" cy="495652"/>
            </a:xfrm>
            <a:prstGeom prst="rect">
              <a:avLst/>
            </a:prstGeom>
          </p:spPr>
        </p:pic>
        <p:sp>
          <p:nvSpPr>
            <p:cNvPr id="440" name="TextBox 439">
              <a:extLst>
                <a:ext uri="{FF2B5EF4-FFF2-40B4-BE49-F238E27FC236}">
                  <a16:creationId xmlns:a16="http://schemas.microsoft.com/office/drawing/2014/main" id="{3C88DFA4-CA6C-4980-892A-EB34B229788D}"/>
                </a:ext>
              </a:extLst>
            </p:cNvPr>
            <p:cNvSpPr txBox="1"/>
            <p:nvPr/>
          </p:nvSpPr>
          <p:spPr>
            <a:xfrm>
              <a:off x="3477122" y="5210961"/>
              <a:ext cx="1370521" cy="221599"/>
            </a:xfrm>
            <a:prstGeom prst="rect">
              <a:avLst/>
            </a:prstGeom>
            <a:noFill/>
          </p:spPr>
          <p:txBody>
            <a:bodyPr wrap="square" lIns="0" tIns="0" rIns="0" bIns="0" rtlCol="0">
              <a:spAutoFit/>
            </a:bodyPr>
            <a:lstStyle/>
            <a:p>
              <a:pPr algn="ctr">
                <a:lnSpc>
                  <a:spcPct val="90000"/>
                </a:lnSpc>
                <a:spcAft>
                  <a:spcPts val="600"/>
                </a:spcAft>
              </a:pPr>
              <a:r>
                <a:rPr lang="en-US" sz="1600">
                  <a:solidFill>
                    <a:schemeClr val="accent2"/>
                  </a:solidFill>
                  <a:latin typeface="+mj-lt"/>
                  <a:cs typeface="Courier New" panose="02070309020205020404" pitchFamily="49" charset="0"/>
                </a:rPr>
                <a:t>Microsoft .</a:t>
              </a:r>
              <a:r>
                <a:rPr lang="en-US" sz="1600">
                  <a:solidFill>
                    <a:schemeClr val="accent2"/>
                  </a:solidFill>
                  <a:latin typeface="Courier New" panose="02070309020205020404" pitchFamily="49" charset="0"/>
                  <a:cs typeface="Courier New" panose="02070309020205020404" pitchFamily="49" charset="0"/>
                </a:rPr>
                <a:t>XDF</a:t>
              </a:r>
              <a:endParaRPr lang="en-US" sz="1600">
                <a:solidFill>
                  <a:schemeClr val="accent2"/>
                </a:solidFill>
                <a:latin typeface="+mj-lt"/>
                <a:cs typeface="Calibri" panose="020F0502020204030204" pitchFamily="34" charset="0"/>
              </a:endParaRPr>
            </a:p>
          </p:txBody>
        </p:sp>
        <p:sp>
          <p:nvSpPr>
            <p:cNvPr id="445" name="TextBox 444">
              <a:extLst>
                <a:ext uri="{FF2B5EF4-FFF2-40B4-BE49-F238E27FC236}">
                  <a16:creationId xmlns:a16="http://schemas.microsoft.com/office/drawing/2014/main" id="{9E307814-F714-4140-B823-0DA86AB2B58B}"/>
                </a:ext>
              </a:extLst>
            </p:cNvPr>
            <p:cNvSpPr txBox="1"/>
            <p:nvPr/>
          </p:nvSpPr>
          <p:spPr>
            <a:xfrm>
              <a:off x="10477009" y="3809581"/>
              <a:ext cx="137461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a:solidFill>
                    <a:schemeClr val="accent2"/>
                  </a:solidFill>
                  <a:cs typeface="Calibri" panose="020F0502020204030204" pitchFamily="34" charset="0"/>
                </a:rPr>
                <a:t>In-database deployment</a:t>
              </a:r>
            </a:p>
          </p:txBody>
        </p:sp>
        <p:sp>
          <p:nvSpPr>
            <p:cNvPr id="585" name="TextBox 584">
              <a:extLst>
                <a:ext uri="{FF2B5EF4-FFF2-40B4-BE49-F238E27FC236}">
                  <a16:creationId xmlns:a16="http://schemas.microsoft.com/office/drawing/2014/main" id="{88381EB8-827F-4D52-A921-AC31D60AEEDC}"/>
                </a:ext>
              </a:extLst>
            </p:cNvPr>
            <p:cNvSpPr txBox="1"/>
            <p:nvPr/>
          </p:nvSpPr>
          <p:spPr>
            <a:xfrm>
              <a:off x="10257926" y="1113011"/>
              <a:ext cx="1472995" cy="215444"/>
            </a:xfrm>
            <a:prstGeom prst="rect">
              <a:avLst/>
            </a:prstGeom>
            <a:noFill/>
          </p:spPr>
          <p:txBody>
            <a:bodyPr wrap="square" lIns="0" tIns="0" rIns="0" bIns="0" rtlCol="0">
              <a:spAutoFit/>
            </a:bodyPr>
            <a:lstStyle/>
            <a:p>
              <a:pPr algn="ctr" defTabSz="932597"/>
              <a:r>
                <a:rPr lang="en-US" sz="1400">
                  <a:solidFill>
                    <a:schemeClr val="accent2"/>
                  </a:solidFill>
                  <a:latin typeface="Calibri" panose="020F0502020204030204"/>
                </a:rPr>
                <a:t>Operationalization</a:t>
              </a:r>
            </a:p>
          </p:txBody>
        </p:sp>
        <p:grpSp>
          <p:nvGrpSpPr>
            <p:cNvPr id="586" name="Group 585">
              <a:extLst>
                <a:ext uri="{FF2B5EF4-FFF2-40B4-BE49-F238E27FC236}">
                  <a16:creationId xmlns:a16="http://schemas.microsoft.com/office/drawing/2014/main" id="{4BBA5AF1-5059-4541-B642-08B1F6F59D19}"/>
                </a:ext>
              </a:extLst>
            </p:cNvPr>
            <p:cNvGrpSpPr/>
            <p:nvPr/>
          </p:nvGrpSpPr>
          <p:grpSpPr>
            <a:xfrm>
              <a:off x="11599102" y="1228655"/>
              <a:ext cx="661334" cy="661334"/>
              <a:chOff x="1224981" y="5526425"/>
              <a:chExt cx="963350" cy="963350"/>
            </a:xfrm>
          </p:grpSpPr>
          <p:sp>
            <p:nvSpPr>
              <p:cNvPr id="587" name="Oval 586">
                <a:extLst>
                  <a:ext uri="{FF2B5EF4-FFF2-40B4-BE49-F238E27FC236}">
                    <a16:creationId xmlns:a16="http://schemas.microsoft.com/office/drawing/2014/main" id="{DB3FE0D5-A656-4DA9-B91C-CF04C3270A69}"/>
                  </a:ext>
                </a:extLst>
              </p:cNvPr>
              <p:cNvSpPr/>
              <p:nvPr/>
            </p:nvSpPr>
            <p:spPr>
              <a:xfrm>
                <a:off x="1224981" y="5526425"/>
                <a:ext cx="963350" cy="96335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588" name="Group 587">
                <a:extLst>
                  <a:ext uri="{FF2B5EF4-FFF2-40B4-BE49-F238E27FC236}">
                    <a16:creationId xmlns:a16="http://schemas.microsoft.com/office/drawing/2014/main" id="{250FC912-19CA-4D23-B9D0-3EFD6825939D}"/>
                  </a:ext>
                </a:extLst>
              </p:cNvPr>
              <p:cNvGrpSpPr/>
              <p:nvPr/>
            </p:nvGrpSpPr>
            <p:grpSpPr>
              <a:xfrm>
                <a:off x="1342833" y="5745989"/>
                <a:ext cx="699768" cy="487204"/>
                <a:chOff x="4736543" y="4108463"/>
                <a:chExt cx="1896626" cy="1320500"/>
              </a:xfrm>
            </p:grpSpPr>
            <p:grpSp>
              <p:nvGrpSpPr>
                <p:cNvPr id="589" name="Group 588">
                  <a:extLst>
                    <a:ext uri="{FF2B5EF4-FFF2-40B4-BE49-F238E27FC236}">
                      <a16:creationId xmlns:a16="http://schemas.microsoft.com/office/drawing/2014/main" id="{0FA23E92-5787-4247-9DFB-3966351921DE}"/>
                    </a:ext>
                  </a:extLst>
                </p:cNvPr>
                <p:cNvGrpSpPr/>
                <p:nvPr/>
              </p:nvGrpSpPr>
              <p:grpSpPr>
                <a:xfrm>
                  <a:off x="5765903" y="4595667"/>
                  <a:ext cx="867266" cy="833296"/>
                  <a:chOff x="5722070" y="2007909"/>
                  <a:chExt cx="867266" cy="833296"/>
                </a:xfrm>
              </p:grpSpPr>
              <p:sp>
                <p:nvSpPr>
                  <p:cNvPr id="597" name="Rectangle: Rounded Corners 596">
                    <a:extLst>
                      <a:ext uri="{FF2B5EF4-FFF2-40B4-BE49-F238E27FC236}">
                        <a16:creationId xmlns:a16="http://schemas.microsoft.com/office/drawing/2014/main" id="{0D2AEC91-1DAB-46F9-A025-877663F7E8A4}"/>
                      </a:ext>
                    </a:extLst>
                  </p:cNvPr>
                  <p:cNvSpPr/>
                  <p:nvPr/>
                </p:nvSpPr>
                <p:spPr>
                  <a:xfrm>
                    <a:off x="5722070" y="2007909"/>
                    <a:ext cx="867266" cy="833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598" name="Group 597">
                    <a:extLst>
                      <a:ext uri="{FF2B5EF4-FFF2-40B4-BE49-F238E27FC236}">
                        <a16:creationId xmlns:a16="http://schemas.microsoft.com/office/drawing/2014/main" id="{874D753B-1895-439B-AE66-EB68A5D00C46}"/>
                      </a:ext>
                    </a:extLst>
                  </p:cNvPr>
                  <p:cNvGrpSpPr/>
                  <p:nvPr/>
                </p:nvGrpSpPr>
                <p:grpSpPr>
                  <a:xfrm>
                    <a:off x="5920031" y="2114027"/>
                    <a:ext cx="458528" cy="651423"/>
                    <a:chOff x="5920031" y="2114027"/>
                    <a:chExt cx="458528" cy="651423"/>
                  </a:xfrm>
                </p:grpSpPr>
                <p:sp>
                  <p:nvSpPr>
                    <p:cNvPr id="599" name="Rectangle: Top Corners Rounded 598">
                      <a:extLst>
                        <a:ext uri="{FF2B5EF4-FFF2-40B4-BE49-F238E27FC236}">
                          <a16:creationId xmlns:a16="http://schemas.microsoft.com/office/drawing/2014/main" id="{DEB1BF6E-EF88-49DE-BCFD-DF8064DB1C7A}"/>
                        </a:ext>
                      </a:extLst>
                    </p:cNvPr>
                    <p:cNvSpPr/>
                    <p:nvPr/>
                  </p:nvSpPr>
                  <p:spPr>
                    <a:xfrm>
                      <a:off x="6055027" y="2114027"/>
                      <a:ext cx="188536" cy="204112"/>
                    </a:xfrm>
                    <a:prstGeom prst="round2SameRect">
                      <a:avLst>
                        <a:gd name="adj1" fmla="val 4425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0" name="Rectangle: Rounded Corners 599">
                      <a:extLst>
                        <a:ext uri="{FF2B5EF4-FFF2-40B4-BE49-F238E27FC236}">
                          <a16:creationId xmlns:a16="http://schemas.microsoft.com/office/drawing/2014/main" id="{1BAC051D-9C33-4971-A96B-06933D201A25}"/>
                        </a:ext>
                      </a:extLst>
                    </p:cNvPr>
                    <p:cNvSpPr/>
                    <p:nvPr/>
                  </p:nvSpPr>
                  <p:spPr>
                    <a:xfrm>
                      <a:off x="5920031" y="2407231"/>
                      <a:ext cx="75415" cy="358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601" name="Rectangle: Rounded Corners 600">
                      <a:extLst>
                        <a:ext uri="{FF2B5EF4-FFF2-40B4-BE49-F238E27FC236}">
                          <a16:creationId xmlns:a16="http://schemas.microsoft.com/office/drawing/2014/main" id="{874996E9-CF62-44F8-967A-AE16A96E46C9}"/>
                        </a:ext>
                      </a:extLst>
                    </p:cNvPr>
                    <p:cNvSpPr/>
                    <p:nvPr/>
                  </p:nvSpPr>
                  <p:spPr>
                    <a:xfrm>
                      <a:off x="6303145" y="2434725"/>
                      <a:ext cx="75414" cy="303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nvGrpSpPr>
                <p:cNvPr id="590" name="Group 589">
                  <a:extLst>
                    <a:ext uri="{FF2B5EF4-FFF2-40B4-BE49-F238E27FC236}">
                      <a16:creationId xmlns:a16="http://schemas.microsoft.com/office/drawing/2014/main" id="{862546B4-D21D-41ED-9EE8-FAEA32A01CC9}"/>
                    </a:ext>
                  </a:extLst>
                </p:cNvPr>
                <p:cNvGrpSpPr/>
                <p:nvPr/>
              </p:nvGrpSpPr>
              <p:grpSpPr>
                <a:xfrm>
                  <a:off x="4736543" y="4108463"/>
                  <a:ext cx="1318470" cy="833296"/>
                  <a:chOff x="4736543" y="4108463"/>
                  <a:chExt cx="1318470" cy="833296"/>
                </a:xfrm>
              </p:grpSpPr>
              <p:sp>
                <p:nvSpPr>
                  <p:cNvPr id="591" name="Rectangle 590">
                    <a:extLst>
                      <a:ext uri="{FF2B5EF4-FFF2-40B4-BE49-F238E27FC236}">
                        <a16:creationId xmlns:a16="http://schemas.microsoft.com/office/drawing/2014/main" id="{3AEB9B9E-79E6-423E-AB2D-BC942C00C625}"/>
                      </a:ext>
                    </a:extLst>
                  </p:cNvPr>
                  <p:cNvSpPr/>
                  <p:nvPr/>
                </p:nvSpPr>
                <p:spPr>
                  <a:xfrm>
                    <a:off x="4736543" y="4454553"/>
                    <a:ext cx="402033" cy="141114"/>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nvGrpSpPr>
                  <p:cNvPr id="592" name="Group 591">
                    <a:extLst>
                      <a:ext uri="{FF2B5EF4-FFF2-40B4-BE49-F238E27FC236}">
                        <a16:creationId xmlns:a16="http://schemas.microsoft.com/office/drawing/2014/main" id="{5CBC7206-CCA1-477A-BD89-EAEBAD6EAAFE}"/>
                      </a:ext>
                    </a:extLst>
                  </p:cNvPr>
                  <p:cNvGrpSpPr/>
                  <p:nvPr/>
                </p:nvGrpSpPr>
                <p:grpSpPr>
                  <a:xfrm>
                    <a:off x="4977341" y="4108463"/>
                    <a:ext cx="1077672" cy="833296"/>
                    <a:chOff x="4967226" y="511066"/>
                    <a:chExt cx="952804" cy="661867"/>
                  </a:xfrm>
                </p:grpSpPr>
                <p:sp>
                  <p:nvSpPr>
                    <p:cNvPr id="594" name="Rectangle: Rounded Corners 593">
                      <a:extLst>
                        <a:ext uri="{FF2B5EF4-FFF2-40B4-BE49-F238E27FC236}">
                          <a16:creationId xmlns:a16="http://schemas.microsoft.com/office/drawing/2014/main" id="{D1C66FAD-EEC1-4126-9A84-1A2D563FB45A}"/>
                        </a:ext>
                      </a:extLst>
                    </p:cNvPr>
                    <p:cNvSpPr/>
                    <p:nvPr/>
                  </p:nvSpPr>
                  <p:spPr>
                    <a:xfrm>
                      <a:off x="5410985" y="612742"/>
                      <a:ext cx="509045" cy="11312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95" name="Rectangle: Rounded Corners 594">
                      <a:extLst>
                        <a:ext uri="{FF2B5EF4-FFF2-40B4-BE49-F238E27FC236}">
                          <a16:creationId xmlns:a16="http://schemas.microsoft.com/office/drawing/2014/main" id="{A9F0FA93-A19C-4343-9091-EEF9E870F43A}"/>
                        </a:ext>
                      </a:extLst>
                    </p:cNvPr>
                    <p:cNvSpPr/>
                    <p:nvPr/>
                  </p:nvSpPr>
                  <p:spPr>
                    <a:xfrm>
                      <a:off x="5327716" y="850076"/>
                      <a:ext cx="509045" cy="2259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sp>
                  <p:nvSpPr>
                    <p:cNvPr id="596" name="Rectangle: Top Corners Snipped 595">
                      <a:extLst>
                        <a:ext uri="{FF2B5EF4-FFF2-40B4-BE49-F238E27FC236}">
                          <a16:creationId xmlns:a16="http://schemas.microsoft.com/office/drawing/2014/main" id="{D1563C84-101F-4C08-A118-489C63E38785}"/>
                        </a:ext>
                      </a:extLst>
                    </p:cNvPr>
                    <p:cNvSpPr/>
                    <p:nvPr/>
                  </p:nvSpPr>
                  <p:spPr>
                    <a:xfrm rot="16200000">
                      <a:off x="4878440" y="599852"/>
                      <a:ext cx="661867" cy="484295"/>
                    </a:xfrm>
                    <a:prstGeom prst="snip2SameRect">
                      <a:avLst>
                        <a:gd name="adj1" fmla="val 35687"/>
                        <a:gd name="adj2"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sp>
                <p:nvSpPr>
                  <p:cNvPr id="593" name="Oval 592">
                    <a:extLst>
                      <a:ext uri="{FF2B5EF4-FFF2-40B4-BE49-F238E27FC236}">
                        <a16:creationId xmlns:a16="http://schemas.microsoft.com/office/drawing/2014/main" id="{BAFA158C-707B-4295-B207-2F43C79E4B7D}"/>
                      </a:ext>
                    </a:extLst>
                  </p:cNvPr>
                  <p:cNvSpPr/>
                  <p:nvPr/>
                </p:nvSpPr>
                <p:spPr>
                  <a:xfrm>
                    <a:off x="5765903" y="4629620"/>
                    <a:ext cx="113122" cy="113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400">
                      <a:solidFill>
                        <a:schemeClr val="accent2"/>
                      </a:solidFill>
                      <a:latin typeface="Calibri" panose="020F0502020204030204"/>
                    </a:endParaRPr>
                  </a:p>
                </p:txBody>
              </p:sp>
            </p:grpSp>
          </p:grpSp>
        </p:grpSp>
        <p:sp>
          <p:nvSpPr>
            <p:cNvPr id="407" name="TextBox 406">
              <a:extLst>
                <a:ext uri="{FF2B5EF4-FFF2-40B4-BE49-F238E27FC236}">
                  <a16:creationId xmlns:a16="http://schemas.microsoft.com/office/drawing/2014/main" id="{1B45366F-3AA3-45BF-AABF-4D55FB4431B3}"/>
                </a:ext>
              </a:extLst>
            </p:cNvPr>
            <p:cNvSpPr txBox="1"/>
            <p:nvPr/>
          </p:nvSpPr>
          <p:spPr>
            <a:xfrm>
              <a:off x="3726950" y="3456188"/>
              <a:ext cx="3780566" cy="1280351"/>
            </a:xfrm>
            <a:prstGeom prst="rect">
              <a:avLst/>
            </a:prstGeom>
            <a:noFill/>
          </p:spPr>
          <p:txBody>
            <a:bodyPr wrap="square" lIns="182880" tIns="146304" rIns="182880" bIns="146304" rtlCol="0">
              <a:spAutoFit/>
            </a:bodyPr>
            <a:lstStyle/>
            <a:p>
              <a:r>
                <a:rPr lang="en-US" sz="1600">
                  <a:solidFill>
                    <a:schemeClr val="accent2"/>
                  </a:solidFill>
                  <a:latin typeface="+mj-lt"/>
                </a:rPr>
                <a:t>Distributed Parallelized Algorithms:</a:t>
              </a:r>
            </a:p>
            <a:p>
              <a:pPr>
                <a:buFont typeface="Arial" panose="020B0604020202020204" pitchFamily="34" charset="0"/>
                <a:buChar char="•"/>
              </a:pPr>
              <a:r>
                <a:rPr lang="en-US" sz="1600" err="1">
                  <a:solidFill>
                    <a:schemeClr val="accent2"/>
                  </a:solidFill>
                  <a:latin typeface="+mj-lt"/>
                </a:rPr>
                <a:t>RevoScaleR</a:t>
              </a:r>
              <a:r>
                <a:rPr lang="en-US" sz="1600">
                  <a:solidFill>
                    <a:schemeClr val="accent2"/>
                  </a:solidFill>
                  <a:latin typeface="+mj-lt"/>
                </a:rPr>
                <a:t> library</a:t>
              </a:r>
            </a:p>
            <a:p>
              <a:pPr>
                <a:buFont typeface="Arial" panose="020B0604020202020204" pitchFamily="34" charset="0"/>
                <a:buChar char="•"/>
              </a:pPr>
              <a:r>
                <a:rPr lang="en-US" sz="1600">
                  <a:solidFill>
                    <a:schemeClr val="accent2"/>
                  </a:solidFill>
                  <a:latin typeface="+mj-lt"/>
                </a:rPr>
                <a:t>MicrosoftML library</a:t>
              </a:r>
            </a:p>
            <a:p>
              <a:pPr>
                <a:buFont typeface="Arial" panose="020B0604020202020204" pitchFamily="34" charset="0"/>
                <a:buChar char="•"/>
              </a:pPr>
              <a:r>
                <a:rPr lang="en-US" sz="1600">
                  <a:solidFill>
                    <a:schemeClr val="accent2"/>
                  </a:solidFill>
                  <a:latin typeface="+mj-lt"/>
                </a:rPr>
                <a:t>Custom parallelization frameworks</a:t>
              </a:r>
            </a:p>
          </p:txBody>
        </p:sp>
        <p:sp>
          <p:nvSpPr>
            <p:cNvPr id="409" name="TextBox 408">
              <a:extLst>
                <a:ext uri="{FF2B5EF4-FFF2-40B4-BE49-F238E27FC236}">
                  <a16:creationId xmlns:a16="http://schemas.microsoft.com/office/drawing/2014/main" id="{0B81DE64-6D22-40B8-9EC4-6E82C6329522}"/>
                </a:ext>
              </a:extLst>
            </p:cNvPr>
            <p:cNvSpPr txBox="1"/>
            <p:nvPr/>
          </p:nvSpPr>
          <p:spPr>
            <a:xfrm>
              <a:off x="1068532" y="3456188"/>
              <a:ext cx="2616235"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Open source R algorithms &amp; visualizations:</a:t>
              </a:r>
            </a:p>
            <a:p>
              <a:pPr>
                <a:buFont typeface="Arial" panose="020B0604020202020204" pitchFamily="34" charset="0"/>
                <a:buChar char="•"/>
              </a:pPr>
              <a:r>
                <a:rPr lang="en-US" sz="1600">
                  <a:solidFill>
                    <a:schemeClr val="accent2"/>
                  </a:solidFill>
                  <a:latin typeface="+mj-lt"/>
                  <a:cs typeface="Calibri" panose="020F0502020204030204" pitchFamily="34" charset="0"/>
                </a:rPr>
                <a:t>CRAN</a:t>
              </a:r>
            </a:p>
            <a:p>
              <a:pPr>
                <a:buFont typeface="Arial" panose="020B0604020202020204" pitchFamily="34" charset="0"/>
                <a:buChar char="•"/>
              </a:pPr>
              <a:r>
                <a:rPr lang="en-US" sz="1600" err="1">
                  <a:solidFill>
                    <a:schemeClr val="accent2"/>
                  </a:solidFill>
                  <a:latin typeface="+mj-lt"/>
                  <a:cs typeface="Calibri" panose="020F0502020204030204" pitchFamily="34" charset="0"/>
                </a:rPr>
                <a:t>bioconductor</a:t>
              </a:r>
              <a:endParaRPr lang="en-US" sz="1600">
                <a:solidFill>
                  <a:schemeClr val="accent2"/>
                </a:solidFill>
                <a:latin typeface="+mj-lt"/>
                <a:cs typeface="Calibri" panose="020F0502020204030204" pitchFamily="34" charset="0"/>
              </a:endParaRPr>
            </a:p>
          </p:txBody>
        </p:sp>
        <p:sp>
          <p:nvSpPr>
            <p:cNvPr id="443" name="TextBox 442">
              <a:extLst>
                <a:ext uri="{FF2B5EF4-FFF2-40B4-BE49-F238E27FC236}">
                  <a16:creationId xmlns:a16="http://schemas.microsoft.com/office/drawing/2014/main" id="{FA7D8A32-4C66-41EC-AEB9-C7E5A3B60466}"/>
                </a:ext>
              </a:extLst>
            </p:cNvPr>
            <p:cNvSpPr txBox="1"/>
            <p:nvPr/>
          </p:nvSpPr>
          <p:spPr>
            <a:xfrm>
              <a:off x="7702027" y="3456188"/>
              <a:ext cx="2320173" cy="1280351"/>
            </a:xfrm>
            <a:prstGeom prst="rect">
              <a:avLst/>
            </a:prstGeom>
            <a:noFill/>
          </p:spPr>
          <p:txBody>
            <a:bodyPr wrap="square" lIns="182880" tIns="146304" rIns="182880" bIns="146304" rtlCol="0">
              <a:spAutoFit/>
            </a:bodyPr>
            <a:lstStyle/>
            <a:p>
              <a:r>
                <a:rPr lang="en-US" sz="1600">
                  <a:solidFill>
                    <a:schemeClr val="accent2"/>
                  </a:solidFill>
                  <a:latin typeface="+mj-lt"/>
                  <a:cs typeface="Calibri" panose="020F0502020204030204" pitchFamily="34" charset="0"/>
                </a:rPr>
                <a:t>Plus:</a:t>
              </a:r>
            </a:p>
            <a:p>
              <a:pPr>
                <a:buFont typeface="Arial" panose="020B0604020202020204" pitchFamily="34" charset="0"/>
                <a:buChar char="•"/>
              </a:pPr>
              <a:r>
                <a:rPr lang="en-US" sz="1600">
                  <a:solidFill>
                    <a:schemeClr val="accent2"/>
                  </a:solidFill>
                  <a:latin typeface="+mj-lt"/>
                  <a:cs typeface="Calibri" panose="020F0502020204030204" pitchFamily="34" charset="0"/>
                </a:rPr>
                <a:t>Deep Learning</a:t>
              </a:r>
            </a:p>
            <a:p>
              <a:pPr>
                <a:buFont typeface="Arial" panose="020B0604020202020204" pitchFamily="34" charset="0"/>
                <a:buChar char="•"/>
              </a:pPr>
              <a:r>
                <a:rPr lang="en-US" sz="1600">
                  <a:solidFill>
                    <a:schemeClr val="accent2"/>
                  </a:solidFill>
                  <a:latin typeface="+mj-lt"/>
                  <a:cs typeface="Calibri" panose="020F0502020204030204" pitchFamily="34" charset="0"/>
                </a:rPr>
                <a:t>Pretrained Models</a:t>
              </a:r>
            </a:p>
            <a:p>
              <a:pPr>
                <a:buFont typeface="Arial" panose="020B0604020202020204" pitchFamily="34" charset="0"/>
                <a:buChar char="•"/>
              </a:pPr>
              <a:r>
                <a:rPr lang="en-US" sz="1600">
                  <a:solidFill>
                    <a:schemeClr val="accent2"/>
                  </a:solidFill>
                  <a:latin typeface="+mj-lt"/>
                  <a:cs typeface="Calibri" panose="020F0502020204030204" pitchFamily="34" charset="0"/>
                </a:rPr>
                <a:t>Prebuilt </a:t>
              </a:r>
              <a:r>
                <a:rPr lang="en-US" sz="1600" err="1">
                  <a:solidFill>
                    <a:schemeClr val="accent2"/>
                  </a:solidFill>
                  <a:latin typeface="+mj-lt"/>
                  <a:cs typeface="Calibri" panose="020F0502020204030204" pitchFamily="34" charset="0"/>
                </a:rPr>
                <a:t>Featurizers</a:t>
              </a:r>
              <a:endParaRPr lang="en-US" sz="1600">
                <a:solidFill>
                  <a:schemeClr val="accent2"/>
                </a:solidFill>
                <a:latin typeface="+mj-lt"/>
                <a:cs typeface="Calibri" panose="020F0502020204030204" pitchFamily="34" charset="0"/>
              </a:endParaRPr>
            </a:p>
          </p:txBody>
        </p:sp>
        <p:pic>
          <p:nvPicPr>
            <p:cNvPr id="622" name="Picture 621">
              <a:extLst>
                <a:ext uri="{FF2B5EF4-FFF2-40B4-BE49-F238E27FC236}">
                  <a16:creationId xmlns:a16="http://schemas.microsoft.com/office/drawing/2014/main" id="{4ED3F9F7-32E5-48A9-AE54-501AD314F83D}"/>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6708002" y="5035231"/>
              <a:ext cx="936482" cy="526616"/>
            </a:xfrm>
            <a:prstGeom prst="rect">
              <a:avLst/>
            </a:prstGeom>
          </p:spPr>
        </p:pic>
        <p:sp>
          <p:nvSpPr>
            <p:cNvPr id="623" name="TextBox 622">
              <a:extLst>
                <a:ext uri="{FF2B5EF4-FFF2-40B4-BE49-F238E27FC236}">
                  <a16:creationId xmlns:a16="http://schemas.microsoft.com/office/drawing/2014/main" id="{18C1DEA7-3254-486E-BD4E-CCBE62A73466}"/>
                </a:ext>
              </a:extLst>
            </p:cNvPr>
            <p:cNvSpPr txBox="1"/>
            <p:nvPr/>
          </p:nvSpPr>
          <p:spPr>
            <a:xfrm>
              <a:off x="5092562" y="5220001"/>
              <a:ext cx="1370521" cy="221599"/>
            </a:xfrm>
            <a:prstGeom prst="rect">
              <a:avLst/>
            </a:prstGeom>
            <a:noFill/>
          </p:spPr>
          <p:txBody>
            <a:bodyPr wrap="square" lIns="0" tIns="0" rIns="0" bIns="0" rtlCol="0">
              <a:spAutoFit/>
            </a:bodyPr>
            <a:lstStyle/>
            <a:p>
              <a:pPr algn="ctr">
                <a:lnSpc>
                  <a:spcPct val="90000"/>
                </a:lnSpc>
                <a:spcAft>
                  <a:spcPts val="600"/>
                </a:spcAft>
              </a:pPr>
              <a:r>
                <a:rPr lang="en-US" sz="1600">
                  <a:solidFill>
                    <a:schemeClr val="accent2"/>
                  </a:solidFill>
                  <a:latin typeface="+mj-lt"/>
                  <a:cs typeface="Courier New" panose="02070309020205020404" pitchFamily="49" charset="0"/>
                </a:rPr>
                <a:t>ODBC/JDBC</a:t>
              </a:r>
              <a:endParaRPr lang="en-US" sz="1600">
                <a:solidFill>
                  <a:schemeClr val="accent2"/>
                </a:solidFill>
                <a:latin typeface="+mj-lt"/>
                <a:cs typeface="Calibri" panose="020F0502020204030204" pitchFamily="34" charset="0"/>
              </a:endParaRPr>
            </a:p>
          </p:txBody>
        </p:sp>
      </p:grpSp>
    </p:spTree>
    <p:extLst>
      <p:ext uri="{BB962C8B-B14F-4D97-AF65-F5344CB8AC3E}">
        <p14:creationId xmlns:p14="http://schemas.microsoft.com/office/powerpoint/2010/main" val="14434840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DB3E00E1-F028-4A83-951E-02A9E9D56BDC}"/>
  <p:tag name="ATHENA.CUSTOMXMLCONTENT" val="&lt;?xml version=&quot;1.0&quot;?&gt;&lt;athena xmlns=&quot;http://schemas.microsoft.com/edu/athena&quot; version=&quot;0.1.4983.0&quot;&gt;&lt;timings duration=&quot;89057&quot;/&gt;&lt;/athena&gt;"/>
</p:tagLst>
</file>

<file path=ppt/tags/tag13.xml><?xml version="1.0" encoding="utf-8"?>
<p:tagLst xmlns:a="http://schemas.openxmlformats.org/drawingml/2006/main" xmlns:r="http://schemas.openxmlformats.org/officeDocument/2006/relationships" xmlns:p="http://schemas.openxmlformats.org/presentationml/2006/main">
  <p:tag name="ATHENA.CUSTOMXMLID" val="{EEF38138-A551-4E75-861A-249302FD6B14}"/>
  <p:tag name="ATHENA.CUSTOMXMLCONTENT" val="&lt;?xml version=&quot;1.0&quot;?&gt;&lt;athena xmlns=&quot;http://schemas.microsoft.com/edu/athena&quot; version=&quot;0.1.4983.0&quot;&gt;&lt;media streamable=&quot;true&quot; recordStart=&quot;43283&quot; recordEnd=&quot;132340&quot; recordLength=&quot;198552&quot; audioOnly=&quot;true&quot; start=&quot;43283&quot; end=&quot;132340&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5.xml><?xml version="1.0" encoding="utf-8"?>
<p:tagLst xmlns:a="http://schemas.openxmlformats.org/drawingml/2006/main" xmlns:r="http://schemas.openxmlformats.org/officeDocument/2006/relationships" xmlns:p="http://schemas.openxmlformats.org/presentationml/2006/main">
  <p:tag name="ATHENA.CUSTOMXMLID" val="{4544DDF2-CD16-4045-A573-0472C2C9D5A2}"/>
  <p:tag name="ATHENA.CUSTOMXMLCONTENT" val="&lt;?xml version=&quot;1.0&quot;?&gt;&lt;athena xmlns=&quot;http://schemas.microsoft.com/edu/athena&quot; version=&quot;0.1.4983.0&quot;&gt;&lt;timings duration=&quot;65810&quot;/&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E5699B4B-66D1-4D6C-BBB5-62BD4408A845}"/>
  <p:tag name="ATHENA.CUSTOMXMLCONTENT" val="&lt;?xml version=&quot;1.0&quot;?&gt;&lt;athena xmlns=&quot;http://schemas.microsoft.com/edu/athena&quot; version=&quot;0.1.4983.0&quot;&gt;&lt;media streamable=&quot;true&quot; recordStart=&quot;266149&quot; recordEnd=&quot;331959&quot; recordLength=&quot;518132&quot; audioOnly=&quot;true&quot; start=&quot;266149&quot; end=&quot;33195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heme/theme1.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2.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 What is new In V9.1 draf2" id="{517CF690-9BCB-41F3-B826-1C4F64B40C44}" vid="{75D6899E-D219-44C7-A3C2-9898E47CF0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deck takes customers into the feature level of Microsoft R Server, with block diagrams and illustrations, etc. on how R Server provides enterprise level features for using R to create intelligent applications.  ​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executive decks</TermName>
          <TermId xmlns="http://schemas.microsoft.com/office/infopath/2007/PartnerControls">faab03ee-a010-425c-814d-08bc7e10f300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Marcello Benati</DisplayName>
        <AccountId>321</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i:0#.f|membership|v-danaja@microsoft.com</DisplayName>
        <AccountId>176</AccountId>
        <AccountType/>
      </UserInfo>
      <UserInfo>
        <DisplayName>i:0#.f|membership|v-caicha@microsoft.com</DisplayName>
        <AccountId>637</AccountId>
        <AccountType/>
      </UserInfo>
      <UserInfo>
        <DisplayName>i:0#.f|membership|billjac@microsoft.com</DisplayName>
        <AccountId>652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HDInsight Service</TermName>
          <TermId xmlns="http://schemas.microsoft.com/office/infopath/2007/PartnerControls">caa4b4da-5318-4157-9150-05739acda99c</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https://microsoft.sharepoint.com/sites/Infopedia_G01KC/Media/Thumbnails/G01KC-1-14625/Microsoft%20R%20Server%20Customer%20Pitch%20Deck.png</Url>
      <Description>/sites/Infopedia_G01KC/Media/Thumbnails/G01KC-1-14625/Microsoft R Server Customer Pitch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Analytics and Data Mining</TermName>
          <TermId xmlns="http://schemas.microsoft.com/office/infopath/2007/PartnerControls">9c80c97d-4673-4a54-a868-88cd5f438687</TermId>
        </TermInfo>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Big Data solution</TermName>
          <TermId xmlns="http://schemas.microsoft.com/office/infopath/2007/PartnerControls">30ef8ec6-60ca-45fc-bf2c-cd6e0e20b849</TermId>
        </TermInfo>
        <TermInfo xmlns="http://schemas.microsoft.com/office/infopath/2007/PartnerControls">
          <TermName xmlns="http://schemas.microsoft.com/office/infopath/2007/PartnerControls">Power BI solution</TermName>
          <TermId xmlns="http://schemas.microsoft.com/office/infopath/2007/PartnerControls">a774047b-2f39-4ee6-a302-4d53f94b9400</TermId>
        </TermInfo>
        <TermInfo xmlns="http://schemas.microsoft.com/office/infopath/2007/PartnerControls">
          <TermName xmlns="http://schemas.microsoft.com/office/infopath/2007/PartnerControls">modern data warehouses</TermName>
          <TermId xmlns="http://schemas.microsoft.com/office/infopath/2007/PartnerControls">73a3f3c0-b1f4-4059-b3f7-d568167cd895</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73</Value>
      <Value>598</Value>
      <Value>401</Value>
      <Value>399</Value>
      <Value>133</Value>
      <Value>711</Value>
      <Value>22</Value>
      <Value>21</Value>
      <Value>166</Value>
      <Value>1449</Value>
      <Value>5</Value>
      <Value>82</Value>
      <Value>710</Value>
      <Value>1819</Value>
      <Value>42</Value>
      <Value>374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G01KC-1-14625</GenericText2>
    <_dlc_DocId xmlns="230e9df3-be65-4c73-a93b-d1236ebd677e">G01KC-99682991-24974</_dlc_DocId>
    <_dlc_DocIdUrl xmlns="230e9df3-be65-4c73-a93b-d1236ebd677e">
      <Url>https://microsoft.sharepoint.com/sites/Infopedia_G01KC/_layouts/15/DocIdRedir.aspx?ID=G01KC-99682991-24974</Url>
      <Description>G01KC-99682991-24974</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G01KC-1-14625</ParentID1>
  </documentManagement>
</p:properties>
</file>

<file path=customXml/item2.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0" ma:contentTypeDescription="" ma:contentTypeScope="" ma:versionID="b9caea47030edf77efb908a66d5798d4">
  <xsd:schema xmlns:xsd="http://www.w3.org/2001/XMLSchema" xmlns:xs="http://www.w3.org/2001/XMLSchema" xmlns:p="http://schemas.microsoft.com/office/2006/metadata/properties" xmlns:ns1="http://schemas.microsoft.com/sharepoint/v3" xmlns:ns2="230e9df3-be65-4c73-a93b-d1236ebd677e" xmlns:ns3="230E9DF3-BE65-4C73-A93B-D1236EBD677E" targetNamespace="http://schemas.microsoft.com/office/2006/metadata/properties" ma:root="true" ma:fieldsID="6c4fbceca26e6fef9c4cc66ece9483b2" ns1:_="" ns2:_="" ns3:_="">
    <xsd:import namespace="http://schemas.microsoft.com/sharepoint/v3"/>
    <xsd:import namespace="230e9df3-be65-4c73-a93b-d1236ebd677e"/>
    <xsd:import namespace="230E9DF3-BE65-4C73-A93B-D1236EBD677E"/>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athena xmlns="http://schemas.microsoft.com/edu/athena" version="0.1.4983.0">
  <timings duration="89057"/>
</athena>
</file>

<file path=customXml/itemProps1.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230E9DF3-BE65-4C73-A93B-D1236EBD677E"/>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C452323A-CA3A-4C50-A821-B3997667268A}">
  <ds:schemaRefs>
    <ds:schemaRef ds:uri="http://schemas.microsoft.com/edu/athena"/>
  </ds:schemaRefs>
</ds:datastoreItem>
</file>

<file path=customXml/itemProps3.xml><?xml version="1.0" encoding="utf-8"?>
<ds:datastoreItem xmlns:ds="http://schemas.openxmlformats.org/officeDocument/2006/customXml" ds:itemID="{DCEB6867-A90C-4356-8510-70C5FF64EE2F}">
  <ds:schemaRefs>
    <ds:schemaRef ds:uri="http://schemas.microsoft.com/sharepoint/events"/>
  </ds:schemaRefs>
</ds:datastoreItem>
</file>

<file path=customXml/itemProps4.xml><?xml version="1.0" encoding="utf-8"?>
<ds:datastoreItem xmlns:ds="http://schemas.openxmlformats.org/officeDocument/2006/customXml" ds:itemID="{F2095A25-5C92-407B-8C1E-C920D4EE8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6310AB2-93E3-49C3-AAFD-A78899585E5E}">
  <ds:schemaRefs>
    <ds:schemaRef ds:uri="Microsoft.SharePoint.Taxonomy.ContentTypeSync"/>
  </ds:schemaRefs>
</ds:datastoreItem>
</file>

<file path=customXml/itemProps6.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7.xml><?xml version="1.0" encoding="utf-8"?>
<ds:datastoreItem xmlns:ds="http://schemas.openxmlformats.org/officeDocument/2006/customXml" ds:itemID="{15FEA791-3176-407E-86DA-5AF61D69B598}">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TotalTime>
  <Words>13874</Words>
  <Application>Microsoft Office PowerPoint</Application>
  <PresentationFormat>Custom</PresentationFormat>
  <Paragraphs>1888</Paragraphs>
  <Slides>89</Slides>
  <Notes>73</Notes>
  <HiddenSlides>21</HiddenSlides>
  <MMClips>3</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89</vt:i4>
      </vt:variant>
    </vt:vector>
  </HeadingPairs>
  <TitlesOfParts>
    <vt:vector size="108" baseType="lpstr">
      <vt:lpstr>MS PGothic</vt:lpstr>
      <vt:lpstr>MS PGothic</vt:lpstr>
      <vt:lpstr>Arial</vt:lpstr>
      <vt:lpstr>Arial Black</vt:lpstr>
      <vt:lpstr>Calibri</vt:lpstr>
      <vt:lpstr>Consolas</vt:lpstr>
      <vt:lpstr>Courier New</vt:lpstr>
      <vt:lpstr>Lato</vt:lpstr>
      <vt:lpstr>Lato Bold</vt:lpstr>
      <vt:lpstr>Segoe</vt:lpstr>
      <vt:lpstr>Segoe UI</vt:lpstr>
      <vt:lpstr>Segoe UI Black</vt:lpstr>
      <vt:lpstr>Segoe UI Light</vt:lpstr>
      <vt:lpstr>Segoe UI Semibold</vt:lpstr>
      <vt:lpstr>Segoe UI Semilight</vt:lpstr>
      <vt:lpstr>Wingdings</vt:lpstr>
      <vt:lpstr>Wingdings 3</vt:lpstr>
      <vt:lpstr>HEERON</vt:lpstr>
      <vt:lpstr>3-50107_Microsoft_Data_Amp_Light_Template</vt:lpstr>
      <vt:lpstr>Technical Overview   Architecting Advanced Analytics With Microsoft R Server</vt:lpstr>
      <vt:lpstr>Microsoft’s approach to advanced analytics</vt:lpstr>
      <vt:lpstr>We are building intelligence into every product at Microsoft</vt:lpstr>
      <vt:lpstr>Microsoft advanced analytics</vt:lpstr>
      <vt:lpstr>Microsoft’s investment principles for R</vt:lpstr>
      <vt:lpstr>Microsoft R: A functional introduction</vt:lpstr>
      <vt:lpstr>Challenges Faced</vt:lpstr>
      <vt:lpstr>Microsoft R Server:   The Enterprise Enhanced R Platform</vt:lpstr>
      <vt:lpstr>Microsoft R Server Version 9 at a glance</vt:lpstr>
      <vt:lpstr>CRAN:  10,000 packages and growing… (who could possibly ask for more??)</vt:lpstr>
      <vt:lpstr>Open Source R limitations to consider:</vt:lpstr>
      <vt:lpstr>The best of open source &amp; Microsoft technologies</vt:lpstr>
      <vt:lpstr>RevoScaleR:  Parallel, distributed algorithms</vt:lpstr>
      <vt:lpstr>Microsoft Machine Learning</vt:lpstr>
      <vt:lpstr>Pretrained Text, Image &amp; Sentiment Models New in R Server V 9.1</vt:lpstr>
      <vt:lpstr>Analyze diverse data sets easily</vt:lpstr>
      <vt:lpstr>Ensemble Modeling</vt:lpstr>
      <vt:lpstr>“Many Small Models”?</vt:lpstr>
      <vt:lpstr>Enhanced modeling techniques: Ensembles &amp; “Many Small Models”</vt:lpstr>
      <vt:lpstr>Scale your analytics to big data</vt:lpstr>
      <vt:lpstr>Scale your R environment with Microsoft R</vt:lpstr>
      <vt:lpstr>Approaches to scaling &amp; accelerating R</vt:lpstr>
      <vt:lpstr>Tackle bigger data with Microsoft R</vt:lpstr>
      <vt:lpstr>Big data scale with Microsoft R Server</vt:lpstr>
      <vt:lpstr>Speed your analytics with parallel algorithms</vt:lpstr>
      <vt:lpstr>Speed your analytics with Microsoft Machine Learning</vt:lpstr>
      <vt:lpstr>Scale by moving analytics to the data…</vt:lpstr>
      <vt:lpstr>Remote Execution in MapReduce in script</vt:lpstr>
      <vt:lpstr>Remote Execution in Spark/Hadoop in script</vt:lpstr>
      <vt:lpstr>Embrace Spark / Hadoop data lakes</vt:lpstr>
      <vt:lpstr>R Server for Hadoop/Spark:   In-memory, massive parallelism for R algo’s.</vt:lpstr>
      <vt:lpstr>Tool Options for R Server w/ Hadoop/</vt:lpstr>
      <vt:lpstr>R Server on Spark scales to billions and TBs</vt:lpstr>
      <vt:lpstr>R &amp; Spark Compared to R &amp; MapReduce</vt:lpstr>
      <vt:lpstr>R &amp; Spark Compared to Open Source R</vt:lpstr>
      <vt:lpstr>R Server &amp; Spark Additional Advantages</vt:lpstr>
      <vt:lpstr>HDInsight: R Server Option takes R Analytics to Spark in the Cloud</vt:lpstr>
      <vt:lpstr>SQL Server Machine Learning Services</vt:lpstr>
      <vt:lpstr>In-database analytics with SQL Server 2017</vt:lpstr>
      <vt:lpstr>Example:  SQL Server 2017 ML Services Coding</vt:lpstr>
      <vt:lpstr>SQL Server Machine Learning Services:   Run Machine Learning in the database server</vt:lpstr>
      <vt:lpstr>Pattern 1:  Run R inside T-SQL Combine R and T-SQL for more capable scripting</vt:lpstr>
      <vt:lpstr>Pattern 2:  Run R transparently for apps Embed R functions in SQL Server for BI, reporting &amp; webapps</vt:lpstr>
      <vt:lpstr>Pattern 3:  Run big analytics close to big data Run R Server parallel algorithms inside SQL Server</vt:lpstr>
      <vt:lpstr>Pattern 4: Score large or fast data in real time Run RevoScale models at speed with minimum latency</vt:lpstr>
      <vt:lpstr>Deploy services for intelligent apps</vt:lpstr>
      <vt:lpstr>Operationalization made easy</vt:lpstr>
      <vt:lpstr>Operationalize Advanced Analytics</vt:lpstr>
      <vt:lpstr>Rapid Deployment for Intelligent Production Apps</vt:lpstr>
      <vt:lpstr>Easy Deployment:  One line deployment </vt:lpstr>
      <vt:lpstr>Web Service Functions Cheat Sheet</vt:lpstr>
      <vt:lpstr>Integration with Apps Swagger APIs simplify consumption of web services </vt:lpstr>
      <vt:lpstr>App Integration</vt:lpstr>
      <vt:lpstr>Scalable deployments: MRSDeploy Grids</vt:lpstr>
      <vt:lpstr>Secure large-scale deployments: Authentication &amp; Encryption</vt:lpstr>
      <vt:lpstr>Assure Highly-available deployments MRSDeploy disaster recovery </vt:lpstr>
      <vt:lpstr>Also Execute R scripts remotely Configure your R Server to host remote R sessions</vt:lpstr>
      <vt:lpstr>Remote Execution Commands</vt:lpstr>
      <vt:lpstr>Portable Models Enable Hybrid Clouds</vt:lpstr>
      <vt:lpstr>Code Portability</vt:lpstr>
      <vt:lpstr>Deploy to Anywhere: On Prem or In Cloud</vt:lpstr>
      <vt:lpstr>Deploying Hybrids:   Data Lake on prem, Predictive Action in Cloud</vt:lpstr>
      <vt:lpstr>Deploying Hybrids:   Cloud Modeling; On-Prem Prediction</vt:lpstr>
      <vt:lpstr>Streamline Experimentation &amp; Modeling</vt:lpstr>
      <vt:lpstr>Maximize Your Talent Utilization</vt:lpstr>
      <vt:lpstr>Transition from legacy analytics dependence</vt:lpstr>
      <vt:lpstr>Why consider a migration off of SAS?</vt:lpstr>
      <vt:lpstr>Shifting market for analytics talent</vt:lpstr>
      <vt:lpstr>Top reasons to consider Microsoft R Server</vt:lpstr>
      <vt:lpstr>Getting started with Microsoft R is easy</vt:lpstr>
      <vt:lpstr>Getting started /What do we do next?</vt:lpstr>
      <vt:lpstr>PowerPoint Presentation</vt:lpstr>
      <vt:lpstr>History of R</vt:lpstr>
      <vt:lpstr>A brief history of R</vt:lpstr>
      <vt:lpstr>History of R</vt:lpstr>
      <vt:lpstr>R’s Popularity Growing Among All Languages</vt:lpstr>
      <vt:lpstr>R’s Popularity for Data Science</vt:lpstr>
      <vt:lpstr>What is</vt:lpstr>
      <vt:lpstr>Standing on the Shoulders of Giants </vt:lpstr>
      <vt:lpstr>Today's… (and Tomorrow's)  … Challenges</vt:lpstr>
      <vt:lpstr>Common predictive analytics challenges…</vt:lpstr>
      <vt:lpstr>Microsoft R helps address these challenges</vt:lpstr>
      <vt:lpstr>Challenges to Analytic Application Adoption </vt:lpstr>
      <vt:lpstr>Diversity of Challenges Faced</vt:lpstr>
      <vt:lpstr>Challenge: Lack of Agility</vt:lpstr>
      <vt:lpstr>Challenge:  Expanding Stakeholder Audience</vt:lpstr>
      <vt:lpstr>Challenge:  Rapidly Evolving Big Data Platforms</vt:lpstr>
      <vt:lpstr>Challenge: Alignment with Cloud Plans</vt:lpstr>
      <vt:lpstr>Challenge: Invisible Spend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 Server Customer Pitch Deck L300</dc:title>
  <dc:creator>Dana Jay (Allyis Inc)</dc:creator>
  <cp:keywords/>
  <cp:lastModifiedBy>Priya Aswani</cp:lastModifiedBy>
  <cp:revision>4</cp:revision>
  <dcterms:modified xsi:type="dcterms:W3CDTF">2017-08-09T02:35:49Z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axKeyword">
    <vt:lpwstr/>
  </property>
  <property fmtid="{D5CDD505-2E9C-101B-9397-08002B2CF9AE}" pid="7" name="Audiences">
    <vt:lpwstr/>
  </property>
  <property fmtid="{D5CDD505-2E9C-101B-9397-08002B2CF9AE}" pid="8" name="Region">
    <vt:lpwstr/>
  </property>
  <property fmtid="{D5CDD505-2E9C-101B-9397-08002B2CF9AE}" pid="9" name="Confidentiality">
    <vt:lpwstr>5;#Microsoft confidential|461efa83-0283-486a-a8d5-943328f3693f</vt:lpwstr>
  </property>
  <property fmtid="{D5CDD505-2E9C-101B-9397-08002B2CF9AE}" pid="10" name="Industries">
    <vt:lpwstr/>
  </property>
  <property fmtid="{D5CDD505-2E9C-101B-9397-08002B2CF9AE}" pid="11" name="Roles">
    <vt:lpwstr/>
  </property>
  <property fmtid="{D5CDD505-2E9C-101B-9397-08002B2CF9AE}" pid="12" name="Competitors">
    <vt:lpwstr/>
  </property>
  <property fmtid="{D5CDD505-2E9C-101B-9397-08002B2CF9AE}" pid="13" name="SMSGDomain">
    <vt:lpwstr>21;#Cloud and Enterprise|adc2fe87-c79a-4ded-a449-3f86b954069d;#82;#SQL Server Domain|0c0f1824-39dc-4b26-8c74-eff4364b812b;#22;#Server and Tools Business|6783548d-8609-4f97-be4a-4ca2616905a6</vt:lpwstr>
  </property>
  <property fmtid="{D5CDD505-2E9C-101B-9397-08002B2CF9AE}" pid="14" name="BusinessArchitecture">
    <vt:lpwstr>710;#Analytics and Data Mining|9c80c97d-4673-4a54-a868-88cd5f438687;#374;#machine learning|912b89bd-3197-4d37-838b-dea3c299099a;#711;#Big Data solution|30ef8ec6-60ca-45fc-bf2c-cd6e0e20b849;#166;#Power BI solution|a774047b-2f39-4ee6-a302-4d53f94b9400;#401;</vt:lpwstr>
  </property>
  <property fmtid="{D5CDD505-2E9C-101B-9397-08002B2CF9AE}" pid="15" name="Products">
    <vt:lpwstr>133;#Microsoft Azure HDInsight Service|caa4b4da-5318-4157-9150-05739acda99c;#598;#Microsoft SQL Server Business Intelligence|9ffb7045-1f1b-41c0-987f-ffdc7c6f53c0;#73;#Microsoft SQL Server|261ba873-f3ab-420e-96d6-e3004596a551</vt:lpwstr>
  </property>
  <property fmtid="{D5CDD505-2E9C-101B-9397-08002B2CF9AE}" pid="16" name="ActivitiesAndPrograms">
    <vt:lpwstr/>
  </property>
  <property fmtid="{D5CDD505-2E9C-101B-9397-08002B2CF9AE}" pid="17" name="Segments">
    <vt:lpwstr/>
  </property>
  <property fmtid="{D5CDD505-2E9C-101B-9397-08002B2CF9AE}" pid="18" name="Partners">
    <vt:lpwstr/>
  </property>
  <property fmtid="{D5CDD505-2E9C-101B-9397-08002B2CF9AE}" pid="19" name="Topics">
    <vt:lpwstr/>
  </property>
  <property fmtid="{D5CDD505-2E9C-101B-9397-08002B2CF9AE}" pid="20" name="Groups">
    <vt:lpwstr>42;#Cloud and Enterprise Marketing Group|4f75e184-e5aa-4234-a07f-b032d60df254;#399;#SQL Server Marketing|bb7921b3-c1d8-4da4-b894-8b6075d9546d</vt:lpwstr>
  </property>
  <property fmtid="{D5CDD505-2E9C-101B-9397-08002B2CF9AE}" pid="21" name="_dlc_policyId">
    <vt:lpwstr/>
  </property>
  <property fmtid="{D5CDD505-2E9C-101B-9397-08002B2CF9AE}" pid="22" name="ItemRetentionFormula">
    <vt:lpwstr/>
  </property>
  <property fmtid="{D5CDD505-2E9C-101B-9397-08002B2CF9AE}" pid="23" name="_dlc_DocIdItemGuid">
    <vt:lpwstr>f2b81d07-a04f-4aa0-a4fd-18104bb6c223</vt:lpwstr>
  </property>
  <property fmtid="{D5CDD505-2E9C-101B-9397-08002B2CF9AE}" pid="24" name="of67e5d4b76f4a9db8769983fda9cec0">
    <vt:lpwstr/>
  </property>
  <property fmtid="{D5CDD505-2E9C-101B-9397-08002B2CF9AE}" pid="25" name="NewsType">
    <vt:lpwstr/>
  </property>
  <property fmtid="{D5CDD505-2E9C-101B-9397-08002B2CF9AE}" pid="26" name="ItemType">
    <vt:lpwstr>1819;#executive decks|faab03ee-a010-425c-814d-08bc7e10f300</vt:lpwstr>
  </property>
  <property fmtid="{D5CDD505-2E9C-101B-9397-08002B2CF9AE}" pid="27" name="ga0c0bf70a6644469c61b3efa7025301">
    <vt:lpwstr/>
  </property>
  <property fmtid="{D5CDD505-2E9C-101B-9397-08002B2CF9AE}" pid="28" name="MSProducts">
    <vt:lpwstr/>
  </property>
  <property fmtid="{D5CDD505-2E9C-101B-9397-08002B2CF9AE}" pid="29" name="ExperienceContentType">
    <vt:lpwstr/>
  </property>
  <property fmtid="{D5CDD505-2E9C-101B-9397-08002B2CF9AE}" pid="30" name="SMSGTags">
    <vt:lpwstr/>
  </property>
  <property fmtid="{D5CDD505-2E9C-101B-9397-08002B2CF9AE}" pid="31" name="MSPhysicalGeography">
    <vt:lpwstr/>
  </property>
  <property fmtid="{D5CDD505-2E9C-101B-9397-08002B2CF9AE}" pid="32" name="EnterpriseDomainTags">
    <vt:lpwstr/>
  </property>
  <property fmtid="{D5CDD505-2E9C-101B-9397-08002B2CF9AE}" pid="33" name="j3562c58ee414e028925bc902cfc01a1">
    <vt:lpwstr/>
  </property>
  <property fmtid="{D5CDD505-2E9C-101B-9397-08002B2CF9AE}" pid="34" name="l6f004f21209409da86a713c0f24627d">
    <vt:lpwstr/>
  </property>
  <property fmtid="{D5CDD505-2E9C-101B-9397-08002B2CF9AE}" pid="35" name="la4444b61d19467597d63190b69ac227">
    <vt:lpwstr/>
  </property>
  <property fmtid="{D5CDD505-2E9C-101B-9397-08002B2CF9AE}" pid="36" name="MSProductsTaxHTField0">
    <vt:lpwstr/>
  </property>
  <property fmtid="{D5CDD505-2E9C-101B-9397-08002B2CF9AE}" pid="37" name="Languages">
    <vt:lpwstr/>
  </property>
  <property fmtid="{D5CDD505-2E9C-101B-9397-08002B2CF9AE}" pid="38" name="e8080b0481964c759b2c36ae49591b31">
    <vt:lpwstr/>
  </property>
  <property fmtid="{D5CDD505-2E9C-101B-9397-08002B2CF9AE}" pid="39" name="TechnicalLevel">
    <vt:lpwstr>1449;#300|6a5f978f-2506-442d-86c2-7f294468d8c9</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NewsSource">
    <vt:lpwstr/>
  </property>
  <property fmtid="{D5CDD505-2E9C-101B-9397-08002B2CF9AE}" pid="44" name="_docset_NoMedatataSyncRequired">
    <vt:lpwstr>False</vt:lpwstr>
  </property>
  <property fmtid="{D5CDD505-2E9C-101B-9397-08002B2CF9AE}" pid="45" name="Update Parent Child Relation(1)0">
    <vt:lpwstr>, </vt:lpwstr>
  </property>
  <property fmtid="{D5CDD505-2E9C-101B-9397-08002B2CF9AE}" pid="46" name="ODSWF1">
    <vt:lpwstr>, </vt:lpwstr>
  </property>
  <property fmtid="{D5CDD505-2E9C-101B-9397-08002B2CF9AE}" pid="47" name="ODSWF(1)0">
    <vt:lpwstr>, </vt:lpwstr>
  </property>
  <property fmtid="{D5CDD505-2E9C-101B-9397-08002B2CF9AE}" pid="48" name="Update Parent Child Relation(1)1">
    <vt:lpwstr>, </vt:lpwstr>
  </property>
  <property fmtid="{D5CDD505-2E9C-101B-9397-08002B2CF9AE}" pid="49" name="ODSWF2">
    <vt:lpwstr>, </vt:lpwstr>
  </property>
  <property fmtid="{D5CDD505-2E9C-101B-9397-08002B2CF9AE}" pid="50" name="ODSWF(1)1">
    <vt:lpwstr>, </vt:lpwstr>
  </property>
  <property fmtid="{D5CDD505-2E9C-101B-9397-08002B2CF9AE}" pid="51" name="_ip_UnifiedCompliancePolicyUIAction">
    <vt:lpwstr/>
  </property>
  <property fmtid="{D5CDD505-2E9C-101B-9397-08002B2CF9AE}" pid="52" name="_ip_UnifiedCompliancePolicyProperties">
    <vt:lpwstr/>
  </property>
  <property fmtid="{D5CDD505-2E9C-101B-9397-08002B2CF9AE}" pid="53" name="ODSWF2(1)">
    <vt:lpwstr>, </vt:lpwstr>
  </property>
  <property fmtid="{D5CDD505-2E9C-101B-9397-08002B2CF9AE}" pid="54" name="ODSWF2(1)0">
    <vt:lpwstr>, </vt:lpwstr>
  </property>
  <property fmtid="{D5CDD505-2E9C-101B-9397-08002B2CF9AE}" pid="55" name="ODSWF(1)">
    <vt:lpwstr>, </vt:lpwstr>
  </property>
</Properties>
</file>